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96" r:id="rId1"/>
    <p:sldMasterId id="2147483835" r:id="rId2"/>
    <p:sldMasterId id="2147483853" r:id="rId3"/>
    <p:sldMasterId id="2147483865" r:id="rId4"/>
    <p:sldMasterId id="2147483877" r:id="rId5"/>
    <p:sldMasterId id="2147483889" r:id="rId6"/>
    <p:sldMasterId id="2147483901" r:id="rId7"/>
    <p:sldMasterId id="2147483913" r:id="rId8"/>
  </p:sldMasterIdLst>
  <p:notesMasterIdLst>
    <p:notesMasterId r:id="rId18"/>
  </p:notesMasterIdLst>
  <p:sldIdLst>
    <p:sldId id="407" r:id="rId9"/>
    <p:sldId id="424" r:id="rId10"/>
    <p:sldId id="430" r:id="rId11"/>
    <p:sldId id="422" r:id="rId12"/>
    <p:sldId id="423" r:id="rId13"/>
    <p:sldId id="396" r:id="rId14"/>
    <p:sldId id="418" r:id="rId15"/>
    <p:sldId id="428" r:id="rId16"/>
    <p:sldId id="419" r:id="rId1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1" autoAdjust="0"/>
    <p:restoredTop sz="91090" autoAdjust="0"/>
  </p:normalViewPr>
  <p:slideViewPr>
    <p:cSldViewPr snapToGrid="0">
      <p:cViewPr varScale="1">
        <p:scale>
          <a:sx n="63" d="100"/>
          <a:sy n="63" d="100"/>
        </p:scale>
        <p:origin x="-1524" y="-10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14860"/>
    </p:cViewPr>
  </p:sorterViewPr>
  <p:notesViewPr>
    <p:cSldViewPr snapToGrid="0">
      <p:cViewPr>
        <p:scale>
          <a:sx n="100" d="100"/>
          <a:sy n="100" d="100"/>
        </p:scale>
        <p:origin x="1842" y="-18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5" Type="http://schemas.openxmlformats.org/officeDocument/2006/relationships/slideMaster" Target="slideMasters/slideMaster5.xml"/><Relationship Id="rId15" Type="http://schemas.openxmlformats.org/officeDocument/2006/relationships/slide" Target="slides/slide7.xml"/><Relationship Id="rId10" Type="http://schemas.openxmlformats.org/officeDocument/2006/relationships/slide" Target="slides/slide2.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A154EC99-EE36-4F91-BE40-938370962A4C}" type="datetimeFigureOut">
              <a:rPr lang="en-US" smtClean="0"/>
              <a:t>11/9/2016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885AC3E-DCE6-44F2-A3EE-5D577DC4779B}" type="slidenum">
              <a:rPr lang="en-US" smtClean="0"/>
              <a:t>‹#›</a:t>
            </a:fld>
            <a:endParaRPr lang="en-US"/>
          </a:p>
        </p:txBody>
      </p:sp>
    </p:spTree>
    <p:extLst>
      <p:ext uri="{BB962C8B-B14F-4D97-AF65-F5344CB8AC3E}">
        <p14:creationId xmlns:p14="http://schemas.microsoft.com/office/powerpoint/2010/main" val="3745142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8A322A2-B42D-48D1-985B-D23F22842DC4}" type="slidenum">
              <a:rPr lang="en-US" smtClean="0"/>
              <a:pPr>
                <a:defRPr/>
              </a:pPr>
              <a:t>1</a:t>
            </a:fld>
            <a:endParaRPr lang="en-US" dirty="0"/>
          </a:p>
        </p:txBody>
      </p:sp>
    </p:spTree>
    <p:extLst>
      <p:ext uri="{BB962C8B-B14F-4D97-AF65-F5344CB8AC3E}">
        <p14:creationId xmlns:p14="http://schemas.microsoft.com/office/powerpoint/2010/main" val="2665432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support approximately</a:t>
            </a:r>
            <a:r>
              <a:rPr lang="en-US" baseline="0" dirty="0" smtClean="0"/>
              <a:t> 24 rivers and lakes, 17 Armed Forces  and other customers that may require our support example the VA and DLA organizations</a:t>
            </a:r>
          </a:p>
          <a:p>
            <a:r>
              <a:rPr lang="en-US" sz="1200" kern="1200" dirty="0" smtClean="0">
                <a:solidFill>
                  <a:schemeClr val="tx1"/>
                </a:solidFill>
                <a:effectLst/>
                <a:latin typeface="+mn-lt"/>
                <a:ea typeface="+mn-ea"/>
                <a:cs typeface="+mn-cs"/>
              </a:rPr>
              <a:t>The Corps develops projects to reduce flood damage; improves navigation channels and harbors; protects wetlands; and preserves, safeguards, and enhances the environment. The Corps' primary military mission is providing the United States armed forces with modern facilities, at home and abroad; strengthening the nation's defensive capability; and ensuring combat readiness.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Additional missions of the Corps include procurement, planning, design, environmental, real estate, contract administration, real property inventory and assessment services to build and improve various facilities and infrastructure for the Department of Homeland Security and multiple other federal agencies.  We also support emergency operations and recovery; and provide recreation opportunities with our 25 lakes." </a:t>
            </a:r>
          </a:p>
          <a:p>
            <a:endParaRPr lang="en-US" dirty="0"/>
          </a:p>
        </p:txBody>
      </p:sp>
      <p:sp>
        <p:nvSpPr>
          <p:cNvPr id="4" name="Slide Number Placeholder 3"/>
          <p:cNvSpPr>
            <a:spLocks noGrp="1"/>
          </p:cNvSpPr>
          <p:nvPr>
            <p:ph type="sldNum" sz="quarter" idx="10"/>
          </p:nvPr>
        </p:nvSpPr>
        <p:spPr/>
        <p:txBody>
          <a:bodyPr/>
          <a:lstStyle/>
          <a:p>
            <a:fld id="{F885AC3E-DCE6-44F2-A3EE-5D577DC4779B}" type="slidenum">
              <a:rPr lang="en-US" smtClean="0"/>
              <a:t>2</a:t>
            </a:fld>
            <a:endParaRPr lang="en-US"/>
          </a:p>
        </p:txBody>
      </p:sp>
    </p:spTree>
    <p:extLst>
      <p:ext uri="{BB962C8B-B14F-4D97-AF65-F5344CB8AC3E}">
        <p14:creationId xmlns:p14="http://schemas.microsoft.com/office/powerpoint/2010/main" val="9322996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FY 2015,</a:t>
            </a:r>
            <a:r>
              <a:rPr lang="en-US" baseline="0" dirty="0" smtClean="0"/>
              <a:t> I received a DOD Small Business Professional award for new interventions as well as support to the small business community.  Last year SWF awarded $344 </a:t>
            </a:r>
            <a:r>
              <a:rPr lang="en-US" dirty="0" smtClean="0"/>
              <a:t>Million with Galveston $431 Million estimated at small business.   We estimate project set aside for small business to be around 408 Million.  We are in need of the HUB</a:t>
            </a:r>
            <a:r>
              <a:rPr lang="en-US" baseline="0" dirty="0" smtClean="0"/>
              <a:t> Zone, WOSB and SDVOSB.  We met the  WOSB and SDVOSB goals.  So come out and speak with us.</a:t>
            </a:r>
            <a:endParaRPr lang="en-US" dirty="0"/>
          </a:p>
        </p:txBody>
      </p:sp>
      <p:sp>
        <p:nvSpPr>
          <p:cNvPr id="4" name="Slide Number Placeholder 3"/>
          <p:cNvSpPr>
            <a:spLocks noGrp="1"/>
          </p:cNvSpPr>
          <p:nvPr>
            <p:ph type="sldNum" sz="quarter" idx="10"/>
          </p:nvPr>
        </p:nvSpPr>
        <p:spPr/>
        <p:txBody>
          <a:bodyPr/>
          <a:lstStyle/>
          <a:p>
            <a:fld id="{F885AC3E-DCE6-44F2-A3EE-5D577DC4779B}" type="slidenum">
              <a:rPr lang="en-US" smtClean="0"/>
              <a:t>3</a:t>
            </a:fld>
            <a:endParaRPr lang="en-US"/>
          </a:p>
        </p:txBody>
      </p:sp>
    </p:spTree>
    <p:extLst>
      <p:ext uri="{BB962C8B-B14F-4D97-AF65-F5344CB8AC3E}">
        <p14:creationId xmlns:p14="http://schemas.microsoft.com/office/powerpoint/2010/main" val="903939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2050" y="701675"/>
            <a:ext cx="4686300" cy="3514725"/>
          </a:xfrm>
          <a:prstGeom prst="rect">
            <a:avLst/>
          </a:prstGeom>
          <a:noFill/>
          <a:ln w="12700">
            <a:solidFill>
              <a:prstClr val="black"/>
            </a:solidFill>
          </a:ln>
        </p:spPr>
      </p:sp>
      <p:sp>
        <p:nvSpPr>
          <p:cNvPr id="3" name="Notes Placeholder 2"/>
          <p:cNvSpPr>
            <a:spLocks noGrp="1"/>
          </p:cNvSpPr>
          <p:nvPr>
            <p:ph type="body" idx="1"/>
          </p:nvPr>
        </p:nvSpPr>
        <p:spPr>
          <a:xfrm>
            <a:off x="701675" y="4451393"/>
            <a:ext cx="5607050" cy="4216182"/>
          </a:xfrm>
          <a:prstGeom prst="rect">
            <a:avLst/>
          </a:prstGeom>
        </p:spPr>
        <p:txBody>
          <a:bodyPr>
            <a:normAutofit/>
          </a:bodyPr>
          <a:lstStyle/>
          <a:p>
            <a:r>
              <a:rPr lang="en-US" dirty="0" smtClean="0"/>
              <a:t>Here are some of the Planned opportunities for Fort Worth District</a:t>
            </a:r>
            <a:endParaRPr lang="en-US" dirty="0"/>
          </a:p>
        </p:txBody>
      </p:sp>
    </p:spTree>
    <p:extLst>
      <p:ext uri="{BB962C8B-B14F-4D97-AF65-F5344CB8AC3E}">
        <p14:creationId xmlns:p14="http://schemas.microsoft.com/office/powerpoint/2010/main" val="2702758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2050" y="701675"/>
            <a:ext cx="4686300" cy="3514725"/>
          </a:xfrm>
          <a:prstGeom prst="rect">
            <a:avLst/>
          </a:prstGeom>
          <a:noFill/>
          <a:ln w="12700">
            <a:solidFill>
              <a:prstClr val="black"/>
            </a:solidFill>
          </a:ln>
        </p:spPr>
      </p:sp>
      <p:sp>
        <p:nvSpPr>
          <p:cNvPr id="3" name="Notes Placeholder 2"/>
          <p:cNvSpPr>
            <a:spLocks noGrp="1"/>
          </p:cNvSpPr>
          <p:nvPr>
            <p:ph type="body" idx="1"/>
          </p:nvPr>
        </p:nvSpPr>
        <p:spPr>
          <a:xfrm>
            <a:off x="701675" y="4451393"/>
            <a:ext cx="5607050" cy="4216182"/>
          </a:xfrm>
          <a:prstGeom prst="rect">
            <a:avLst/>
          </a:prstGeom>
        </p:spPr>
        <p:txBody>
          <a:bodyPr>
            <a:normAutofit/>
          </a:bodyPr>
          <a:lstStyle/>
          <a:p>
            <a:r>
              <a:rPr lang="en-US" dirty="0" smtClean="0"/>
              <a:t>Here</a:t>
            </a:r>
            <a:r>
              <a:rPr lang="en-US" baseline="0" dirty="0" smtClean="0"/>
              <a:t> are more of Fort Worth project opportunities</a:t>
            </a:r>
            <a:endParaRPr lang="en-US" dirty="0"/>
          </a:p>
        </p:txBody>
      </p:sp>
    </p:spTree>
    <p:extLst>
      <p:ext uri="{BB962C8B-B14F-4D97-AF65-F5344CB8AC3E}">
        <p14:creationId xmlns:p14="http://schemas.microsoft.com/office/powerpoint/2010/main" val="799986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a:t>
            </a:r>
            <a:r>
              <a:rPr lang="en-US" baseline="0" dirty="0" smtClean="0"/>
              <a:t> selecting the right USACE office where does it take me?  To the Districts Home page.  How do I find the SB office?  By placing your mouse over the Business With Us area or tab and CLICK!!!  You can find these sites much easier if you remember that there is always a www and a USACE.army.mil.  What you must know is the abbreviation of each of the District names.  So it is much easier if you just spell out what you are searching for and stick to that.  Place your mouse over the Business with Us.</a:t>
            </a:r>
            <a:endParaRPr lang="en-US" dirty="0"/>
          </a:p>
        </p:txBody>
      </p:sp>
      <p:sp>
        <p:nvSpPr>
          <p:cNvPr id="4" name="Slide Number Placeholder 3"/>
          <p:cNvSpPr>
            <a:spLocks noGrp="1"/>
          </p:cNvSpPr>
          <p:nvPr>
            <p:ph type="sldNum" sz="quarter" idx="10"/>
          </p:nvPr>
        </p:nvSpPr>
        <p:spPr/>
        <p:txBody>
          <a:bodyPr/>
          <a:lstStyle/>
          <a:p>
            <a:pPr>
              <a:defRPr/>
            </a:pPr>
            <a:fld id="{18A322A2-B42D-48D1-985B-D23F22842DC4}" type="slidenum">
              <a:rPr lang="en-US" smtClean="0"/>
              <a:pPr>
                <a:defRPr/>
              </a:pPr>
              <a:t>6</a:t>
            </a:fld>
            <a:endParaRPr lang="en-US" dirty="0"/>
          </a:p>
        </p:txBody>
      </p:sp>
    </p:spTree>
    <p:extLst>
      <p:ext uri="{BB962C8B-B14F-4D97-AF65-F5344CB8AC3E}">
        <p14:creationId xmlns:p14="http://schemas.microsoft.com/office/powerpoint/2010/main" val="40865820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pPr defTabSz="947738"/>
            <a:fld id="{EC36069E-321D-455D-BFE7-8E2C16554DCA}" type="slidenum">
              <a:rPr lang="en-US" smtClean="0"/>
              <a:pPr defTabSz="947738"/>
              <a:t>7</a:t>
            </a:fld>
            <a:endParaRPr lang="en-US" smtClean="0"/>
          </a:p>
        </p:txBody>
      </p:sp>
      <p:sp>
        <p:nvSpPr>
          <p:cNvPr id="78851" name="Rectangle 7"/>
          <p:cNvSpPr txBox="1">
            <a:spLocks noGrp="1" noChangeArrowheads="1"/>
          </p:cNvSpPr>
          <p:nvPr/>
        </p:nvSpPr>
        <p:spPr bwMode="auto">
          <a:xfrm>
            <a:off x="4144963" y="9120188"/>
            <a:ext cx="3168650" cy="479425"/>
          </a:xfrm>
          <a:prstGeom prst="rect">
            <a:avLst/>
          </a:prstGeom>
          <a:noFill/>
          <a:ln w="9525">
            <a:noFill/>
            <a:miter lim="800000"/>
            <a:headEnd/>
            <a:tailEnd/>
          </a:ln>
        </p:spPr>
        <p:txBody>
          <a:bodyPr lIns="95152" tIns="47576" rIns="95152" bIns="47576" anchor="b"/>
          <a:lstStyle/>
          <a:p>
            <a:pPr algn="r">
              <a:spcBef>
                <a:spcPct val="0"/>
              </a:spcBef>
              <a:buSzTx/>
              <a:buFontTx/>
              <a:buNone/>
            </a:pPr>
            <a:fld id="{5BBA7CF3-0C05-41E7-A7E8-EA217A97C116}" type="slidenum">
              <a:rPr lang="en-US" sz="1200" b="0">
                <a:solidFill>
                  <a:schemeClr val="tx1"/>
                </a:solidFill>
              </a:rPr>
              <a:pPr algn="r">
                <a:spcBef>
                  <a:spcPct val="0"/>
                </a:spcBef>
                <a:buSzTx/>
                <a:buFontTx/>
                <a:buNone/>
              </a:pPr>
              <a:t>7</a:t>
            </a:fld>
            <a:endParaRPr lang="en-US" sz="1200" b="0">
              <a:solidFill>
                <a:schemeClr val="tx1"/>
              </a:solidFill>
            </a:endParaRPr>
          </a:p>
        </p:txBody>
      </p:sp>
      <p:sp>
        <p:nvSpPr>
          <p:cNvPr id="7" name="Rectangle 7"/>
          <p:cNvSpPr txBox="1">
            <a:spLocks noGrp="1" noChangeArrowheads="1"/>
          </p:cNvSpPr>
          <p:nvPr/>
        </p:nvSpPr>
        <p:spPr bwMode="auto">
          <a:xfrm>
            <a:off x="4146550" y="9123363"/>
            <a:ext cx="3168650" cy="477837"/>
          </a:xfrm>
          <a:prstGeom prst="rect">
            <a:avLst/>
          </a:prstGeom>
          <a:noFill/>
          <a:ln>
            <a:miter lim="800000"/>
            <a:headEnd/>
            <a:tailEnd/>
          </a:ln>
        </p:spPr>
        <p:txBody>
          <a:bodyPr lIns="96000" tIns="48001" rIns="96000" bIns="48001" anchor="b"/>
          <a:lstStyle/>
          <a:p>
            <a:pPr algn="r" defTabSz="959785" eaLnBrk="0" hangingPunct="0">
              <a:spcBef>
                <a:spcPct val="0"/>
              </a:spcBef>
              <a:buSzTx/>
              <a:defRPr/>
            </a:pPr>
            <a:fld id="{5DDA5916-DDD9-4208-B4BE-57E2900C3264}" type="slidenum">
              <a:rPr lang="en-US" sz="1200">
                <a:solidFill>
                  <a:schemeClr val="tx1"/>
                </a:solidFill>
                <a:effectLst>
                  <a:outerShdw blurRad="38100" dist="38100" dir="2700000" algn="tl">
                    <a:srgbClr val="C0C0C0"/>
                  </a:outerShdw>
                </a:effectLst>
                <a:latin typeface="Lucida Sans" pitchFamily="34" charset="0"/>
              </a:rPr>
              <a:pPr algn="r" defTabSz="959785" eaLnBrk="0" hangingPunct="0">
                <a:spcBef>
                  <a:spcPct val="0"/>
                </a:spcBef>
                <a:buSzTx/>
                <a:defRPr/>
              </a:pPr>
              <a:t>7</a:t>
            </a:fld>
            <a:endParaRPr lang="en-US" sz="1200" dirty="0">
              <a:solidFill>
                <a:schemeClr val="tx1"/>
              </a:solidFill>
              <a:effectLst>
                <a:outerShdw blurRad="38100" dist="38100" dir="2700000" algn="tl">
                  <a:srgbClr val="C0C0C0"/>
                </a:outerShdw>
              </a:effectLst>
              <a:latin typeface="Lucida Sans" pitchFamily="34" charset="0"/>
            </a:endParaRPr>
          </a:p>
        </p:txBody>
      </p:sp>
      <p:sp>
        <p:nvSpPr>
          <p:cNvPr id="78853" name="Rectangle 2"/>
          <p:cNvSpPr>
            <a:spLocks noGrp="1" noRot="1" noChangeAspect="1" noChangeArrowheads="1" noTextEdit="1"/>
          </p:cNvSpPr>
          <p:nvPr>
            <p:ph type="sldImg"/>
          </p:nvPr>
        </p:nvSpPr>
        <p:spPr>
          <a:xfrm>
            <a:off x="1231900" y="714375"/>
            <a:ext cx="4856163" cy="3641725"/>
          </a:xfrm>
          <a:ln/>
        </p:spPr>
      </p:sp>
      <p:sp>
        <p:nvSpPr>
          <p:cNvPr id="78854" name="Rectangle 3"/>
          <p:cNvSpPr>
            <a:spLocks noGrp="1" noChangeArrowheads="1"/>
          </p:cNvSpPr>
          <p:nvPr>
            <p:ph type="body" idx="1"/>
          </p:nvPr>
        </p:nvSpPr>
        <p:spPr>
          <a:xfrm>
            <a:off x="974725" y="4595813"/>
            <a:ext cx="5365750" cy="4276725"/>
          </a:xfrm>
          <a:noFill/>
          <a:ln/>
        </p:spPr>
        <p:txBody>
          <a:bodyPr lIns="96000" tIns="48001" rIns="96000" bIns="48001"/>
          <a:lstStyle/>
          <a:p>
            <a:pPr eaLnBrk="1" hangingPunct="1"/>
            <a:r>
              <a:rPr lang="en-US" sz="2100" dirty="0" smtClean="0"/>
              <a:t>Remember that small business professionals are better</a:t>
            </a:r>
            <a:r>
              <a:rPr lang="en-US" sz="2100" baseline="0" dirty="0" smtClean="0"/>
              <a:t> know as the Gatekeepers.  You may also s</a:t>
            </a:r>
            <a:r>
              <a:rPr lang="en-US" sz="2100" dirty="0" smtClean="0"/>
              <a:t>eek assistance from your local resource partners.  Some examples are, SBA, Procurement Technical Centers, Small Business Development Centers etc.</a:t>
            </a:r>
          </a:p>
          <a:p>
            <a:pPr eaLnBrk="1" hangingPunct="1"/>
            <a:endParaRPr lang="en-US" dirty="0" smtClean="0"/>
          </a:p>
        </p:txBody>
      </p:sp>
    </p:spTree>
    <p:extLst>
      <p:ext uri="{BB962C8B-B14F-4D97-AF65-F5344CB8AC3E}">
        <p14:creationId xmlns:p14="http://schemas.microsoft.com/office/powerpoint/2010/main" val="37268657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E9C3B068-AD81-437B-801B-F1BEE1E3A77F}" type="slidenum">
              <a:rPr lang="en-US" smtClean="0"/>
              <a:pPr/>
              <a:t>8</a:t>
            </a:fld>
            <a:endParaRPr lang="en-US" dirty="0" smtClean="0"/>
          </a:p>
        </p:txBody>
      </p:sp>
      <p:sp>
        <p:nvSpPr>
          <p:cNvPr id="6147" name="Rectangle 2"/>
          <p:cNvSpPr>
            <a:spLocks noGrp="1" noRot="1" noChangeAspect="1" noChangeArrowheads="1" noTextEdit="1"/>
          </p:cNvSpPr>
          <p:nvPr>
            <p:ph type="sldImg"/>
          </p:nvPr>
        </p:nvSpPr>
        <p:spPr>
          <a:ln/>
        </p:spPr>
      </p:sp>
      <p:sp>
        <p:nvSpPr>
          <p:cNvPr id="6" name="Rectangle 7"/>
          <p:cNvSpPr>
            <a:spLocks noGrp="1" noChangeArrowheads="1"/>
          </p:cNvSpPr>
          <p:nvPr>
            <p:ph type="body" sz="quarter" idx="10"/>
          </p:nvPr>
        </p:nvSpPr>
        <p:spPr>
          <a:noFill/>
          <a:ln/>
        </p:spPr>
        <p:txBody>
          <a:bodyPr/>
          <a:lstStyle/>
          <a:p>
            <a:pPr defTabSz="881390" eaLnBrk="1" fontAlgn="auto" hangingPunct="1">
              <a:spcBef>
                <a:spcPts val="0"/>
              </a:spcBef>
              <a:spcAft>
                <a:spcPts val="0"/>
              </a:spcAft>
              <a:defRPr/>
            </a:pPr>
            <a:r>
              <a:rPr lang="en-US" sz="1300" dirty="0" smtClean="0"/>
              <a:t>Here are the best</a:t>
            </a:r>
            <a:r>
              <a:rPr lang="en-US" sz="1300" baseline="0" dirty="0" smtClean="0"/>
              <a:t> small business specialists in all of USACE District and their contact information.</a:t>
            </a:r>
          </a:p>
          <a:p>
            <a:pPr defTabSz="881390" eaLnBrk="1" fontAlgn="auto" hangingPunct="1">
              <a:spcBef>
                <a:spcPts val="0"/>
              </a:spcBef>
              <a:spcAft>
                <a:spcPts val="0"/>
              </a:spcAft>
              <a:defRPr/>
            </a:pPr>
            <a:endParaRPr lang="en-US" sz="1300" baseline="0" dirty="0" smtClean="0"/>
          </a:p>
          <a:p>
            <a:pPr defTabSz="881390" eaLnBrk="1" fontAlgn="auto" hangingPunct="1">
              <a:spcBef>
                <a:spcPts val="0"/>
              </a:spcBef>
              <a:spcAft>
                <a:spcPts val="0"/>
              </a:spcAft>
              <a:defRPr/>
            </a:pPr>
            <a:r>
              <a:rPr lang="en-US" sz="1300" b="1" u="sng" baseline="0" dirty="0" smtClean="0"/>
              <a:t>Introduce our Small Business Specialists:</a:t>
            </a:r>
          </a:p>
          <a:p>
            <a:pPr defTabSz="881390" eaLnBrk="1" fontAlgn="auto" hangingPunct="1">
              <a:spcBef>
                <a:spcPts val="0"/>
              </a:spcBef>
              <a:spcAft>
                <a:spcPts val="0"/>
              </a:spcAft>
              <a:defRPr/>
            </a:pPr>
            <a:endParaRPr lang="en-US" sz="1300" baseline="0" dirty="0" smtClean="0"/>
          </a:p>
          <a:p>
            <a:pPr defTabSz="881390" eaLnBrk="1" fontAlgn="auto" hangingPunct="1">
              <a:spcBef>
                <a:spcPts val="0"/>
              </a:spcBef>
              <a:spcAft>
                <a:spcPts val="0"/>
              </a:spcAft>
              <a:defRPr/>
            </a:pPr>
            <a:r>
              <a:rPr lang="en-US" sz="1300" baseline="0" dirty="0" smtClean="0"/>
              <a:t>For Division….Melea Crouse</a:t>
            </a:r>
          </a:p>
          <a:p>
            <a:pPr defTabSz="881390" eaLnBrk="1" fontAlgn="auto" hangingPunct="1">
              <a:spcBef>
                <a:spcPts val="0"/>
              </a:spcBef>
              <a:spcAft>
                <a:spcPts val="0"/>
              </a:spcAft>
              <a:defRPr/>
            </a:pPr>
            <a:r>
              <a:rPr lang="en-US" sz="1300" baseline="0" dirty="0" smtClean="0"/>
              <a:t>Ft. Worth…Carolyn Staten</a:t>
            </a:r>
          </a:p>
          <a:p>
            <a:pPr defTabSz="881390" eaLnBrk="1" fontAlgn="auto" hangingPunct="1">
              <a:spcBef>
                <a:spcPts val="0"/>
              </a:spcBef>
              <a:spcAft>
                <a:spcPts val="0"/>
              </a:spcAft>
              <a:defRPr/>
            </a:pPr>
            <a:r>
              <a:rPr lang="en-US" sz="1300" baseline="0" dirty="0" smtClean="0"/>
              <a:t>Galveston…Ken Adams</a:t>
            </a:r>
          </a:p>
          <a:p>
            <a:pPr defTabSz="881390" eaLnBrk="1" fontAlgn="auto" hangingPunct="1">
              <a:spcBef>
                <a:spcPts val="0"/>
              </a:spcBef>
              <a:spcAft>
                <a:spcPts val="0"/>
              </a:spcAft>
              <a:defRPr/>
            </a:pPr>
            <a:r>
              <a:rPr lang="en-US" sz="1300" baseline="0" dirty="0" smtClean="0"/>
              <a:t>Little Rock…Soila Reando</a:t>
            </a:r>
          </a:p>
          <a:p>
            <a:pPr defTabSz="881390" eaLnBrk="1" fontAlgn="auto" hangingPunct="1">
              <a:spcBef>
                <a:spcPts val="0"/>
              </a:spcBef>
              <a:spcAft>
                <a:spcPts val="0"/>
              </a:spcAft>
              <a:defRPr/>
            </a:pPr>
            <a:r>
              <a:rPr lang="en-US" sz="1300" baseline="0" dirty="0" smtClean="0"/>
              <a:t>And Tulsa…Gene Snyman</a:t>
            </a:r>
          </a:p>
          <a:p>
            <a:pPr defTabSz="881390" eaLnBrk="1" fontAlgn="auto" hangingPunct="1">
              <a:spcBef>
                <a:spcPts val="0"/>
              </a:spcBef>
              <a:spcAft>
                <a:spcPts val="0"/>
              </a:spcAft>
              <a:defRPr/>
            </a:pPr>
            <a:endParaRPr lang="en-US" sz="1300" baseline="0" dirty="0" smtClean="0"/>
          </a:p>
          <a:p>
            <a:pPr defTabSz="881390" eaLnBrk="1" fontAlgn="auto" hangingPunct="1">
              <a:spcBef>
                <a:spcPts val="0"/>
              </a:spcBef>
              <a:spcAft>
                <a:spcPts val="0"/>
              </a:spcAft>
              <a:defRPr/>
            </a:pPr>
            <a:r>
              <a:rPr lang="en-US" sz="1300" baseline="0" dirty="0" smtClean="0"/>
              <a:t>Each specialist is here to assist you…please seek them out during any conference that they are available.  SWF Deputy is here to speak with you.</a:t>
            </a:r>
            <a:endParaRPr lang="en-US" sz="1300" dirty="0" smtClean="0"/>
          </a:p>
        </p:txBody>
      </p:sp>
    </p:spTree>
    <p:extLst>
      <p:ext uri="{BB962C8B-B14F-4D97-AF65-F5344CB8AC3E}">
        <p14:creationId xmlns:p14="http://schemas.microsoft.com/office/powerpoint/2010/main" val="7855012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pPr defTabSz="947738"/>
            <a:fld id="{FFAF5F1A-A227-4CE5-A59F-97B474D59687}" type="slidenum">
              <a:rPr lang="en-US" smtClean="0"/>
              <a:pPr defTabSz="947738"/>
              <a:t>9</a:t>
            </a:fld>
            <a:endParaRPr lang="en-US" smtClean="0"/>
          </a:p>
        </p:txBody>
      </p:sp>
      <p:sp>
        <p:nvSpPr>
          <p:cNvPr id="80899" name="Rectangle 7"/>
          <p:cNvSpPr txBox="1">
            <a:spLocks noGrp="1" noChangeArrowheads="1"/>
          </p:cNvSpPr>
          <p:nvPr/>
        </p:nvSpPr>
        <p:spPr bwMode="auto">
          <a:xfrm>
            <a:off x="4144963" y="9120188"/>
            <a:ext cx="3168650" cy="479425"/>
          </a:xfrm>
          <a:prstGeom prst="rect">
            <a:avLst/>
          </a:prstGeom>
          <a:noFill/>
          <a:ln w="9525">
            <a:noFill/>
            <a:miter lim="800000"/>
            <a:headEnd/>
            <a:tailEnd/>
          </a:ln>
        </p:spPr>
        <p:txBody>
          <a:bodyPr lIns="95152" tIns="47576" rIns="95152" bIns="47576" anchor="b"/>
          <a:lstStyle/>
          <a:p>
            <a:pPr algn="r">
              <a:spcBef>
                <a:spcPct val="0"/>
              </a:spcBef>
              <a:buSzTx/>
              <a:buFontTx/>
              <a:buNone/>
            </a:pPr>
            <a:fld id="{C1CB916A-282F-4026-B9A1-AA522DEDF5B7}" type="slidenum">
              <a:rPr lang="en-US" sz="1200" b="0">
                <a:solidFill>
                  <a:schemeClr val="tx1"/>
                </a:solidFill>
              </a:rPr>
              <a:pPr algn="r">
                <a:spcBef>
                  <a:spcPct val="0"/>
                </a:spcBef>
                <a:buSzTx/>
                <a:buFontTx/>
                <a:buNone/>
              </a:pPr>
              <a:t>9</a:t>
            </a:fld>
            <a:endParaRPr lang="en-US" sz="1200" b="0">
              <a:solidFill>
                <a:schemeClr val="tx1"/>
              </a:solidFill>
            </a:endParaRPr>
          </a:p>
        </p:txBody>
      </p:sp>
      <p:sp>
        <p:nvSpPr>
          <p:cNvPr id="7" name="Rectangle 7"/>
          <p:cNvSpPr txBox="1">
            <a:spLocks noGrp="1" noChangeArrowheads="1"/>
          </p:cNvSpPr>
          <p:nvPr/>
        </p:nvSpPr>
        <p:spPr bwMode="auto">
          <a:xfrm>
            <a:off x="4146550" y="9123363"/>
            <a:ext cx="3168650" cy="477837"/>
          </a:xfrm>
          <a:prstGeom prst="rect">
            <a:avLst/>
          </a:prstGeom>
          <a:noFill/>
          <a:ln>
            <a:miter lim="800000"/>
            <a:headEnd/>
            <a:tailEnd/>
          </a:ln>
        </p:spPr>
        <p:txBody>
          <a:bodyPr lIns="96000" tIns="48001" rIns="96000" bIns="48001" anchor="b"/>
          <a:lstStyle/>
          <a:p>
            <a:pPr algn="r" defTabSz="959785" eaLnBrk="0" hangingPunct="0">
              <a:spcBef>
                <a:spcPct val="0"/>
              </a:spcBef>
              <a:buSzTx/>
              <a:defRPr/>
            </a:pPr>
            <a:fld id="{0AF558C8-711C-4815-85CE-66E687CFB640}" type="slidenum">
              <a:rPr lang="en-US" sz="1200">
                <a:solidFill>
                  <a:schemeClr val="tx1"/>
                </a:solidFill>
                <a:effectLst>
                  <a:outerShdw blurRad="38100" dist="38100" dir="2700000" algn="tl">
                    <a:srgbClr val="C0C0C0"/>
                  </a:outerShdw>
                </a:effectLst>
                <a:latin typeface="Lucida Sans" pitchFamily="34" charset="0"/>
              </a:rPr>
              <a:pPr algn="r" defTabSz="959785" eaLnBrk="0" hangingPunct="0">
                <a:spcBef>
                  <a:spcPct val="0"/>
                </a:spcBef>
                <a:buSzTx/>
                <a:defRPr/>
              </a:pPr>
              <a:t>9</a:t>
            </a:fld>
            <a:endParaRPr lang="en-US" sz="1200" dirty="0">
              <a:solidFill>
                <a:schemeClr val="tx1"/>
              </a:solidFill>
              <a:effectLst>
                <a:outerShdw blurRad="38100" dist="38100" dir="2700000" algn="tl">
                  <a:srgbClr val="C0C0C0"/>
                </a:outerShdw>
              </a:effectLst>
              <a:latin typeface="Lucida Sans" pitchFamily="34" charset="0"/>
            </a:endParaRPr>
          </a:p>
        </p:txBody>
      </p:sp>
      <p:sp>
        <p:nvSpPr>
          <p:cNvPr id="80901" name="Rectangle 2"/>
          <p:cNvSpPr>
            <a:spLocks noGrp="1" noRot="1" noChangeAspect="1" noChangeArrowheads="1" noTextEdit="1"/>
          </p:cNvSpPr>
          <p:nvPr>
            <p:ph type="sldImg"/>
          </p:nvPr>
        </p:nvSpPr>
        <p:spPr>
          <a:xfrm>
            <a:off x="1625600" y="144463"/>
            <a:ext cx="3448050" cy="2586037"/>
          </a:xfrm>
          <a:ln/>
        </p:spPr>
      </p:sp>
      <p:sp>
        <p:nvSpPr>
          <p:cNvPr id="80902" name="Rectangle 3"/>
          <p:cNvSpPr>
            <a:spLocks noGrp="1" noChangeArrowheads="1"/>
          </p:cNvSpPr>
          <p:nvPr>
            <p:ph type="body" idx="1"/>
          </p:nvPr>
        </p:nvSpPr>
        <p:spPr>
          <a:xfrm>
            <a:off x="385763" y="2906713"/>
            <a:ext cx="6623050" cy="6470650"/>
          </a:xfrm>
          <a:noFill/>
          <a:ln/>
        </p:spPr>
        <p:txBody>
          <a:bodyPr lIns="96000" tIns="48001" rIns="96000" bIns="48001"/>
          <a:lstStyle/>
          <a:p>
            <a:pPr eaLnBrk="1" hangingPunct="1"/>
            <a:r>
              <a:rPr lang="en-US" dirty="0" smtClean="0"/>
              <a:t>QUESTIONS…</a:t>
            </a:r>
          </a:p>
        </p:txBody>
      </p:sp>
    </p:spTree>
    <p:extLst>
      <p:ext uri="{BB962C8B-B14F-4D97-AF65-F5344CB8AC3E}">
        <p14:creationId xmlns:p14="http://schemas.microsoft.com/office/powerpoint/2010/main" val="1468944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5AA922A5-6F57-4FC9-8B00-934AD9B670E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940406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4C651081-1A64-4C49-B55E-9E6B8D2159B3}"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149093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87659DE5-4F2E-45D4-8806-489A8837D921}"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265053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fld id="{13F99789-DEE8-4BE7-B685-EDB7785AE9F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567281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pPr>
              <a:defRPr/>
            </a:pPr>
            <a:fld id="{CDC0F863-CF74-44AD-99C7-6CE176F35C1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375963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pPr>
              <a:defRPr/>
            </a:pPr>
            <a:fld id="{CC377322-774C-45C8-AAA7-F4876F3D748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198139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8F6B9F00-1001-4C2E-BAF5-D093469035B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468630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115E5079-E077-40C5-A39E-CF59D52FE411}"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423392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CD5E7D33-84B1-45FB-B97D-23D03195BE8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197231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B40BD4D0-268C-4254-BD07-E783B89C870B}"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227590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2117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2117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DF74321D-8C6C-40A4-B4C6-04132B81272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486820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Major Points w/par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02336" y="1152144"/>
            <a:ext cx="8339328" cy="5138928"/>
          </a:xfrm>
        </p:spPr>
        <p:txBody>
          <a:bodyPr/>
          <a:lstStyle>
            <a:lvl1pPr marL="0" indent="0">
              <a:spcBef>
                <a:spcPts val="0"/>
              </a:spcBef>
              <a:buNone/>
              <a:defRPr sz="2000" b="0">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2" name="Title 1"/>
          <p:cNvSpPr>
            <a:spLocks noGrp="1" noChangeAspect="1"/>
          </p:cNvSpPr>
          <p:nvPr>
            <p:ph type="title"/>
          </p:nvPr>
        </p:nvSpPr>
        <p:spPr>
          <a:xfrm>
            <a:off x="402336" y="411480"/>
            <a:ext cx="8339328" cy="365760"/>
          </a:xfrm>
          <a:prstGeom prst="rect">
            <a:avLst/>
          </a:prstGeom>
        </p:spPr>
        <p:txBody>
          <a:bodyPr/>
          <a:lstStyle>
            <a:lvl1pPr>
              <a:defRPr sz="2400"/>
            </a:lvl1pPr>
          </a:lstStyle>
          <a:p>
            <a:r>
              <a:rPr lang="en-US" dirty="0" smtClean="0"/>
              <a:t>Click to edit Master title style</a:t>
            </a:r>
            <a:endParaRPr lang="en-US" dirty="0"/>
          </a:p>
        </p:txBody>
      </p:sp>
      <p:sp>
        <p:nvSpPr>
          <p:cNvPr id="6" name="Text Placeholder 10"/>
          <p:cNvSpPr>
            <a:spLocks noGrp="1"/>
          </p:cNvSpPr>
          <p:nvPr>
            <p:ph type="body" sz="quarter" idx="14"/>
          </p:nvPr>
        </p:nvSpPr>
        <p:spPr>
          <a:xfrm>
            <a:off x="2656840" y="2185416"/>
            <a:ext cx="6080760" cy="1362456"/>
          </a:xfrm>
        </p:spPr>
        <p:txBody>
          <a:bodyPr/>
          <a:lstStyle>
            <a:lvl1pPr marL="0" indent="0">
              <a:defRPr sz="2000">
                <a:latin typeface="Arial" pitchFamily="34" charset="0"/>
                <a:cs typeface="Arial" pitchFamily="34" charset="0"/>
              </a:defRPr>
            </a:lvl1pPr>
            <a:lvl2pPr>
              <a:defRPr sz="20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buNone/>
              <a:defRPr sz="16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ext Placeholder 10"/>
          <p:cNvSpPr>
            <a:spLocks noGrp="1"/>
          </p:cNvSpPr>
          <p:nvPr>
            <p:ph type="body" sz="quarter" idx="15"/>
          </p:nvPr>
        </p:nvSpPr>
        <p:spPr>
          <a:xfrm>
            <a:off x="2660904" y="3931920"/>
            <a:ext cx="6080760" cy="1362456"/>
          </a:xfrm>
        </p:spPr>
        <p:txBody>
          <a:bodyPr/>
          <a:lstStyle>
            <a:lvl1pPr marL="0" indent="0">
              <a:defRPr sz="2000">
                <a:latin typeface="Arial" pitchFamily="34" charset="0"/>
                <a:cs typeface="Arial" pitchFamily="34" charset="0"/>
              </a:defRPr>
            </a:lvl1pPr>
            <a:lvl2pPr>
              <a:defRPr sz="20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buNone/>
              <a:defRPr sz="1600">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Rectangle 16"/>
          <p:cNvSpPr>
            <a:spLocks noChangeArrowheads="1"/>
          </p:cNvSpPr>
          <p:nvPr userDrawn="1"/>
        </p:nvSpPr>
        <p:spPr bwMode="auto">
          <a:xfrm>
            <a:off x="8964460" y="0"/>
            <a:ext cx="182880" cy="6858000"/>
          </a:xfrm>
          <a:prstGeom prst="rect">
            <a:avLst/>
          </a:prstGeom>
          <a:solidFill>
            <a:srgbClr val="7A9EAE"/>
          </a:solidFill>
          <a:ln w="9525">
            <a:noFill/>
            <a:miter lim="800000"/>
            <a:headEnd/>
            <a:tailEnd/>
          </a:ln>
        </p:spPr>
        <p:txBody>
          <a:bodyPr/>
          <a:lstStyle/>
          <a:p>
            <a:pPr fontAlgn="base">
              <a:spcBef>
                <a:spcPct val="0"/>
              </a:spcBef>
              <a:spcAft>
                <a:spcPct val="0"/>
              </a:spcAft>
              <a:defRPr/>
            </a:pPr>
            <a:endParaRPr lang="en-US" sz="1800" dirty="0">
              <a:solidFill>
                <a:srgbClr val="000000"/>
              </a:solidFill>
              <a:latin typeface="Verdana" pitchFamily="34" charset="0"/>
              <a:ea typeface="MS PGothic" pitchFamily="34" charset="-128"/>
            </a:endParaRPr>
          </a:p>
        </p:txBody>
      </p:sp>
      <p:sp>
        <p:nvSpPr>
          <p:cNvPr id="9" name="Rectangle 8"/>
          <p:cNvSpPr>
            <a:spLocks noChangeArrowheads="1"/>
          </p:cNvSpPr>
          <p:nvPr userDrawn="1"/>
        </p:nvSpPr>
        <p:spPr bwMode="auto">
          <a:xfrm>
            <a:off x="726092" y="971550"/>
            <a:ext cx="8229600" cy="247650"/>
          </a:xfrm>
          <a:prstGeom prst="rect">
            <a:avLst/>
          </a:prstGeom>
          <a:solidFill>
            <a:srgbClr val="6C8A82"/>
          </a:solidFill>
          <a:ln w="50800" cap="rnd" cmpd="dbl" algn="ctr">
            <a:noFill/>
            <a:miter lim="800000"/>
            <a:headEnd/>
            <a:tailEnd/>
          </a:ln>
        </p:spPr>
        <p:txBody>
          <a:bodyPr anchor="ctr"/>
          <a:lstStyle/>
          <a:p>
            <a:pPr algn="ctr" fontAlgn="base">
              <a:spcBef>
                <a:spcPct val="20000"/>
              </a:spcBef>
              <a:spcAft>
                <a:spcPct val="0"/>
              </a:spcAft>
              <a:defRPr/>
            </a:pPr>
            <a:endParaRPr lang="en-US" sz="1800" dirty="0">
              <a:solidFill>
                <a:srgbClr val="FFFFFF"/>
              </a:solidFill>
            </a:endParaRPr>
          </a:p>
        </p:txBody>
      </p:sp>
      <p:sp>
        <p:nvSpPr>
          <p:cNvPr id="11" name="Rectangle 10"/>
          <p:cNvSpPr>
            <a:spLocks noChangeArrowheads="1"/>
          </p:cNvSpPr>
          <p:nvPr userDrawn="1"/>
        </p:nvSpPr>
        <p:spPr bwMode="auto">
          <a:xfrm>
            <a:off x="0" y="972312"/>
            <a:ext cx="731520" cy="246888"/>
          </a:xfrm>
          <a:prstGeom prst="rect">
            <a:avLst/>
          </a:prstGeom>
          <a:solidFill>
            <a:srgbClr val="7A9EAE"/>
          </a:solidFill>
          <a:ln w="50800" cap="rnd" cmpd="dbl" algn="ctr">
            <a:noFill/>
            <a:miter lim="800000"/>
            <a:headEnd/>
            <a:tailEnd/>
          </a:ln>
        </p:spPr>
        <p:txBody>
          <a:bodyPr anchor="ctr"/>
          <a:lstStyle/>
          <a:p>
            <a:pPr algn="ctr" fontAlgn="base">
              <a:spcBef>
                <a:spcPct val="20000"/>
              </a:spcBef>
              <a:spcAft>
                <a:spcPct val="0"/>
              </a:spcAft>
              <a:defRPr/>
            </a:pPr>
            <a:endParaRPr lang="en-US" sz="1800" dirty="0">
              <a:solidFill>
                <a:srgbClr val="FFFFFF"/>
              </a:solidFill>
            </a:endParaRPr>
          </a:p>
        </p:txBody>
      </p:sp>
      <p:pic>
        <p:nvPicPr>
          <p:cNvPr id="12" name="Picture 8" descr="http://www.inprocess.com/sites/default/files/u22/COE.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8032131" y="174317"/>
            <a:ext cx="914400" cy="6630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03703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lvl1pPr>
              <a:defRPr>
                <a:latin typeface="Century Gothic"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atin typeface="Century Gothic"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sldNum" sz="quarter" idx="10"/>
          </p:nvPr>
        </p:nvSpPr>
        <p:spPr>
          <a:ln/>
        </p:spPr>
        <p:txBody>
          <a:bodyPr/>
          <a:lstStyle>
            <a:lvl1pPr>
              <a:defRPr/>
            </a:lvl1pPr>
          </a:lstStyle>
          <a:p>
            <a:fld id="{4A7C8187-E16C-4016-8F72-B0AD967D9B4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0247322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entury Gothic"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latin typeface="Century Gothic" pitchFamily="34" charset="0"/>
              </a:defRPr>
            </a:lvl1pPr>
            <a:lvl2pPr>
              <a:defRPr>
                <a:latin typeface="Century Gothic" pitchFamily="34" charset="0"/>
              </a:defRPr>
            </a:lvl2pPr>
            <a:lvl3pPr>
              <a:defRPr>
                <a:latin typeface="Century Gothic" pitchFamily="34" charset="0"/>
              </a:defRPr>
            </a:lvl3pPr>
            <a:lvl4pPr>
              <a:defRPr>
                <a:latin typeface="Century Gothic" pitchFamily="34" charset="0"/>
              </a:defRPr>
            </a:lvl4pPr>
            <a:lvl5pPr>
              <a:defRPr>
                <a:latin typeface="Century Gothic"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fld id="{246C9769-CA42-44D2-A5DC-6C2F3AE83EE0}"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0099394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BA183EDD-F538-4EA0-BD07-B11324007A1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3148598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B0AD6C89-970E-4AFC-A506-58B83DF4814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8109595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B9DA359F-13DB-4FA9-9AA6-F370103A3BC1}"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9013081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C4E84AA4-2CD1-44AA-B13B-25D48255B57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4576399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sldNum" sz="quarter" idx="10"/>
          </p:nvPr>
        </p:nvSpPr>
        <p:spPr>
          <a:ln/>
        </p:spPr>
        <p:txBody>
          <a:bodyPr/>
          <a:lstStyle>
            <a:lvl1pPr>
              <a:defRPr/>
            </a:lvl1pPr>
          </a:lstStyle>
          <a:p>
            <a:pPr>
              <a:defRPr/>
            </a:pPr>
            <a:fld id="{6FFA408E-87E4-4AC5-9943-346D4AAA162B}"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7751051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CCF2171A-F450-48FC-8033-259CC2FC29C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6945169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4DEBFD3-E7E5-4AA3-828D-794D01ABB17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0459036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60741ED4-D799-49D6-9D00-789BC69CC8D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3523198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7BBA381B-5F83-4A94-9CCC-591B1E032CE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8455299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41DC1EBE-9A66-48E9-A8F3-60CF315B6C2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4111603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2117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2117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941D3908-516C-418E-931D-92345E9BD05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6948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BA183EDD-F538-4EA0-BD07-B11324007A1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9845981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B0AD6C89-970E-4AFC-A506-58B83DF4814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0555270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B9DA359F-13DB-4FA9-9AA6-F370103A3BC1}"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406264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C4E84AA4-2CD1-44AA-B13B-25D48255B57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2778906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sldNum" sz="quarter" idx="10"/>
          </p:nvPr>
        </p:nvSpPr>
        <p:spPr>
          <a:ln/>
        </p:spPr>
        <p:txBody>
          <a:bodyPr/>
          <a:lstStyle>
            <a:lvl1pPr>
              <a:defRPr/>
            </a:lvl1pPr>
          </a:lstStyle>
          <a:p>
            <a:pPr>
              <a:defRPr/>
            </a:pPr>
            <a:fld id="{6FFA408E-87E4-4AC5-9943-346D4AAA162B}"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490205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CCF2171A-F450-48FC-8033-259CC2FC29C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5718877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4DEBFD3-E7E5-4AA3-828D-794D01ABB17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760344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60741ED4-D799-49D6-9D00-789BC69CC8D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6314572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7BBA381B-5F83-4A94-9CCC-591B1E032CE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4496184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41DC1EBE-9A66-48E9-A8F3-60CF315B6C2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86238584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2117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2117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941D3908-516C-418E-931D-92345E9BD05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5163815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BA183EDD-F538-4EA0-BD07-B11324007A1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2322441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B0AD6C89-970E-4AFC-A506-58B83DF4814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12864634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B9DA359F-13DB-4FA9-9AA6-F370103A3BC1}"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42534361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C4E84AA4-2CD1-44AA-B13B-25D48255B57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3472804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sldNum" sz="quarter" idx="10"/>
          </p:nvPr>
        </p:nvSpPr>
        <p:spPr>
          <a:ln/>
        </p:spPr>
        <p:txBody>
          <a:bodyPr/>
          <a:lstStyle>
            <a:lvl1pPr>
              <a:defRPr/>
            </a:lvl1pPr>
          </a:lstStyle>
          <a:p>
            <a:pPr>
              <a:defRPr/>
            </a:pPr>
            <a:fld id="{6FFA408E-87E4-4AC5-9943-346D4AAA162B}"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499560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CCF2171A-F450-48FC-8033-259CC2FC29C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77616177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4DEBFD3-E7E5-4AA3-828D-794D01ABB17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330018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60741ED4-D799-49D6-9D00-789BC69CC8D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0714964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7BBA381B-5F83-4A94-9CCC-591B1E032CE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7206283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41DC1EBE-9A66-48E9-A8F3-60CF315B6C2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1666583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2117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2117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941D3908-516C-418E-931D-92345E9BD05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03754823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BA183EDD-F538-4EA0-BD07-B11324007A1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65889297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B0AD6C89-970E-4AFC-A506-58B83DF4814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67527368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B9DA359F-13DB-4FA9-9AA6-F370103A3BC1}"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55106700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C4E84AA4-2CD1-44AA-B13B-25D48255B57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4716988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sldNum" sz="quarter" idx="10"/>
          </p:nvPr>
        </p:nvSpPr>
        <p:spPr>
          <a:ln/>
        </p:spPr>
        <p:txBody>
          <a:bodyPr/>
          <a:lstStyle>
            <a:lvl1pPr>
              <a:defRPr/>
            </a:lvl1pPr>
          </a:lstStyle>
          <a:p>
            <a:pPr>
              <a:defRPr/>
            </a:pPr>
            <a:fld id="{6FFA408E-87E4-4AC5-9943-346D4AAA162B}"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19822370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CCF2171A-F450-48FC-8033-259CC2FC29C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9522879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4DEBFD3-E7E5-4AA3-828D-794D01ABB17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41649910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60741ED4-D799-49D6-9D00-789BC69CC8D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50845108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7BBA381B-5F83-4A94-9CCC-591B1E032CE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7398955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41DC1EBE-9A66-48E9-A8F3-60CF315B6C2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15599641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2117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2117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941D3908-516C-418E-931D-92345E9BD05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11279720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BA183EDD-F538-4EA0-BD07-B11324007A1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88591198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B0AD6C89-970E-4AFC-A506-58B83DF4814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71094049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B9DA359F-13DB-4FA9-9AA6-F370103A3BC1}"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830446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C4E84AA4-2CD1-44AA-B13B-25D48255B57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1322251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sldNum" sz="quarter" idx="10"/>
          </p:nvPr>
        </p:nvSpPr>
        <p:spPr>
          <a:ln/>
        </p:spPr>
        <p:txBody>
          <a:bodyPr/>
          <a:lstStyle>
            <a:lvl1pPr>
              <a:defRPr/>
            </a:lvl1pPr>
          </a:lstStyle>
          <a:p>
            <a:pPr>
              <a:defRPr/>
            </a:pPr>
            <a:fld id="{6FFA408E-87E4-4AC5-9943-346D4AAA162B}"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80450785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CCF2171A-F450-48FC-8033-259CC2FC29C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68215018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4DEBFD3-E7E5-4AA3-828D-794D01ABB17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63244085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60741ED4-D799-49D6-9D00-789BC69CC8D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21794163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7BBA381B-5F83-4A94-9CCC-591B1E032CE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64783014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41DC1EBE-9A66-48E9-A8F3-60CF315B6C2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88051364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2117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2117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941D3908-516C-418E-931D-92345E9BD05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1564620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BA183EDD-F538-4EA0-BD07-B11324007A1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48898736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B0AD6C89-970E-4AFC-A506-58B83DF4814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16617011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B9DA359F-13DB-4FA9-9AA6-F370103A3BC1}"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7360725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C4E84AA4-2CD1-44AA-B13B-25D48255B57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3629550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sldNum" sz="quarter" idx="10"/>
          </p:nvPr>
        </p:nvSpPr>
        <p:spPr>
          <a:ln/>
        </p:spPr>
        <p:txBody>
          <a:bodyPr/>
          <a:lstStyle>
            <a:lvl1pPr>
              <a:defRPr/>
            </a:lvl1pPr>
          </a:lstStyle>
          <a:p>
            <a:pPr>
              <a:defRPr/>
            </a:pPr>
            <a:fld id="{6FFA408E-87E4-4AC5-9943-346D4AAA162B}"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19287620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CCF2171A-F450-48FC-8033-259CC2FC29C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55695577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4DEBFD3-E7E5-4AA3-828D-794D01ABB17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63160181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60741ED4-D799-49D6-9D00-789BC69CC8D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53917836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7BBA381B-5F83-4A94-9CCC-591B1E032CE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07224039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41DC1EBE-9A66-48E9-A8F3-60CF315B6C2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52441654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2117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2117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941D3908-516C-418E-931D-92345E9BD05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539058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7" Type="http://schemas.openxmlformats.org/officeDocument/2006/relationships/image" Target="../media/image2.pn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image" Target="../media/image5.jpeg"/><Relationship Id="rId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1.jpe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6.pn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1.jpe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image" Target="../media/image6.png"/><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1.jpe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5.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6.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jpe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6.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image" Target="../media/image6.png"/><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image" Target="../media/image2.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image" Target="../media/image1.jpe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7.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image" Target="../media/image6.png"/><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image" Target="../media/image2.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image" Target="../media/image1.jpeg"/><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8.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5" Type="http://schemas.openxmlformats.org/officeDocument/2006/relationships/image" Target="../media/image6.png"/><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 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sldNum" sz="quarter" idx="4"/>
          </p:nvPr>
        </p:nvSpPr>
        <p:spPr bwMode="auto">
          <a:xfrm>
            <a:off x="3657600" y="63817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fld id="{8044D3BD-B7F9-46EE-9855-CBD75AE8B6F5}" type="slidenum">
              <a:rPr lang="en-US">
                <a:solidFill>
                  <a:srgbClr val="000000"/>
                </a:solidFill>
              </a:rPr>
              <a:pPr fontAlgn="base">
                <a:spcBef>
                  <a:spcPct val="0"/>
                </a:spcBef>
                <a:spcAft>
                  <a:spcPct val="0"/>
                </a:spcAft>
                <a:defRPr/>
              </a:pPr>
              <a:t>‹#›</a:t>
            </a:fld>
            <a:endParaRPr lang="en-US" dirty="0">
              <a:solidFill>
                <a:srgbClr val="000000"/>
              </a:solidFill>
            </a:endParaRPr>
          </a:p>
        </p:txBody>
      </p:sp>
      <p:pic>
        <p:nvPicPr>
          <p:cNvPr id="2053" name="Picture 8" descr="USACE_logo"/>
          <p:cNvPicPr>
            <a:picLocks noChangeAspect="1" noChangeArrowheads="1"/>
          </p:cNvPicPr>
          <p:nvPr/>
        </p:nvPicPr>
        <p:blipFill>
          <a:blip r:embed="rId15" cstate="print"/>
          <a:srcRect/>
          <a:stretch>
            <a:fillRect/>
          </a:stretch>
        </p:blipFill>
        <p:spPr bwMode="auto">
          <a:xfrm>
            <a:off x="8004176" y="5805489"/>
            <a:ext cx="758825" cy="519113"/>
          </a:xfrm>
          <a:prstGeom prst="rect">
            <a:avLst/>
          </a:prstGeom>
          <a:noFill/>
          <a:ln w="9525">
            <a:noFill/>
            <a:miter lim="800000"/>
            <a:headEnd/>
            <a:tailEnd/>
          </a:ln>
        </p:spPr>
      </p:pic>
      <p:sp>
        <p:nvSpPr>
          <p:cNvPr id="3081" name="Text Box 9"/>
          <p:cNvSpPr txBox="1">
            <a:spLocks noChangeArrowheads="1"/>
          </p:cNvSpPr>
          <p:nvPr/>
        </p:nvSpPr>
        <p:spPr bwMode="auto">
          <a:xfrm>
            <a:off x="6223001" y="6416675"/>
            <a:ext cx="2606675" cy="215444"/>
          </a:xfrm>
          <a:prstGeom prst="rect">
            <a:avLst/>
          </a:prstGeom>
          <a:noFill/>
          <a:ln w="9525">
            <a:noFill/>
            <a:miter lim="800000"/>
            <a:headEnd/>
            <a:tailEnd/>
          </a:ln>
          <a:effectLst/>
        </p:spPr>
        <p:txBody>
          <a:bodyPr lIns="0" tIns="0" rIns="0" bIns="0">
            <a:spAutoFit/>
          </a:bodyPr>
          <a:lstStyle/>
          <a:p>
            <a:pPr algn="r" fontAlgn="base">
              <a:spcBef>
                <a:spcPct val="0"/>
              </a:spcBef>
              <a:spcAft>
                <a:spcPct val="0"/>
              </a:spcAft>
              <a:defRPr/>
            </a:pPr>
            <a:r>
              <a:rPr lang="en-US" sz="1400" b="1" dirty="0">
                <a:solidFill>
                  <a:srgbClr val="000000"/>
                </a:solidFill>
              </a:rPr>
              <a:t>BUILDING STRONG</a:t>
            </a:r>
            <a:r>
              <a:rPr lang="en-US" sz="1400" b="1" baseline="-25000" dirty="0">
                <a:solidFill>
                  <a:srgbClr val="000000"/>
                </a:solidFill>
              </a:rPr>
              <a:t>®</a:t>
            </a:r>
          </a:p>
        </p:txBody>
      </p:sp>
      <p:sp>
        <p:nvSpPr>
          <p:cNvPr id="3082" name="Line 10"/>
          <p:cNvSpPr>
            <a:spLocks noChangeShapeType="1"/>
          </p:cNvSpPr>
          <p:nvPr/>
        </p:nvSpPr>
        <p:spPr bwMode="auto">
          <a:xfrm flipH="1">
            <a:off x="1219200" y="6324600"/>
            <a:ext cx="7467600" cy="0"/>
          </a:xfrm>
          <a:prstGeom prst="line">
            <a:avLst/>
          </a:prstGeom>
          <a:noFill/>
          <a:ln w="9525">
            <a:solidFill>
              <a:schemeClr val="tx1"/>
            </a:solidFill>
            <a:round/>
            <a:headEnd/>
            <a:tailEnd/>
          </a:ln>
          <a:effectLst/>
        </p:spPr>
        <p:txBody>
          <a:bodyPr/>
          <a:lstStyle/>
          <a:p>
            <a:pPr fontAlgn="base">
              <a:spcBef>
                <a:spcPct val="0"/>
              </a:spcBef>
              <a:spcAft>
                <a:spcPct val="0"/>
              </a:spcAft>
              <a:defRPr/>
            </a:pPr>
            <a:endParaRPr lang="en-US" sz="1800" dirty="0">
              <a:solidFill>
                <a:srgbClr val="000000"/>
              </a:solidFill>
            </a:endParaRPr>
          </a:p>
        </p:txBody>
      </p:sp>
      <p:pic>
        <p:nvPicPr>
          <p:cNvPr id="8" name="Picture 2" descr="X:\IM\VI\Logos\Branding\USARMY_3D_RGB_MD_PS.png"/>
          <p:cNvPicPr>
            <a:picLocks noChangeAspect="1" noChangeArrowheads="1"/>
          </p:cNvPicPr>
          <p:nvPr userDrawn="1"/>
        </p:nvPicPr>
        <p:blipFill>
          <a:blip r:embed="rId16" cstate="print"/>
          <a:srcRect/>
          <a:stretch>
            <a:fillRect/>
          </a:stretch>
        </p:blipFill>
        <p:spPr bwMode="auto">
          <a:xfrm>
            <a:off x="457201" y="5715000"/>
            <a:ext cx="685799" cy="885824"/>
          </a:xfrm>
          <a:prstGeom prst="rect">
            <a:avLst/>
          </a:prstGeom>
          <a:noFill/>
          <a:ln w="9525">
            <a:noFill/>
            <a:miter lim="800000"/>
            <a:headEnd/>
            <a:tailEnd/>
          </a:ln>
        </p:spPr>
      </p:pic>
    </p:spTree>
    <p:extLst>
      <p:ext uri="{BB962C8B-B14F-4D97-AF65-F5344CB8AC3E}">
        <p14:creationId xmlns:p14="http://schemas.microsoft.com/office/powerpoint/2010/main" val="3324215881"/>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75000"/>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SzPct val="75000"/>
        <a:buFont typeface="Wingdings 3" pitchFamily="18" charset="2"/>
        <a:buChar char="w"/>
        <a:defRPr sz="2000">
          <a:solidFill>
            <a:schemeClr val="tx1"/>
          </a:solidFill>
          <a:latin typeface="+mn-lt"/>
        </a:defRPr>
      </a:lvl4pPr>
      <a:lvl5pPr marL="2057400" indent="-228600" algn="l" rtl="0" eaLnBrk="0" fontAlgn="base" hangingPunct="0">
        <a:spcBef>
          <a:spcPct val="20000"/>
        </a:spcBef>
        <a:spcAft>
          <a:spcPct val="0"/>
        </a:spcAft>
        <a:buSzPct val="50000"/>
        <a:buFont typeface="Wingdings" pitchFamily="2" charset="2"/>
        <a:buChar char="¡"/>
        <a:defRPr sz="2000">
          <a:solidFill>
            <a:schemeClr val="tx1"/>
          </a:solidFill>
          <a:latin typeface="+mn-lt"/>
        </a:defRPr>
      </a:lvl5pPr>
      <a:lvl6pPr marL="2514600" indent="-228600" algn="l" rtl="0" fontAlgn="base">
        <a:spcBef>
          <a:spcPct val="20000"/>
        </a:spcBef>
        <a:spcAft>
          <a:spcPct val="0"/>
        </a:spcAft>
        <a:buSzPct val="50000"/>
        <a:buFont typeface="Wingdings" pitchFamily="2" charset="2"/>
        <a:buChar char="¡"/>
        <a:defRPr sz="2000">
          <a:solidFill>
            <a:schemeClr val="tx1"/>
          </a:solidFill>
          <a:latin typeface="+mn-lt"/>
        </a:defRPr>
      </a:lvl6pPr>
      <a:lvl7pPr marL="2971800" indent="-228600" algn="l" rtl="0" fontAlgn="base">
        <a:spcBef>
          <a:spcPct val="20000"/>
        </a:spcBef>
        <a:spcAft>
          <a:spcPct val="0"/>
        </a:spcAft>
        <a:buSzPct val="50000"/>
        <a:buFont typeface="Wingdings" pitchFamily="2" charset="2"/>
        <a:buChar char="¡"/>
        <a:defRPr sz="2000">
          <a:solidFill>
            <a:schemeClr val="tx1"/>
          </a:solidFill>
          <a:latin typeface="+mn-lt"/>
        </a:defRPr>
      </a:lvl7pPr>
      <a:lvl8pPr marL="3429000" indent="-228600" algn="l" rtl="0" fontAlgn="base">
        <a:spcBef>
          <a:spcPct val="20000"/>
        </a:spcBef>
        <a:spcAft>
          <a:spcPct val="0"/>
        </a:spcAft>
        <a:buSzPct val="50000"/>
        <a:buFont typeface="Wingdings" pitchFamily="2" charset="2"/>
        <a:buChar char="¡"/>
        <a:defRPr sz="2000">
          <a:solidFill>
            <a:schemeClr val="tx1"/>
          </a:solidFill>
          <a:latin typeface="+mn-lt"/>
        </a:defRPr>
      </a:lvl8pPr>
      <a:lvl9pPr marL="3886200" indent="-228600" algn="l" rtl="0" fontAlgn="base">
        <a:spcBef>
          <a:spcPct val="20000"/>
        </a:spcBef>
        <a:spcAft>
          <a:spcPct val="0"/>
        </a:spcAft>
        <a:buSzPct val="5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pic>
        <p:nvPicPr>
          <p:cNvPr id="2050" name="Picture 8" descr="page 2.jpg"/>
          <p:cNvPicPr>
            <a:picLocks noChangeAspect="1"/>
          </p:cNvPicPr>
          <p:nvPr userDrawn="1"/>
        </p:nvPicPr>
        <p:blipFill>
          <a:blip r:embed="rId5" cstate="print"/>
          <a:srcRect/>
          <a:stretch>
            <a:fillRect/>
          </a:stretch>
        </p:blipFill>
        <p:spPr bwMode="auto">
          <a:xfrm>
            <a:off x="0" y="0"/>
            <a:ext cx="9144000" cy="6858000"/>
          </a:xfrm>
          <a:prstGeom prst="rect">
            <a:avLst/>
          </a:prstGeom>
          <a:noFill/>
          <a:ln w="9525">
            <a:noFill/>
            <a:miter lim="800000"/>
            <a:headEnd/>
            <a:tailEnd/>
          </a:ln>
        </p:spPr>
      </p:pic>
      <p:sp>
        <p:nvSpPr>
          <p:cNvPr id="2051" name="Rectangle 2"/>
          <p:cNvSpPr>
            <a:spLocks noGrp="1" noChangeArrowheads="1"/>
          </p:cNvSpPr>
          <p:nvPr>
            <p:ph type="title"/>
          </p:nvPr>
        </p:nvSpPr>
        <p:spPr bwMode="auto">
          <a:xfrm>
            <a:off x="0" y="282575"/>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2" name="Rectangle 3"/>
          <p:cNvSpPr>
            <a:spLocks noGrp="1" noChangeArrowheads="1"/>
          </p:cNvSpPr>
          <p:nvPr>
            <p:ph type="body" idx="1"/>
          </p:nvPr>
        </p:nvSpPr>
        <p:spPr bwMode="auto">
          <a:xfrm>
            <a:off x="457200" y="1600200"/>
            <a:ext cx="82296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 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sldNum" sz="quarter" idx="4"/>
          </p:nvPr>
        </p:nvSpPr>
        <p:spPr bwMode="auto">
          <a:xfrm>
            <a:off x="0" y="6608763"/>
            <a:ext cx="91440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100">
                <a:solidFill>
                  <a:schemeClr val="bg1"/>
                </a:solidFill>
              </a:defRPr>
            </a:lvl1pPr>
          </a:lstStyle>
          <a:p>
            <a:pPr fontAlgn="base">
              <a:spcBef>
                <a:spcPct val="0"/>
              </a:spcBef>
              <a:spcAft>
                <a:spcPct val="0"/>
              </a:spcAft>
            </a:pPr>
            <a:fld id="{D8F0DFD8-5544-4070-AB51-1EF861BD32D6}" type="slidenum">
              <a:rPr lang="en-US">
                <a:solidFill>
                  <a:srgbClr val="FFFFFF"/>
                </a:solidFill>
                <a:ea typeface="MS PGothic" pitchFamily="34" charset="-128"/>
              </a:rPr>
              <a:pPr fontAlgn="base">
                <a:spcBef>
                  <a:spcPct val="0"/>
                </a:spcBef>
                <a:spcAft>
                  <a:spcPct val="0"/>
                </a:spcAft>
              </a:pPr>
              <a:t>‹#›</a:t>
            </a:fld>
            <a:endParaRPr lang="en-US">
              <a:solidFill>
                <a:srgbClr val="FFFFFF"/>
              </a:solidFill>
              <a:ea typeface="MS PGothic" pitchFamily="34" charset="-128"/>
            </a:endParaRPr>
          </a:p>
        </p:txBody>
      </p:sp>
      <p:sp>
        <p:nvSpPr>
          <p:cNvPr id="2054" name="Line 10"/>
          <p:cNvSpPr>
            <a:spLocks noChangeShapeType="1"/>
          </p:cNvSpPr>
          <p:nvPr userDrawn="1"/>
        </p:nvSpPr>
        <p:spPr bwMode="auto">
          <a:xfrm flipH="1">
            <a:off x="1219200" y="6324600"/>
            <a:ext cx="7467600" cy="0"/>
          </a:xfrm>
          <a:prstGeom prst="line">
            <a:avLst/>
          </a:prstGeom>
          <a:noFill/>
          <a:ln w="9525">
            <a:solidFill>
              <a:schemeClr val="bg1"/>
            </a:solidFill>
            <a:round/>
            <a:headEnd/>
            <a:tailEnd/>
          </a:ln>
        </p:spPr>
        <p:txBody>
          <a:bodyPr/>
          <a:lstStyle/>
          <a:p>
            <a:pPr eaLnBrk="0" fontAlgn="base" hangingPunct="0">
              <a:spcBef>
                <a:spcPct val="0"/>
              </a:spcBef>
              <a:spcAft>
                <a:spcPct val="0"/>
              </a:spcAft>
            </a:pPr>
            <a:endParaRPr lang="en-US" sz="1800">
              <a:solidFill>
                <a:srgbClr val="000000"/>
              </a:solidFill>
              <a:ea typeface="MS PGothic" pitchFamily="34" charset="-128"/>
            </a:endParaRPr>
          </a:p>
        </p:txBody>
      </p:sp>
      <p:pic>
        <p:nvPicPr>
          <p:cNvPr id="2055" name="Picture 2" descr="X:\IM\VI\Logos\Branding\USARMY_3D_RGB_MD_PS.png"/>
          <p:cNvPicPr>
            <a:picLocks noChangeAspect="1" noChangeArrowheads="1"/>
          </p:cNvPicPr>
          <p:nvPr userDrawn="1"/>
        </p:nvPicPr>
        <p:blipFill>
          <a:blip r:embed="rId6" cstate="print"/>
          <a:srcRect/>
          <a:stretch>
            <a:fillRect/>
          </a:stretch>
        </p:blipFill>
        <p:spPr bwMode="auto">
          <a:xfrm>
            <a:off x="457200" y="5715002"/>
            <a:ext cx="685800" cy="885825"/>
          </a:xfrm>
          <a:prstGeom prst="rect">
            <a:avLst/>
          </a:prstGeom>
          <a:noFill/>
          <a:ln w="9525">
            <a:noFill/>
            <a:miter lim="800000"/>
            <a:headEnd/>
            <a:tailEnd/>
          </a:ln>
        </p:spPr>
      </p:pic>
      <p:pic>
        <p:nvPicPr>
          <p:cNvPr id="2056" name="Picture 8" descr="USACE_logo"/>
          <p:cNvPicPr>
            <a:picLocks noChangeAspect="1" noChangeArrowheads="1"/>
          </p:cNvPicPr>
          <p:nvPr userDrawn="1"/>
        </p:nvPicPr>
        <p:blipFill>
          <a:blip r:embed="rId7" cstate="print"/>
          <a:srcRect/>
          <a:stretch>
            <a:fillRect/>
          </a:stretch>
        </p:blipFill>
        <p:spPr bwMode="auto">
          <a:xfrm>
            <a:off x="8004176" y="5715002"/>
            <a:ext cx="758825" cy="519113"/>
          </a:xfrm>
          <a:prstGeom prst="rect">
            <a:avLst/>
          </a:prstGeom>
          <a:noFill/>
          <a:ln w="9525">
            <a:noFill/>
            <a:miter lim="800000"/>
            <a:headEnd/>
            <a:tailEnd/>
          </a:ln>
        </p:spPr>
      </p:pic>
      <p:sp>
        <p:nvSpPr>
          <p:cNvPr id="11" name="Text Box 9"/>
          <p:cNvSpPr txBox="1">
            <a:spLocks noChangeArrowheads="1"/>
          </p:cNvSpPr>
          <p:nvPr userDrawn="1"/>
        </p:nvSpPr>
        <p:spPr bwMode="auto">
          <a:xfrm>
            <a:off x="6223001" y="6383338"/>
            <a:ext cx="2606675" cy="430212"/>
          </a:xfrm>
          <a:prstGeom prst="rect">
            <a:avLst/>
          </a:prstGeom>
          <a:noFill/>
          <a:ln>
            <a:noFill/>
          </a:ln>
          <a:extLst/>
        </p:spPr>
        <p:txBody>
          <a:bodyPr lIns="0" tIns="0" rIns="0" bIns="0">
            <a:spAutoFit/>
          </a:bodyPr>
          <a:lstStyle/>
          <a:p>
            <a:pPr algn="r" defTabSz="855663" fontAlgn="base">
              <a:spcBef>
                <a:spcPct val="0"/>
              </a:spcBef>
              <a:spcAft>
                <a:spcPct val="0"/>
              </a:spcAft>
            </a:pPr>
            <a:r>
              <a:rPr lang="en-US" sz="1400" b="1">
                <a:solidFill>
                  <a:srgbClr val="FFFFFF"/>
                </a:solidFill>
                <a:ea typeface="MS PGothic" pitchFamily="34" charset="-128"/>
              </a:rPr>
              <a:t>PLANNING SMART	</a:t>
            </a:r>
          </a:p>
          <a:p>
            <a:pPr algn="r" defTabSz="855663" fontAlgn="base">
              <a:spcBef>
                <a:spcPct val="0"/>
              </a:spcBef>
              <a:spcAft>
                <a:spcPct val="0"/>
              </a:spcAft>
            </a:pPr>
            <a:r>
              <a:rPr lang="en-US" sz="1400" b="1">
                <a:solidFill>
                  <a:srgbClr val="FFFFFF"/>
                </a:solidFill>
                <a:ea typeface="MS PGothic" pitchFamily="34" charset="-128"/>
              </a:rPr>
              <a:t>BUILDING STRONG</a:t>
            </a:r>
            <a:r>
              <a:rPr lang="en-US" sz="1400" b="1" baseline="-25000">
                <a:solidFill>
                  <a:srgbClr val="FFFFFF"/>
                </a:solidFill>
                <a:ea typeface="MS PGothic" pitchFamily="34" charset="-128"/>
              </a:rPr>
              <a:t>®</a:t>
            </a:r>
          </a:p>
        </p:txBody>
      </p:sp>
    </p:spTree>
    <p:extLst>
      <p:ext uri="{BB962C8B-B14F-4D97-AF65-F5344CB8AC3E}">
        <p14:creationId xmlns:p14="http://schemas.microsoft.com/office/powerpoint/2010/main" val="1009611682"/>
      </p:ext>
    </p:extLst>
  </p:cSld>
  <p:clrMap bg1="lt1" tx1="dk1" bg2="lt2" tx2="dk2" accent1="accent1" accent2="accent2" accent3="accent3" accent4="accent4" accent5="accent5" accent6="accent6" hlink="hlink" folHlink="folHlink"/>
  <p:sldLayoutIdLst>
    <p:sldLayoutId id="2147483836" r:id="rId1"/>
    <p:sldLayoutId id="2147483837" r:id="rId2"/>
  </p:sldLayoutIdLst>
  <p:txStyles>
    <p:titleStyle>
      <a:lvl1pPr algn="ctr" rtl="0" eaLnBrk="0" fontAlgn="base" hangingPunct="0">
        <a:lnSpc>
          <a:spcPct val="90000"/>
        </a:lnSpc>
        <a:spcBef>
          <a:spcPct val="0"/>
        </a:spcBef>
        <a:spcAft>
          <a:spcPct val="0"/>
        </a:spcAft>
        <a:defRPr sz="4400" b="1">
          <a:solidFill>
            <a:srgbClr val="0070C0"/>
          </a:solidFill>
          <a:latin typeface="Century Gothic" pitchFamily="34" charset="0"/>
          <a:ea typeface="MS PGothic" panose="020B0600070205080204" pitchFamily="34" charset="-128"/>
          <a:cs typeface="MS PGothic" charset="0"/>
        </a:defRPr>
      </a:lvl1pPr>
      <a:lvl2pPr algn="ctr" rtl="0" eaLnBrk="0" fontAlgn="base" hangingPunct="0">
        <a:lnSpc>
          <a:spcPct val="90000"/>
        </a:lnSpc>
        <a:spcBef>
          <a:spcPct val="0"/>
        </a:spcBef>
        <a:spcAft>
          <a:spcPct val="0"/>
        </a:spcAft>
        <a:defRPr sz="4400" b="1">
          <a:solidFill>
            <a:srgbClr val="0070C0"/>
          </a:solidFill>
          <a:latin typeface="Century Gothic" pitchFamily="34" charset="0"/>
          <a:ea typeface="MS PGothic" panose="020B0600070205080204" pitchFamily="34" charset="-128"/>
          <a:cs typeface="MS PGothic" charset="0"/>
        </a:defRPr>
      </a:lvl2pPr>
      <a:lvl3pPr algn="ctr" rtl="0" eaLnBrk="0" fontAlgn="base" hangingPunct="0">
        <a:lnSpc>
          <a:spcPct val="90000"/>
        </a:lnSpc>
        <a:spcBef>
          <a:spcPct val="0"/>
        </a:spcBef>
        <a:spcAft>
          <a:spcPct val="0"/>
        </a:spcAft>
        <a:defRPr sz="4400" b="1">
          <a:solidFill>
            <a:srgbClr val="0070C0"/>
          </a:solidFill>
          <a:latin typeface="Century Gothic" pitchFamily="34" charset="0"/>
          <a:ea typeface="MS PGothic" panose="020B0600070205080204" pitchFamily="34" charset="-128"/>
          <a:cs typeface="MS PGothic" charset="0"/>
        </a:defRPr>
      </a:lvl3pPr>
      <a:lvl4pPr algn="ctr" rtl="0" eaLnBrk="0" fontAlgn="base" hangingPunct="0">
        <a:lnSpc>
          <a:spcPct val="90000"/>
        </a:lnSpc>
        <a:spcBef>
          <a:spcPct val="0"/>
        </a:spcBef>
        <a:spcAft>
          <a:spcPct val="0"/>
        </a:spcAft>
        <a:defRPr sz="4400" b="1">
          <a:solidFill>
            <a:srgbClr val="0070C0"/>
          </a:solidFill>
          <a:latin typeface="Century Gothic" pitchFamily="34" charset="0"/>
          <a:ea typeface="MS PGothic" panose="020B0600070205080204" pitchFamily="34" charset="-128"/>
          <a:cs typeface="MS PGothic" charset="0"/>
        </a:defRPr>
      </a:lvl4pPr>
      <a:lvl5pPr algn="ctr" rtl="0" eaLnBrk="0" fontAlgn="base" hangingPunct="0">
        <a:lnSpc>
          <a:spcPct val="90000"/>
        </a:lnSpc>
        <a:spcBef>
          <a:spcPct val="0"/>
        </a:spcBef>
        <a:spcAft>
          <a:spcPct val="0"/>
        </a:spcAft>
        <a:defRPr sz="4400" b="1">
          <a:solidFill>
            <a:srgbClr val="0070C0"/>
          </a:solidFill>
          <a:latin typeface="Century Gothic"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Font typeface="Wingdings" pitchFamily="2" charset="2"/>
        <a:buChar char="§"/>
        <a:defRPr sz="3200" b="1">
          <a:solidFill>
            <a:schemeClr val="tx1"/>
          </a:solidFill>
          <a:latin typeface="Century Gothic" pitchFamily="34" charset="0"/>
          <a:ea typeface="MS PGothic" panose="020B0600070205080204" pitchFamily="34" charset="-128"/>
          <a:cs typeface="MS PGothic" charset="0"/>
        </a:defRPr>
      </a:lvl1pPr>
      <a:lvl2pPr marL="742950" indent="-285750" algn="l" rtl="0" eaLnBrk="0" fontAlgn="base" hangingPunct="0">
        <a:spcBef>
          <a:spcPct val="20000"/>
        </a:spcBef>
        <a:spcAft>
          <a:spcPct val="0"/>
        </a:spcAft>
        <a:buSzPct val="75000"/>
        <a:buFont typeface="Arial" pitchFamily="34" charset="0"/>
        <a:buChar char="►"/>
        <a:defRPr sz="2800">
          <a:solidFill>
            <a:schemeClr val="tx1"/>
          </a:solidFill>
          <a:latin typeface="Century Gothic" pitchFamily="34" charset="0"/>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400">
          <a:solidFill>
            <a:schemeClr val="tx1"/>
          </a:solidFill>
          <a:latin typeface="Century Gothic" pitchFamily="34" charset="0"/>
          <a:ea typeface="MS PGothic" panose="020B0600070205080204" pitchFamily="34" charset="-128"/>
          <a:cs typeface="MS PGothic" charset="0"/>
        </a:defRPr>
      </a:lvl3pPr>
      <a:lvl4pPr marL="1600200" indent="-228600" algn="l" rtl="0" eaLnBrk="0" fontAlgn="base" hangingPunct="0">
        <a:spcBef>
          <a:spcPct val="20000"/>
        </a:spcBef>
        <a:spcAft>
          <a:spcPct val="0"/>
        </a:spcAft>
        <a:buSzPct val="75000"/>
        <a:buFont typeface="Wingdings 3" pitchFamily="18" charset="2"/>
        <a:buChar char="w"/>
        <a:defRPr sz="2000">
          <a:solidFill>
            <a:schemeClr val="tx1"/>
          </a:solidFill>
          <a:latin typeface="Century Gothic" pitchFamily="34" charset="0"/>
          <a:ea typeface="MS PGothic" panose="020B0600070205080204" pitchFamily="34" charset="-128"/>
          <a:cs typeface="MS PGothic" charset="0"/>
        </a:defRPr>
      </a:lvl4pPr>
      <a:lvl5pPr marL="2057400" indent="-228600" algn="l" rtl="0" eaLnBrk="0" fontAlgn="base" hangingPunct="0">
        <a:spcBef>
          <a:spcPct val="20000"/>
        </a:spcBef>
        <a:spcAft>
          <a:spcPct val="0"/>
        </a:spcAft>
        <a:buSzPct val="50000"/>
        <a:buFont typeface="Wingdings" pitchFamily="2" charset="2"/>
        <a:buChar char="¡"/>
        <a:defRPr sz="2000">
          <a:solidFill>
            <a:schemeClr val="tx1"/>
          </a:solidFill>
          <a:latin typeface="Century Gothic" pitchFamily="34" charset="0"/>
          <a:ea typeface="MS PGothic" panose="020B0600070205080204" pitchFamily="34" charset="-128"/>
          <a:cs typeface="MS PGothic" charset="0"/>
        </a:defRPr>
      </a:lvl5pPr>
      <a:lvl6pPr marL="2514600" indent="-228600" algn="l" rtl="0" fontAlgn="base">
        <a:spcBef>
          <a:spcPct val="20000"/>
        </a:spcBef>
        <a:spcAft>
          <a:spcPct val="0"/>
        </a:spcAft>
        <a:buSzPct val="50000"/>
        <a:buFont typeface="Wingdings" pitchFamily="2" charset="2"/>
        <a:buChar char="¡"/>
        <a:defRPr sz="2000">
          <a:solidFill>
            <a:schemeClr val="tx1"/>
          </a:solidFill>
          <a:latin typeface="+mn-lt"/>
        </a:defRPr>
      </a:lvl6pPr>
      <a:lvl7pPr marL="2971800" indent="-228600" algn="l" rtl="0" fontAlgn="base">
        <a:spcBef>
          <a:spcPct val="20000"/>
        </a:spcBef>
        <a:spcAft>
          <a:spcPct val="0"/>
        </a:spcAft>
        <a:buSzPct val="50000"/>
        <a:buFont typeface="Wingdings" pitchFamily="2" charset="2"/>
        <a:buChar char="¡"/>
        <a:defRPr sz="2000">
          <a:solidFill>
            <a:schemeClr val="tx1"/>
          </a:solidFill>
          <a:latin typeface="+mn-lt"/>
        </a:defRPr>
      </a:lvl7pPr>
      <a:lvl8pPr marL="3429000" indent="-228600" algn="l" rtl="0" fontAlgn="base">
        <a:spcBef>
          <a:spcPct val="20000"/>
        </a:spcBef>
        <a:spcAft>
          <a:spcPct val="0"/>
        </a:spcAft>
        <a:buSzPct val="50000"/>
        <a:buFont typeface="Wingdings" pitchFamily="2" charset="2"/>
        <a:buChar char="¡"/>
        <a:defRPr sz="2000">
          <a:solidFill>
            <a:schemeClr val="tx1"/>
          </a:solidFill>
          <a:latin typeface="+mn-lt"/>
        </a:defRPr>
      </a:lvl8pPr>
      <a:lvl9pPr marL="3886200" indent="-228600" algn="l" rtl="0" fontAlgn="base">
        <a:spcBef>
          <a:spcPct val="20000"/>
        </a:spcBef>
        <a:spcAft>
          <a:spcPct val="0"/>
        </a:spcAft>
        <a:buSzPct val="5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 Second level</a:t>
            </a:r>
          </a:p>
          <a:p>
            <a:pPr lvl="2"/>
            <a:r>
              <a:rPr lang="en-US" smtClean="0"/>
              <a:t>Third level</a:t>
            </a:r>
          </a:p>
          <a:p>
            <a:pPr lvl="3"/>
            <a:r>
              <a:rPr lang="en-US" smtClean="0"/>
              <a:t>Fourth level</a:t>
            </a:r>
          </a:p>
          <a:p>
            <a:pPr lvl="4"/>
            <a:r>
              <a:rPr lang="en-US" smtClean="0"/>
              <a:t>Fifth level</a:t>
            </a:r>
          </a:p>
        </p:txBody>
      </p:sp>
      <p:sp>
        <p:nvSpPr>
          <p:cNvPr id="232452" name="Rectangle 4"/>
          <p:cNvSpPr>
            <a:spLocks noGrp="1" noChangeArrowheads="1"/>
          </p:cNvSpPr>
          <p:nvPr>
            <p:ph type="sldNum" sz="quarter" idx="4"/>
          </p:nvPr>
        </p:nvSpPr>
        <p:spPr bwMode="auto">
          <a:xfrm>
            <a:off x="3657600" y="63817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fontAlgn="base">
              <a:spcBef>
                <a:spcPct val="0"/>
              </a:spcBef>
              <a:spcAft>
                <a:spcPct val="0"/>
              </a:spcAft>
              <a:defRPr/>
            </a:pPr>
            <a:fld id="{D745D6FF-0FEE-48E7-9692-C7AEE6D9FE54}" type="slidenum">
              <a:rPr lang="en-US">
                <a:solidFill>
                  <a:srgbClr val="000000"/>
                </a:solidFill>
              </a:rPr>
              <a:pPr fontAlgn="base">
                <a:spcBef>
                  <a:spcPct val="0"/>
                </a:spcBef>
                <a:spcAft>
                  <a:spcPct val="0"/>
                </a:spcAft>
                <a:defRPr/>
              </a:pPr>
              <a:t>‹#›</a:t>
            </a:fld>
            <a:endParaRPr lang="en-US" dirty="0">
              <a:solidFill>
                <a:srgbClr val="000000"/>
              </a:solidFill>
            </a:endParaRPr>
          </a:p>
        </p:txBody>
      </p:sp>
      <p:pic>
        <p:nvPicPr>
          <p:cNvPr id="2053" name="Picture 5" descr="USACE_logo"/>
          <p:cNvPicPr>
            <a:picLocks noChangeAspect="1" noChangeArrowheads="1"/>
          </p:cNvPicPr>
          <p:nvPr/>
        </p:nvPicPr>
        <p:blipFill>
          <a:blip r:embed="rId14" cstate="print"/>
          <a:srcRect/>
          <a:stretch>
            <a:fillRect/>
          </a:stretch>
        </p:blipFill>
        <p:spPr bwMode="auto">
          <a:xfrm>
            <a:off x="8004176" y="5715002"/>
            <a:ext cx="758825" cy="519113"/>
          </a:xfrm>
          <a:prstGeom prst="rect">
            <a:avLst/>
          </a:prstGeom>
          <a:noFill/>
          <a:ln w="9525">
            <a:noFill/>
            <a:miter lim="800000"/>
            <a:headEnd/>
            <a:tailEnd/>
          </a:ln>
        </p:spPr>
      </p:pic>
      <p:sp>
        <p:nvSpPr>
          <p:cNvPr id="232454" name="Text Box 6"/>
          <p:cNvSpPr txBox="1">
            <a:spLocks noChangeArrowheads="1"/>
          </p:cNvSpPr>
          <p:nvPr/>
        </p:nvSpPr>
        <p:spPr bwMode="auto">
          <a:xfrm>
            <a:off x="6223001" y="6416675"/>
            <a:ext cx="2606675" cy="215444"/>
          </a:xfrm>
          <a:prstGeom prst="rect">
            <a:avLst/>
          </a:prstGeom>
          <a:noFill/>
          <a:ln w="9525">
            <a:noFill/>
            <a:miter lim="800000"/>
            <a:headEnd/>
            <a:tailEnd/>
          </a:ln>
          <a:effectLst/>
        </p:spPr>
        <p:txBody>
          <a:bodyPr lIns="0" tIns="0" rIns="0" bIns="0">
            <a:spAutoFit/>
          </a:bodyPr>
          <a:lstStyle/>
          <a:p>
            <a:pPr algn="r" fontAlgn="base">
              <a:spcBef>
                <a:spcPct val="0"/>
              </a:spcBef>
              <a:spcAft>
                <a:spcPct val="0"/>
              </a:spcAft>
              <a:defRPr/>
            </a:pPr>
            <a:r>
              <a:rPr lang="en-US" sz="1400" b="1" dirty="0">
                <a:solidFill>
                  <a:srgbClr val="000000"/>
                </a:solidFill>
              </a:rPr>
              <a:t>BUILDING STRONG</a:t>
            </a:r>
            <a:r>
              <a:rPr lang="en-US" sz="1400" b="1" baseline="-25000" dirty="0">
                <a:solidFill>
                  <a:srgbClr val="000000"/>
                </a:solidFill>
              </a:rPr>
              <a:t>®</a:t>
            </a:r>
          </a:p>
        </p:txBody>
      </p:sp>
      <p:sp>
        <p:nvSpPr>
          <p:cNvPr id="232455" name="Line 7"/>
          <p:cNvSpPr>
            <a:spLocks noChangeShapeType="1"/>
          </p:cNvSpPr>
          <p:nvPr/>
        </p:nvSpPr>
        <p:spPr bwMode="auto">
          <a:xfrm flipH="1" flipV="1">
            <a:off x="974785" y="6323162"/>
            <a:ext cx="7712015" cy="1438"/>
          </a:xfrm>
          <a:prstGeom prst="line">
            <a:avLst/>
          </a:prstGeom>
          <a:noFill/>
          <a:ln w="9525">
            <a:solidFill>
              <a:schemeClr val="tx1"/>
            </a:solidFill>
            <a:round/>
            <a:headEnd/>
            <a:tailEnd/>
          </a:ln>
          <a:effectLst/>
        </p:spPr>
        <p:txBody>
          <a:bodyPr/>
          <a:lstStyle/>
          <a:p>
            <a:pPr fontAlgn="base">
              <a:spcBef>
                <a:spcPct val="0"/>
              </a:spcBef>
              <a:spcAft>
                <a:spcPct val="0"/>
              </a:spcAft>
              <a:defRPr/>
            </a:pPr>
            <a:endParaRPr lang="en-US" sz="1800" dirty="0">
              <a:solidFill>
                <a:srgbClr val="000000"/>
              </a:solidFill>
            </a:endParaRPr>
          </a:p>
        </p:txBody>
      </p:sp>
      <p:pic>
        <p:nvPicPr>
          <p:cNvPr id="8" name="Picture 2" descr="X:\IM\VI\Logos\Branding\USARMY_3D_RGB_MD_PS.png"/>
          <p:cNvPicPr>
            <a:picLocks noChangeAspect="1" noChangeArrowheads="1"/>
          </p:cNvPicPr>
          <p:nvPr userDrawn="1"/>
        </p:nvPicPr>
        <p:blipFill>
          <a:blip r:embed="rId15" cstate="print"/>
          <a:srcRect/>
          <a:stretch>
            <a:fillRect/>
          </a:stretch>
        </p:blipFill>
        <p:spPr bwMode="auto">
          <a:xfrm>
            <a:off x="140620" y="5771073"/>
            <a:ext cx="647816" cy="836763"/>
          </a:xfrm>
          <a:prstGeom prst="rect">
            <a:avLst/>
          </a:prstGeom>
          <a:noFill/>
          <a:ln w="9525">
            <a:noFill/>
            <a:miter lim="800000"/>
            <a:headEnd/>
            <a:tailEnd/>
          </a:ln>
        </p:spPr>
      </p:pic>
    </p:spTree>
    <p:extLst>
      <p:ext uri="{BB962C8B-B14F-4D97-AF65-F5344CB8AC3E}">
        <p14:creationId xmlns:p14="http://schemas.microsoft.com/office/powerpoint/2010/main" val="3420294975"/>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Lst>
  <p:hf sldNum="0" hd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75000"/>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SzPct val="75000"/>
        <a:buFont typeface="Wingdings 3" pitchFamily="18" charset="2"/>
        <a:buChar char="w"/>
        <a:defRPr sz="2000">
          <a:solidFill>
            <a:schemeClr val="tx1"/>
          </a:solidFill>
          <a:latin typeface="+mn-lt"/>
        </a:defRPr>
      </a:lvl4pPr>
      <a:lvl5pPr marL="2057400" indent="-228600" algn="l" rtl="0" eaLnBrk="0" fontAlgn="base" hangingPunct="0">
        <a:spcBef>
          <a:spcPct val="20000"/>
        </a:spcBef>
        <a:spcAft>
          <a:spcPct val="0"/>
        </a:spcAft>
        <a:buSzPct val="50000"/>
        <a:buFont typeface="Wingdings" pitchFamily="2" charset="2"/>
        <a:buChar char="¡"/>
        <a:defRPr sz="2000">
          <a:solidFill>
            <a:schemeClr val="tx1"/>
          </a:solidFill>
          <a:latin typeface="+mn-lt"/>
        </a:defRPr>
      </a:lvl5pPr>
      <a:lvl6pPr marL="2514600" indent="-228600" algn="l" rtl="0" fontAlgn="base">
        <a:spcBef>
          <a:spcPct val="20000"/>
        </a:spcBef>
        <a:spcAft>
          <a:spcPct val="0"/>
        </a:spcAft>
        <a:buSzPct val="50000"/>
        <a:buFont typeface="Wingdings" pitchFamily="2" charset="2"/>
        <a:buChar char="¡"/>
        <a:defRPr sz="2000">
          <a:solidFill>
            <a:schemeClr val="tx1"/>
          </a:solidFill>
          <a:latin typeface="+mn-lt"/>
        </a:defRPr>
      </a:lvl6pPr>
      <a:lvl7pPr marL="2971800" indent="-228600" algn="l" rtl="0" fontAlgn="base">
        <a:spcBef>
          <a:spcPct val="20000"/>
        </a:spcBef>
        <a:spcAft>
          <a:spcPct val="0"/>
        </a:spcAft>
        <a:buSzPct val="50000"/>
        <a:buFont typeface="Wingdings" pitchFamily="2" charset="2"/>
        <a:buChar char="¡"/>
        <a:defRPr sz="2000">
          <a:solidFill>
            <a:schemeClr val="tx1"/>
          </a:solidFill>
          <a:latin typeface="+mn-lt"/>
        </a:defRPr>
      </a:lvl7pPr>
      <a:lvl8pPr marL="3429000" indent="-228600" algn="l" rtl="0" fontAlgn="base">
        <a:spcBef>
          <a:spcPct val="20000"/>
        </a:spcBef>
        <a:spcAft>
          <a:spcPct val="0"/>
        </a:spcAft>
        <a:buSzPct val="50000"/>
        <a:buFont typeface="Wingdings" pitchFamily="2" charset="2"/>
        <a:buChar char="¡"/>
        <a:defRPr sz="2000">
          <a:solidFill>
            <a:schemeClr val="tx1"/>
          </a:solidFill>
          <a:latin typeface="+mn-lt"/>
        </a:defRPr>
      </a:lvl8pPr>
      <a:lvl9pPr marL="3886200" indent="-228600" algn="l" rtl="0" fontAlgn="base">
        <a:spcBef>
          <a:spcPct val="20000"/>
        </a:spcBef>
        <a:spcAft>
          <a:spcPct val="0"/>
        </a:spcAft>
        <a:buSzPct val="5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 Second level</a:t>
            </a:r>
          </a:p>
          <a:p>
            <a:pPr lvl="2"/>
            <a:r>
              <a:rPr lang="en-US" smtClean="0"/>
              <a:t>Third level</a:t>
            </a:r>
          </a:p>
          <a:p>
            <a:pPr lvl="3"/>
            <a:r>
              <a:rPr lang="en-US" smtClean="0"/>
              <a:t>Fourth level</a:t>
            </a:r>
          </a:p>
          <a:p>
            <a:pPr lvl="4"/>
            <a:r>
              <a:rPr lang="en-US" smtClean="0"/>
              <a:t>Fifth level</a:t>
            </a:r>
          </a:p>
        </p:txBody>
      </p:sp>
      <p:sp>
        <p:nvSpPr>
          <p:cNvPr id="232452" name="Rectangle 4"/>
          <p:cNvSpPr>
            <a:spLocks noGrp="1" noChangeArrowheads="1"/>
          </p:cNvSpPr>
          <p:nvPr>
            <p:ph type="sldNum" sz="quarter" idx="4"/>
          </p:nvPr>
        </p:nvSpPr>
        <p:spPr bwMode="auto">
          <a:xfrm>
            <a:off x="3657600" y="63817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fontAlgn="base">
              <a:spcBef>
                <a:spcPct val="0"/>
              </a:spcBef>
              <a:spcAft>
                <a:spcPct val="0"/>
              </a:spcAft>
              <a:defRPr/>
            </a:pPr>
            <a:fld id="{D745D6FF-0FEE-48E7-9692-C7AEE6D9FE54}" type="slidenum">
              <a:rPr lang="en-US">
                <a:solidFill>
                  <a:srgbClr val="000000"/>
                </a:solidFill>
              </a:rPr>
              <a:pPr fontAlgn="base">
                <a:spcBef>
                  <a:spcPct val="0"/>
                </a:spcBef>
                <a:spcAft>
                  <a:spcPct val="0"/>
                </a:spcAft>
                <a:defRPr/>
              </a:pPr>
              <a:t>‹#›</a:t>
            </a:fld>
            <a:endParaRPr lang="en-US" dirty="0">
              <a:solidFill>
                <a:srgbClr val="000000"/>
              </a:solidFill>
            </a:endParaRPr>
          </a:p>
        </p:txBody>
      </p:sp>
      <p:pic>
        <p:nvPicPr>
          <p:cNvPr id="2053" name="Picture 5" descr="USACE_logo"/>
          <p:cNvPicPr>
            <a:picLocks noChangeAspect="1" noChangeArrowheads="1"/>
          </p:cNvPicPr>
          <p:nvPr/>
        </p:nvPicPr>
        <p:blipFill>
          <a:blip r:embed="rId14" cstate="print"/>
          <a:srcRect/>
          <a:stretch>
            <a:fillRect/>
          </a:stretch>
        </p:blipFill>
        <p:spPr bwMode="auto">
          <a:xfrm>
            <a:off x="8004176" y="5715002"/>
            <a:ext cx="758825" cy="519113"/>
          </a:xfrm>
          <a:prstGeom prst="rect">
            <a:avLst/>
          </a:prstGeom>
          <a:noFill/>
          <a:ln w="9525">
            <a:noFill/>
            <a:miter lim="800000"/>
            <a:headEnd/>
            <a:tailEnd/>
          </a:ln>
        </p:spPr>
      </p:pic>
      <p:sp>
        <p:nvSpPr>
          <p:cNvPr id="232454" name="Text Box 6"/>
          <p:cNvSpPr txBox="1">
            <a:spLocks noChangeArrowheads="1"/>
          </p:cNvSpPr>
          <p:nvPr/>
        </p:nvSpPr>
        <p:spPr bwMode="auto">
          <a:xfrm>
            <a:off x="6223001" y="6416675"/>
            <a:ext cx="2606675" cy="215444"/>
          </a:xfrm>
          <a:prstGeom prst="rect">
            <a:avLst/>
          </a:prstGeom>
          <a:noFill/>
          <a:ln w="9525">
            <a:noFill/>
            <a:miter lim="800000"/>
            <a:headEnd/>
            <a:tailEnd/>
          </a:ln>
          <a:effectLst/>
        </p:spPr>
        <p:txBody>
          <a:bodyPr lIns="0" tIns="0" rIns="0" bIns="0">
            <a:spAutoFit/>
          </a:bodyPr>
          <a:lstStyle/>
          <a:p>
            <a:pPr algn="r" fontAlgn="base">
              <a:spcBef>
                <a:spcPct val="0"/>
              </a:spcBef>
              <a:spcAft>
                <a:spcPct val="0"/>
              </a:spcAft>
              <a:defRPr/>
            </a:pPr>
            <a:r>
              <a:rPr lang="en-US" sz="1400" b="1" dirty="0">
                <a:solidFill>
                  <a:srgbClr val="000000"/>
                </a:solidFill>
              </a:rPr>
              <a:t>BUILDING STRONG</a:t>
            </a:r>
            <a:r>
              <a:rPr lang="en-US" sz="1400" b="1" baseline="-25000" dirty="0">
                <a:solidFill>
                  <a:srgbClr val="000000"/>
                </a:solidFill>
              </a:rPr>
              <a:t>®</a:t>
            </a:r>
          </a:p>
        </p:txBody>
      </p:sp>
      <p:sp>
        <p:nvSpPr>
          <p:cNvPr id="232455" name="Line 7"/>
          <p:cNvSpPr>
            <a:spLocks noChangeShapeType="1"/>
          </p:cNvSpPr>
          <p:nvPr/>
        </p:nvSpPr>
        <p:spPr bwMode="auto">
          <a:xfrm flipH="1" flipV="1">
            <a:off x="974785" y="6323162"/>
            <a:ext cx="7712015" cy="1438"/>
          </a:xfrm>
          <a:prstGeom prst="line">
            <a:avLst/>
          </a:prstGeom>
          <a:noFill/>
          <a:ln w="9525">
            <a:solidFill>
              <a:schemeClr val="tx1"/>
            </a:solidFill>
            <a:round/>
            <a:headEnd/>
            <a:tailEnd/>
          </a:ln>
          <a:effectLst/>
        </p:spPr>
        <p:txBody>
          <a:bodyPr/>
          <a:lstStyle/>
          <a:p>
            <a:pPr fontAlgn="base">
              <a:spcBef>
                <a:spcPct val="0"/>
              </a:spcBef>
              <a:spcAft>
                <a:spcPct val="0"/>
              </a:spcAft>
              <a:defRPr/>
            </a:pPr>
            <a:endParaRPr lang="en-US" sz="1800" dirty="0">
              <a:solidFill>
                <a:srgbClr val="000000"/>
              </a:solidFill>
            </a:endParaRPr>
          </a:p>
        </p:txBody>
      </p:sp>
      <p:pic>
        <p:nvPicPr>
          <p:cNvPr id="8" name="Picture 2" descr="X:\IM\VI\Logos\Branding\USARMY_3D_RGB_MD_PS.png"/>
          <p:cNvPicPr>
            <a:picLocks noChangeAspect="1" noChangeArrowheads="1"/>
          </p:cNvPicPr>
          <p:nvPr userDrawn="1"/>
        </p:nvPicPr>
        <p:blipFill>
          <a:blip r:embed="rId15" cstate="print"/>
          <a:srcRect/>
          <a:stretch>
            <a:fillRect/>
          </a:stretch>
        </p:blipFill>
        <p:spPr bwMode="auto">
          <a:xfrm>
            <a:off x="140620" y="5771073"/>
            <a:ext cx="647816" cy="836763"/>
          </a:xfrm>
          <a:prstGeom prst="rect">
            <a:avLst/>
          </a:prstGeom>
          <a:noFill/>
          <a:ln w="9525">
            <a:noFill/>
            <a:miter lim="800000"/>
            <a:headEnd/>
            <a:tailEnd/>
          </a:ln>
        </p:spPr>
      </p:pic>
    </p:spTree>
    <p:extLst>
      <p:ext uri="{BB962C8B-B14F-4D97-AF65-F5344CB8AC3E}">
        <p14:creationId xmlns:p14="http://schemas.microsoft.com/office/powerpoint/2010/main" val="3122470385"/>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Lst>
  <p:hf sldNum="0" hd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75000"/>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SzPct val="75000"/>
        <a:buFont typeface="Wingdings 3" pitchFamily="18" charset="2"/>
        <a:buChar char="w"/>
        <a:defRPr sz="2000">
          <a:solidFill>
            <a:schemeClr val="tx1"/>
          </a:solidFill>
          <a:latin typeface="+mn-lt"/>
        </a:defRPr>
      </a:lvl4pPr>
      <a:lvl5pPr marL="2057400" indent="-228600" algn="l" rtl="0" eaLnBrk="0" fontAlgn="base" hangingPunct="0">
        <a:spcBef>
          <a:spcPct val="20000"/>
        </a:spcBef>
        <a:spcAft>
          <a:spcPct val="0"/>
        </a:spcAft>
        <a:buSzPct val="50000"/>
        <a:buFont typeface="Wingdings" pitchFamily="2" charset="2"/>
        <a:buChar char="¡"/>
        <a:defRPr sz="2000">
          <a:solidFill>
            <a:schemeClr val="tx1"/>
          </a:solidFill>
          <a:latin typeface="+mn-lt"/>
        </a:defRPr>
      </a:lvl5pPr>
      <a:lvl6pPr marL="2514600" indent="-228600" algn="l" rtl="0" fontAlgn="base">
        <a:spcBef>
          <a:spcPct val="20000"/>
        </a:spcBef>
        <a:spcAft>
          <a:spcPct val="0"/>
        </a:spcAft>
        <a:buSzPct val="50000"/>
        <a:buFont typeface="Wingdings" pitchFamily="2" charset="2"/>
        <a:buChar char="¡"/>
        <a:defRPr sz="2000">
          <a:solidFill>
            <a:schemeClr val="tx1"/>
          </a:solidFill>
          <a:latin typeface="+mn-lt"/>
        </a:defRPr>
      </a:lvl6pPr>
      <a:lvl7pPr marL="2971800" indent="-228600" algn="l" rtl="0" fontAlgn="base">
        <a:spcBef>
          <a:spcPct val="20000"/>
        </a:spcBef>
        <a:spcAft>
          <a:spcPct val="0"/>
        </a:spcAft>
        <a:buSzPct val="50000"/>
        <a:buFont typeface="Wingdings" pitchFamily="2" charset="2"/>
        <a:buChar char="¡"/>
        <a:defRPr sz="2000">
          <a:solidFill>
            <a:schemeClr val="tx1"/>
          </a:solidFill>
          <a:latin typeface="+mn-lt"/>
        </a:defRPr>
      </a:lvl7pPr>
      <a:lvl8pPr marL="3429000" indent="-228600" algn="l" rtl="0" fontAlgn="base">
        <a:spcBef>
          <a:spcPct val="20000"/>
        </a:spcBef>
        <a:spcAft>
          <a:spcPct val="0"/>
        </a:spcAft>
        <a:buSzPct val="50000"/>
        <a:buFont typeface="Wingdings" pitchFamily="2" charset="2"/>
        <a:buChar char="¡"/>
        <a:defRPr sz="2000">
          <a:solidFill>
            <a:schemeClr val="tx1"/>
          </a:solidFill>
          <a:latin typeface="+mn-lt"/>
        </a:defRPr>
      </a:lvl8pPr>
      <a:lvl9pPr marL="3886200" indent="-228600" algn="l" rtl="0" fontAlgn="base">
        <a:spcBef>
          <a:spcPct val="20000"/>
        </a:spcBef>
        <a:spcAft>
          <a:spcPct val="0"/>
        </a:spcAft>
        <a:buSzPct val="5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 Second level</a:t>
            </a:r>
          </a:p>
          <a:p>
            <a:pPr lvl="2"/>
            <a:r>
              <a:rPr lang="en-US" smtClean="0"/>
              <a:t>Third level</a:t>
            </a:r>
          </a:p>
          <a:p>
            <a:pPr lvl="3"/>
            <a:r>
              <a:rPr lang="en-US" smtClean="0"/>
              <a:t>Fourth level</a:t>
            </a:r>
          </a:p>
          <a:p>
            <a:pPr lvl="4"/>
            <a:r>
              <a:rPr lang="en-US" smtClean="0"/>
              <a:t>Fifth level</a:t>
            </a:r>
          </a:p>
        </p:txBody>
      </p:sp>
      <p:sp>
        <p:nvSpPr>
          <p:cNvPr id="232452" name="Rectangle 4"/>
          <p:cNvSpPr>
            <a:spLocks noGrp="1" noChangeArrowheads="1"/>
          </p:cNvSpPr>
          <p:nvPr>
            <p:ph type="sldNum" sz="quarter" idx="4"/>
          </p:nvPr>
        </p:nvSpPr>
        <p:spPr bwMode="auto">
          <a:xfrm>
            <a:off x="3657600" y="63817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fontAlgn="base">
              <a:spcBef>
                <a:spcPct val="0"/>
              </a:spcBef>
              <a:spcAft>
                <a:spcPct val="0"/>
              </a:spcAft>
              <a:defRPr/>
            </a:pPr>
            <a:fld id="{D745D6FF-0FEE-48E7-9692-C7AEE6D9FE54}" type="slidenum">
              <a:rPr lang="en-US">
                <a:solidFill>
                  <a:srgbClr val="000000"/>
                </a:solidFill>
              </a:rPr>
              <a:pPr fontAlgn="base">
                <a:spcBef>
                  <a:spcPct val="0"/>
                </a:spcBef>
                <a:spcAft>
                  <a:spcPct val="0"/>
                </a:spcAft>
                <a:defRPr/>
              </a:pPr>
              <a:t>‹#›</a:t>
            </a:fld>
            <a:endParaRPr lang="en-US" dirty="0">
              <a:solidFill>
                <a:srgbClr val="000000"/>
              </a:solidFill>
            </a:endParaRPr>
          </a:p>
        </p:txBody>
      </p:sp>
      <p:pic>
        <p:nvPicPr>
          <p:cNvPr id="2053" name="Picture 5" descr="USACE_logo"/>
          <p:cNvPicPr>
            <a:picLocks noChangeAspect="1" noChangeArrowheads="1"/>
          </p:cNvPicPr>
          <p:nvPr/>
        </p:nvPicPr>
        <p:blipFill>
          <a:blip r:embed="rId14" cstate="print"/>
          <a:srcRect/>
          <a:stretch>
            <a:fillRect/>
          </a:stretch>
        </p:blipFill>
        <p:spPr bwMode="auto">
          <a:xfrm>
            <a:off x="8004176" y="5715002"/>
            <a:ext cx="758825" cy="519113"/>
          </a:xfrm>
          <a:prstGeom prst="rect">
            <a:avLst/>
          </a:prstGeom>
          <a:noFill/>
          <a:ln w="9525">
            <a:noFill/>
            <a:miter lim="800000"/>
            <a:headEnd/>
            <a:tailEnd/>
          </a:ln>
        </p:spPr>
      </p:pic>
      <p:sp>
        <p:nvSpPr>
          <p:cNvPr id="232454" name="Text Box 6"/>
          <p:cNvSpPr txBox="1">
            <a:spLocks noChangeArrowheads="1"/>
          </p:cNvSpPr>
          <p:nvPr/>
        </p:nvSpPr>
        <p:spPr bwMode="auto">
          <a:xfrm>
            <a:off x="6223001" y="6416675"/>
            <a:ext cx="2606675" cy="215444"/>
          </a:xfrm>
          <a:prstGeom prst="rect">
            <a:avLst/>
          </a:prstGeom>
          <a:noFill/>
          <a:ln w="9525">
            <a:noFill/>
            <a:miter lim="800000"/>
            <a:headEnd/>
            <a:tailEnd/>
          </a:ln>
          <a:effectLst/>
        </p:spPr>
        <p:txBody>
          <a:bodyPr lIns="0" tIns="0" rIns="0" bIns="0">
            <a:spAutoFit/>
          </a:bodyPr>
          <a:lstStyle/>
          <a:p>
            <a:pPr algn="r" fontAlgn="base">
              <a:spcBef>
                <a:spcPct val="0"/>
              </a:spcBef>
              <a:spcAft>
                <a:spcPct val="0"/>
              </a:spcAft>
              <a:defRPr/>
            </a:pPr>
            <a:r>
              <a:rPr lang="en-US" sz="1400" b="1" dirty="0">
                <a:solidFill>
                  <a:srgbClr val="000000"/>
                </a:solidFill>
              </a:rPr>
              <a:t>BUILDING STRONG</a:t>
            </a:r>
            <a:r>
              <a:rPr lang="en-US" sz="1400" b="1" baseline="-25000" dirty="0">
                <a:solidFill>
                  <a:srgbClr val="000000"/>
                </a:solidFill>
              </a:rPr>
              <a:t>®</a:t>
            </a:r>
          </a:p>
        </p:txBody>
      </p:sp>
      <p:sp>
        <p:nvSpPr>
          <p:cNvPr id="232455" name="Line 7"/>
          <p:cNvSpPr>
            <a:spLocks noChangeShapeType="1"/>
          </p:cNvSpPr>
          <p:nvPr/>
        </p:nvSpPr>
        <p:spPr bwMode="auto">
          <a:xfrm flipH="1" flipV="1">
            <a:off x="974785" y="6323162"/>
            <a:ext cx="7712015" cy="1438"/>
          </a:xfrm>
          <a:prstGeom prst="line">
            <a:avLst/>
          </a:prstGeom>
          <a:noFill/>
          <a:ln w="9525">
            <a:solidFill>
              <a:schemeClr val="tx1"/>
            </a:solidFill>
            <a:round/>
            <a:headEnd/>
            <a:tailEnd/>
          </a:ln>
          <a:effectLst/>
        </p:spPr>
        <p:txBody>
          <a:bodyPr/>
          <a:lstStyle/>
          <a:p>
            <a:pPr fontAlgn="base">
              <a:spcBef>
                <a:spcPct val="0"/>
              </a:spcBef>
              <a:spcAft>
                <a:spcPct val="0"/>
              </a:spcAft>
              <a:defRPr/>
            </a:pPr>
            <a:endParaRPr lang="en-US" sz="1800" dirty="0">
              <a:solidFill>
                <a:srgbClr val="000000"/>
              </a:solidFill>
            </a:endParaRPr>
          </a:p>
        </p:txBody>
      </p:sp>
      <p:pic>
        <p:nvPicPr>
          <p:cNvPr id="8" name="Picture 2" descr="X:\IM\VI\Logos\Branding\USARMY_3D_RGB_MD_PS.png"/>
          <p:cNvPicPr>
            <a:picLocks noChangeAspect="1" noChangeArrowheads="1"/>
          </p:cNvPicPr>
          <p:nvPr userDrawn="1"/>
        </p:nvPicPr>
        <p:blipFill>
          <a:blip r:embed="rId15" cstate="print"/>
          <a:srcRect/>
          <a:stretch>
            <a:fillRect/>
          </a:stretch>
        </p:blipFill>
        <p:spPr bwMode="auto">
          <a:xfrm>
            <a:off x="140620" y="5771073"/>
            <a:ext cx="647816" cy="836763"/>
          </a:xfrm>
          <a:prstGeom prst="rect">
            <a:avLst/>
          </a:prstGeom>
          <a:noFill/>
          <a:ln w="9525">
            <a:noFill/>
            <a:miter lim="800000"/>
            <a:headEnd/>
            <a:tailEnd/>
          </a:ln>
        </p:spPr>
      </p:pic>
    </p:spTree>
    <p:extLst>
      <p:ext uri="{BB962C8B-B14F-4D97-AF65-F5344CB8AC3E}">
        <p14:creationId xmlns:p14="http://schemas.microsoft.com/office/powerpoint/2010/main" val="2114057935"/>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Lst>
  <p:hf sldNum="0" hd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75000"/>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SzPct val="75000"/>
        <a:buFont typeface="Wingdings 3" pitchFamily="18" charset="2"/>
        <a:buChar char="w"/>
        <a:defRPr sz="2000">
          <a:solidFill>
            <a:schemeClr val="tx1"/>
          </a:solidFill>
          <a:latin typeface="+mn-lt"/>
        </a:defRPr>
      </a:lvl4pPr>
      <a:lvl5pPr marL="2057400" indent="-228600" algn="l" rtl="0" eaLnBrk="0" fontAlgn="base" hangingPunct="0">
        <a:spcBef>
          <a:spcPct val="20000"/>
        </a:spcBef>
        <a:spcAft>
          <a:spcPct val="0"/>
        </a:spcAft>
        <a:buSzPct val="50000"/>
        <a:buFont typeface="Wingdings" pitchFamily="2" charset="2"/>
        <a:buChar char="¡"/>
        <a:defRPr sz="2000">
          <a:solidFill>
            <a:schemeClr val="tx1"/>
          </a:solidFill>
          <a:latin typeface="+mn-lt"/>
        </a:defRPr>
      </a:lvl5pPr>
      <a:lvl6pPr marL="2514600" indent="-228600" algn="l" rtl="0" fontAlgn="base">
        <a:spcBef>
          <a:spcPct val="20000"/>
        </a:spcBef>
        <a:spcAft>
          <a:spcPct val="0"/>
        </a:spcAft>
        <a:buSzPct val="50000"/>
        <a:buFont typeface="Wingdings" pitchFamily="2" charset="2"/>
        <a:buChar char="¡"/>
        <a:defRPr sz="2000">
          <a:solidFill>
            <a:schemeClr val="tx1"/>
          </a:solidFill>
          <a:latin typeface="+mn-lt"/>
        </a:defRPr>
      </a:lvl6pPr>
      <a:lvl7pPr marL="2971800" indent="-228600" algn="l" rtl="0" fontAlgn="base">
        <a:spcBef>
          <a:spcPct val="20000"/>
        </a:spcBef>
        <a:spcAft>
          <a:spcPct val="0"/>
        </a:spcAft>
        <a:buSzPct val="50000"/>
        <a:buFont typeface="Wingdings" pitchFamily="2" charset="2"/>
        <a:buChar char="¡"/>
        <a:defRPr sz="2000">
          <a:solidFill>
            <a:schemeClr val="tx1"/>
          </a:solidFill>
          <a:latin typeface="+mn-lt"/>
        </a:defRPr>
      </a:lvl7pPr>
      <a:lvl8pPr marL="3429000" indent="-228600" algn="l" rtl="0" fontAlgn="base">
        <a:spcBef>
          <a:spcPct val="20000"/>
        </a:spcBef>
        <a:spcAft>
          <a:spcPct val="0"/>
        </a:spcAft>
        <a:buSzPct val="50000"/>
        <a:buFont typeface="Wingdings" pitchFamily="2" charset="2"/>
        <a:buChar char="¡"/>
        <a:defRPr sz="2000">
          <a:solidFill>
            <a:schemeClr val="tx1"/>
          </a:solidFill>
          <a:latin typeface="+mn-lt"/>
        </a:defRPr>
      </a:lvl8pPr>
      <a:lvl9pPr marL="3886200" indent="-228600" algn="l" rtl="0" fontAlgn="base">
        <a:spcBef>
          <a:spcPct val="20000"/>
        </a:spcBef>
        <a:spcAft>
          <a:spcPct val="0"/>
        </a:spcAft>
        <a:buSzPct val="5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 Second level</a:t>
            </a:r>
          </a:p>
          <a:p>
            <a:pPr lvl="2"/>
            <a:r>
              <a:rPr lang="en-US" smtClean="0"/>
              <a:t>Third level</a:t>
            </a:r>
          </a:p>
          <a:p>
            <a:pPr lvl="3"/>
            <a:r>
              <a:rPr lang="en-US" smtClean="0"/>
              <a:t>Fourth level</a:t>
            </a:r>
          </a:p>
          <a:p>
            <a:pPr lvl="4"/>
            <a:r>
              <a:rPr lang="en-US" smtClean="0"/>
              <a:t>Fifth level</a:t>
            </a:r>
          </a:p>
        </p:txBody>
      </p:sp>
      <p:sp>
        <p:nvSpPr>
          <p:cNvPr id="232452" name="Rectangle 4"/>
          <p:cNvSpPr>
            <a:spLocks noGrp="1" noChangeArrowheads="1"/>
          </p:cNvSpPr>
          <p:nvPr>
            <p:ph type="sldNum" sz="quarter" idx="4"/>
          </p:nvPr>
        </p:nvSpPr>
        <p:spPr bwMode="auto">
          <a:xfrm>
            <a:off x="3657600" y="63817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fontAlgn="base">
              <a:spcBef>
                <a:spcPct val="0"/>
              </a:spcBef>
              <a:spcAft>
                <a:spcPct val="0"/>
              </a:spcAft>
              <a:defRPr/>
            </a:pPr>
            <a:fld id="{D745D6FF-0FEE-48E7-9692-C7AEE6D9FE54}" type="slidenum">
              <a:rPr lang="en-US">
                <a:solidFill>
                  <a:srgbClr val="000000"/>
                </a:solidFill>
              </a:rPr>
              <a:pPr fontAlgn="base">
                <a:spcBef>
                  <a:spcPct val="0"/>
                </a:spcBef>
                <a:spcAft>
                  <a:spcPct val="0"/>
                </a:spcAft>
                <a:defRPr/>
              </a:pPr>
              <a:t>‹#›</a:t>
            </a:fld>
            <a:endParaRPr lang="en-US" dirty="0">
              <a:solidFill>
                <a:srgbClr val="000000"/>
              </a:solidFill>
            </a:endParaRPr>
          </a:p>
        </p:txBody>
      </p:sp>
      <p:pic>
        <p:nvPicPr>
          <p:cNvPr id="2053" name="Picture 5" descr="USACE_logo"/>
          <p:cNvPicPr>
            <a:picLocks noChangeAspect="1" noChangeArrowheads="1"/>
          </p:cNvPicPr>
          <p:nvPr/>
        </p:nvPicPr>
        <p:blipFill>
          <a:blip r:embed="rId14" cstate="print"/>
          <a:srcRect/>
          <a:stretch>
            <a:fillRect/>
          </a:stretch>
        </p:blipFill>
        <p:spPr bwMode="auto">
          <a:xfrm>
            <a:off x="8004176" y="5715002"/>
            <a:ext cx="758825" cy="519113"/>
          </a:xfrm>
          <a:prstGeom prst="rect">
            <a:avLst/>
          </a:prstGeom>
          <a:noFill/>
          <a:ln w="9525">
            <a:noFill/>
            <a:miter lim="800000"/>
            <a:headEnd/>
            <a:tailEnd/>
          </a:ln>
        </p:spPr>
      </p:pic>
      <p:sp>
        <p:nvSpPr>
          <p:cNvPr id="232454" name="Text Box 6"/>
          <p:cNvSpPr txBox="1">
            <a:spLocks noChangeArrowheads="1"/>
          </p:cNvSpPr>
          <p:nvPr/>
        </p:nvSpPr>
        <p:spPr bwMode="auto">
          <a:xfrm>
            <a:off x="6223001" y="6416675"/>
            <a:ext cx="2606675" cy="215444"/>
          </a:xfrm>
          <a:prstGeom prst="rect">
            <a:avLst/>
          </a:prstGeom>
          <a:noFill/>
          <a:ln w="9525">
            <a:noFill/>
            <a:miter lim="800000"/>
            <a:headEnd/>
            <a:tailEnd/>
          </a:ln>
          <a:effectLst/>
        </p:spPr>
        <p:txBody>
          <a:bodyPr lIns="0" tIns="0" rIns="0" bIns="0">
            <a:spAutoFit/>
          </a:bodyPr>
          <a:lstStyle/>
          <a:p>
            <a:pPr algn="r" fontAlgn="base">
              <a:spcBef>
                <a:spcPct val="0"/>
              </a:spcBef>
              <a:spcAft>
                <a:spcPct val="0"/>
              </a:spcAft>
              <a:defRPr/>
            </a:pPr>
            <a:r>
              <a:rPr lang="en-US" sz="1400" b="1" dirty="0">
                <a:solidFill>
                  <a:srgbClr val="000000"/>
                </a:solidFill>
              </a:rPr>
              <a:t>BUILDING STRONG</a:t>
            </a:r>
            <a:r>
              <a:rPr lang="en-US" sz="1400" b="1" baseline="-25000" dirty="0">
                <a:solidFill>
                  <a:srgbClr val="000000"/>
                </a:solidFill>
              </a:rPr>
              <a:t>®</a:t>
            </a:r>
          </a:p>
        </p:txBody>
      </p:sp>
      <p:sp>
        <p:nvSpPr>
          <p:cNvPr id="232455" name="Line 7"/>
          <p:cNvSpPr>
            <a:spLocks noChangeShapeType="1"/>
          </p:cNvSpPr>
          <p:nvPr/>
        </p:nvSpPr>
        <p:spPr bwMode="auto">
          <a:xfrm flipH="1" flipV="1">
            <a:off x="974785" y="6323162"/>
            <a:ext cx="7712015" cy="1438"/>
          </a:xfrm>
          <a:prstGeom prst="line">
            <a:avLst/>
          </a:prstGeom>
          <a:noFill/>
          <a:ln w="9525">
            <a:solidFill>
              <a:schemeClr val="tx1"/>
            </a:solidFill>
            <a:round/>
            <a:headEnd/>
            <a:tailEnd/>
          </a:ln>
          <a:effectLst/>
        </p:spPr>
        <p:txBody>
          <a:bodyPr/>
          <a:lstStyle/>
          <a:p>
            <a:pPr fontAlgn="base">
              <a:spcBef>
                <a:spcPct val="0"/>
              </a:spcBef>
              <a:spcAft>
                <a:spcPct val="0"/>
              </a:spcAft>
              <a:defRPr/>
            </a:pPr>
            <a:endParaRPr lang="en-US" sz="1800" dirty="0">
              <a:solidFill>
                <a:srgbClr val="000000"/>
              </a:solidFill>
            </a:endParaRPr>
          </a:p>
        </p:txBody>
      </p:sp>
      <p:pic>
        <p:nvPicPr>
          <p:cNvPr id="8" name="Picture 2" descr="X:\IM\VI\Logos\Branding\USARMY_3D_RGB_MD_PS.png"/>
          <p:cNvPicPr>
            <a:picLocks noChangeAspect="1" noChangeArrowheads="1"/>
          </p:cNvPicPr>
          <p:nvPr userDrawn="1"/>
        </p:nvPicPr>
        <p:blipFill>
          <a:blip r:embed="rId15" cstate="print"/>
          <a:srcRect/>
          <a:stretch>
            <a:fillRect/>
          </a:stretch>
        </p:blipFill>
        <p:spPr bwMode="auto">
          <a:xfrm>
            <a:off x="140620" y="5771073"/>
            <a:ext cx="647816" cy="836763"/>
          </a:xfrm>
          <a:prstGeom prst="rect">
            <a:avLst/>
          </a:prstGeom>
          <a:noFill/>
          <a:ln w="9525">
            <a:noFill/>
            <a:miter lim="800000"/>
            <a:headEnd/>
            <a:tailEnd/>
          </a:ln>
        </p:spPr>
      </p:pic>
    </p:spTree>
    <p:extLst>
      <p:ext uri="{BB962C8B-B14F-4D97-AF65-F5344CB8AC3E}">
        <p14:creationId xmlns:p14="http://schemas.microsoft.com/office/powerpoint/2010/main" val="3596519015"/>
      </p:ext>
    </p:extLst>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 id="2147483895" r:id="rId6"/>
    <p:sldLayoutId id="2147483896" r:id="rId7"/>
    <p:sldLayoutId id="2147483897" r:id="rId8"/>
    <p:sldLayoutId id="2147483898" r:id="rId9"/>
    <p:sldLayoutId id="2147483899" r:id="rId10"/>
    <p:sldLayoutId id="2147483900" r:id="rId11"/>
  </p:sldLayoutIdLst>
  <p:hf sldNum="0" hd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75000"/>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SzPct val="75000"/>
        <a:buFont typeface="Wingdings 3" pitchFamily="18" charset="2"/>
        <a:buChar char="w"/>
        <a:defRPr sz="2000">
          <a:solidFill>
            <a:schemeClr val="tx1"/>
          </a:solidFill>
          <a:latin typeface="+mn-lt"/>
        </a:defRPr>
      </a:lvl4pPr>
      <a:lvl5pPr marL="2057400" indent="-228600" algn="l" rtl="0" eaLnBrk="0" fontAlgn="base" hangingPunct="0">
        <a:spcBef>
          <a:spcPct val="20000"/>
        </a:spcBef>
        <a:spcAft>
          <a:spcPct val="0"/>
        </a:spcAft>
        <a:buSzPct val="50000"/>
        <a:buFont typeface="Wingdings" pitchFamily="2" charset="2"/>
        <a:buChar char="¡"/>
        <a:defRPr sz="2000">
          <a:solidFill>
            <a:schemeClr val="tx1"/>
          </a:solidFill>
          <a:latin typeface="+mn-lt"/>
        </a:defRPr>
      </a:lvl5pPr>
      <a:lvl6pPr marL="2514600" indent="-228600" algn="l" rtl="0" fontAlgn="base">
        <a:spcBef>
          <a:spcPct val="20000"/>
        </a:spcBef>
        <a:spcAft>
          <a:spcPct val="0"/>
        </a:spcAft>
        <a:buSzPct val="50000"/>
        <a:buFont typeface="Wingdings" pitchFamily="2" charset="2"/>
        <a:buChar char="¡"/>
        <a:defRPr sz="2000">
          <a:solidFill>
            <a:schemeClr val="tx1"/>
          </a:solidFill>
          <a:latin typeface="+mn-lt"/>
        </a:defRPr>
      </a:lvl6pPr>
      <a:lvl7pPr marL="2971800" indent="-228600" algn="l" rtl="0" fontAlgn="base">
        <a:spcBef>
          <a:spcPct val="20000"/>
        </a:spcBef>
        <a:spcAft>
          <a:spcPct val="0"/>
        </a:spcAft>
        <a:buSzPct val="50000"/>
        <a:buFont typeface="Wingdings" pitchFamily="2" charset="2"/>
        <a:buChar char="¡"/>
        <a:defRPr sz="2000">
          <a:solidFill>
            <a:schemeClr val="tx1"/>
          </a:solidFill>
          <a:latin typeface="+mn-lt"/>
        </a:defRPr>
      </a:lvl7pPr>
      <a:lvl8pPr marL="3429000" indent="-228600" algn="l" rtl="0" fontAlgn="base">
        <a:spcBef>
          <a:spcPct val="20000"/>
        </a:spcBef>
        <a:spcAft>
          <a:spcPct val="0"/>
        </a:spcAft>
        <a:buSzPct val="50000"/>
        <a:buFont typeface="Wingdings" pitchFamily="2" charset="2"/>
        <a:buChar char="¡"/>
        <a:defRPr sz="2000">
          <a:solidFill>
            <a:schemeClr val="tx1"/>
          </a:solidFill>
          <a:latin typeface="+mn-lt"/>
        </a:defRPr>
      </a:lvl8pPr>
      <a:lvl9pPr marL="3886200" indent="-228600" algn="l" rtl="0" fontAlgn="base">
        <a:spcBef>
          <a:spcPct val="20000"/>
        </a:spcBef>
        <a:spcAft>
          <a:spcPct val="0"/>
        </a:spcAft>
        <a:buSzPct val="5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 Second level</a:t>
            </a:r>
          </a:p>
          <a:p>
            <a:pPr lvl="2"/>
            <a:r>
              <a:rPr lang="en-US" smtClean="0"/>
              <a:t>Third level</a:t>
            </a:r>
          </a:p>
          <a:p>
            <a:pPr lvl="3"/>
            <a:r>
              <a:rPr lang="en-US" smtClean="0"/>
              <a:t>Fourth level</a:t>
            </a:r>
          </a:p>
          <a:p>
            <a:pPr lvl="4"/>
            <a:r>
              <a:rPr lang="en-US" smtClean="0"/>
              <a:t>Fifth level</a:t>
            </a:r>
          </a:p>
        </p:txBody>
      </p:sp>
      <p:sp>
        <p:nvSpPr>
          <p:cNvPr id="232452" name="Rectangle 4"/>
          <p:cNvSpPr>
            <a:spLocks noGrp="1" noChangeArrowheads="1"/>
          </p:cNvSpPr>
          <p:nvPr>
            <p:ph type="sldNum" sz="quarter" idx="4"/>
          </p:nvPr>
        </p:nvSpPr>
        <p:spPr bwMode="auto">
          <a:xfrm>
            <a:off x="3657600" y="63817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fontAlgn="base">
              <a:spcBef>
                <a:spcPct val="0"/>
              </a:spcBef>
              <a:spcAft>
                <a:spcPct val="0"/>
              </a:spcAft>
              <a:defRPr/>
            </a:pPr>
            <a:fld id="{D745D6FF-0FEE-48E7-9692-C7AEE6D9FE54}" type="slidenum">
              <a:rPr lang="en-US">
                <a:solidFill>
                  <a:srgbClr val="000000"/>
                </a:solidFill>
              </a:rPr>
              <a:pPr fontAlgn="base">
                <a:spcBef>
                  <a:spcPct val="0"/>
                </a:spcBef>
                <a:spcAft>
                  <a:spcPct val="0"/>
                </a:spcAft>
                <a:defRPr/>
              </a:pPr>
              <a:t>‹#›</a:t>
            </a:fld>
            <a:endParaRPr lang="en-US" dirty="0">
              <a:solidFill>
                <a:srgbClr val="000000"/>
              </a:solidFill>
            </a:endParaRPr>
          </a:p>
        </p:txBody>
      </p:sp>
      <p:pic>
        <p:nvPicPr>
          <p:cNvPr id="2053" name="Picture 5" descr="USACE_logo"/>
          <p:cNvPicPr>
            <a:picLocks noChangeAspect="1" noChangeArrowheads="1"/>
          </p:cNvPicPr>
          <p:nvPr/>
        </p:nvPicPr>
        <p:blipFill>
          <a:blip r:embed="rId14" cstate="print"/>
          <a:srcRect/>
          <a:stretch>
            <a:fillRect/>
          </a:stretch>
        </p:blipFill>
        <p:spPr bwMode="auto">
          <a:xfrm>
            <a:off x="8004176" y="5715002"/>
            <a:ext cx="758825" cy="519113"/>
          </a:xfrm>
          <a:prstGeom prst="rect">
            <a:avLst/>
          </a:prstGeom>
          <a:noFill/>
          <a:ln w="9525">
            <a:noFill/>
            <a:miter lim="800000"/>
            <a:headEnd/>
            <a:tailEnd/>
          </a:ln>
        </p:spPr>
      </p:pic>
      <p:sp>
        <p:nvSpPr>
          <p:cNvPr id="232454" name="Text Box 6"/>
          <p:cNvSpPr txBox="1">
            <a:spLocks noChangeArrowheads="1"/>
          </p:cNvSpPr>
          <p:nvPr/>
        </p:nvSpPr>
        <p:spPr bwMode="auto">
          <a:xfrm>
            <a:off x="6223001" y="6416675"/>
            <a:ext cx="2606675" cy="215444"/>
          </a:xfrm>
          <a:prstGeom prst="rect">
            <a:avLst/>
          </a:prstGeom>
          <a:noFill/>
          <a:ln w="9525">
            <a:noFill/>
            <a:miter lim="800000"/>
            <a:headEnd/>
            <a:tailEnd/>
          </a:ln>
          <a:effectLst/>
        </p:spPr>
        <p:txBody>
          <a:bodyPr lIns="0" tIns="0" rIns="0" bIns="0">
            <a:spAutoFit/>
          </a:bodyPr>
          <a:lstStyle/>
          <a:p>
            <a:pPr algn="r" fontAlgn="base">
              <a:spcBef>
                <a:spcPct val="0"/>
              </a:spcBef>
              <a:spcAft>
                <a:spcPct val="0"/>
              </a:spcAft>
              <a:defRPr/>
            </a:pPr>
            <a:r>
              <a:rPr lang="en-US" sz="1400" b="1" dirty="0">
                <a:solidFill>
                  <a:srgbClr val="000000"/>
                </a:solidFill>
              </a:rPr>
              <a:t>BUILDING STRONG</a:t>
            </a:r>
            <a:r>
              <a:rPr lang="en-US" sz="1400" b="1" baseline="-25000" dirty="0">
                <a:solidFill>
                  <a:srgbClr val="000000"/>
                </a:solidFill>
              </a:rPr>
              <a:t>®</a:t>
            </a:r>
          </a:p>
        </p:txBody>
      </p:sp>
      <p:sp>
        <p:nvSpPr>
          <p:cNvPr id="232455" name="Line 7"/>
          <p:cNvSpPr>
            <a:spLocks noChangeShapeType="1"/>
          </p:cNvSpPr>
          <p:nvPr/>
        </p:nvSpPr>
        <p:spPr bwMode="auto">
          <a:xfrm flipH="1" flipV="1">
            <a:off x="974785" y="6323162"/>
            <a:ext cx="7712015" cy="1438"/>
          </a:xfrm>
          <a:prstGeom prst="line">
            <a:avLst/>
          </a:prstGeom>
          <a:noFill/>
          <a:ln w="9525">
            <a:solidFill>
              <a:schemeClr val="tx1"/>
            </a:solidFill>
            <a:round/>
            <a:headEnd/>
            <a:tailEnd/>
          </a:ln>
          <a:effectLst/>
        </p:spPr>
        <p:txBody>
          <a:bodyPr/>
          <a:lstStyle/>
          <a:p>
            <a:pPr fontAlgn="base">
              <a:spcBef>
                <a:spcPct val="0"/>
              </a:spcBef>
              <a:spcAft>
                <a:spcPct val="0"/>
              </a:spcAft>
              <a:defRPr/>
            </a:pPr>
            <a:endParaRPr lang="en-US" sz="1800" dirty="0">
              <a:solidFill>
                <a:srgbClr val="000000"/>
              </a:solidFill>
            </a:endParaRPr>
          </a:p>
        </p:txBody>
      </p:sp>
      <p:pic>
        <p:nvPicPr>
          <p:cNvPr id="8" name="Picture 2" descr="X:\IM\VI\Logos\Branding\USARMY_3D_RGB_MD_PS.png"/>
          <p:cNvPicPr>
            <a:picLocks noChangeAspect="1" noChangeArrowheads="1"/>
          </p:cNvPicPr>
          <p:nvPr userDrawn="1"/>
        </p:nvPicPr>
        <p:blipFill>
          <a:blip r:embed="rId15" cstate="print"/>
          <a:srcRect/>
          <a:stretch>
            <a:fillRect/>
          </a:stretch>
        </p:blipFill>
        <p:spPr bwMode="auto">
          <a:xfrm>
            <a:off x="140620" y="5771073"/>
            <a:ext cx="647816" cy="836763"/>
          </a:xfrm>
          <a:prstGeom prst="rect">
            <a:avLst/>
          </a:prstGeom>
          <a:noFill/>
          <a:ln w="9525">
            <a:noFill/>
            <a:miter lim="800000"/>
            <a:headEnd/>
            <a:tailEnd/>
          </a:ln>
        </p:spPr>
      </p:pic>
    </p:spTree>
    <p:extLst>
      <p:ext uri="{BB962C8B-B14F-4D97-AF65-F5344CB8AC3E}">
        <p14:creationId xmlns:p14="http://schemas.microsoft.com/office/powerpoint/2010/main" val="4097713448"/>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Lst>
  <p:hf sldNum="0" hd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75000"/>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SzPct val="75000"/>
        <a:buFont typeface="Wingdings 3" pitchFamily="18" charset="2"/>
        <a:buChar char="w"/>
        <a:defRPr sz="2000">
          <a:solidFill>
            <a:schemeClr val="tx1"/>
          </a:solidFill>
          <a:latin typeface="+mn-lt"/>
        </a:defRPr>
      </a:lvl4pPr>
      <a:lvl5pPr marL="2057400" indent="-228600" algn="l" rtl="0" eaLnBrk="0" fontAlgn="base" hangingPunct="0">
        <a:spcBef>
          <a:spcPct val="20000"/>
        </a:spcBef>
        <a:spcAft>
          <a:spcPct val="0"/>
        </a:spcAft>
        <a:buSzPct val="50000"/>
        <a:buFont typeface="Wingdings" pitchFamily="2" charset="2"/>
        <a:buChar char="¡"/>
        <a:defRPr sz="2000">
          <a:solidFill>
            <a:schemeClr val="tx1"/>
          </a:solidFill>
          <a:latin typeface="+mn-lt"/>
        </a:defRPr>
      </a:lvl5pPr>
      <a:lvl6pPr marL="2514600" indent="-228600" algn="l" rtl="0" fontAlgn="base">
        <a:spcBef>
          <a:spcPct val="20000"/>
        </a:spcBef>
        <a:spcAft>
          <a:spcPct val="0"/>
        </a:spcAft>
        <a:buSzPct val="50000"/>
        <a:buFont typeface="Wingdings" pitchFamily="2" charset="2"/>
        <a:buChar char="¡"/>
        <a:defRPr sz="2000">
          <a:solidFill>
            <a:schemeClr val="tx1"/>
          </a:solidFill>
          <a:latin typeface="+mn-lt"/>
        </a:defRPr>
      </a:lvl6pPr>
      <a:lvl7pPr marL="2971800" indent="-228600" algn="l" rtl="0" fontAlgn="base">
        <a:spcBef>
          <a:spcPct val="20000"/>
        </a:spcBef>
        <a:spcAft>
          <a:spcPct val="0"/>
        </a:spcAft>
        <a:buSzPct val="50000"/>
        <a:buFont typeface="Wingdings" pitchFamily="2" charset="2"/>
        <a:buChar char="¡"/>
        <a:defRPr sz="2000">
          <a:solidFill>
            <a:schemeClr val="tx1"/>
          </a:solidFill>
          <a:latin typeface="+mn-lt"/>
        </a:defRPr>
      </a:lvl7pPr>
      <a:lvl8pPr marL="3429000" indent="-228600" algn="l" rtl="0" fontAlgn="base">
        <a:spcBef>
          <a:spcPct val="20000"/>
        </a:spcBef>
        <a:spcAft>
          <a:spcPct val="0"/>
        </a:spcAft>
        <a:buSzPct val="50000"/>
        <a:buFont typeface="Wingdings" pitchFamily="2" charset="2"/>
        <a:buChar char="¡"/>
        <a:defRPr sz="2000">
          <a:solidFill>
            <a:schemeClr val="tx1"/>
          </a:solidFill>
          <a:latin typeface="+mn-lt"/>
        </a:defRPr>
      </a:lvl8pPr>
      <a:lvl9pPr marL="3886200" indent="-228600" algn="l" rtl="0" fontAlgn="base">
        <a:spcBef>
          <a:spcPct val="20000"/>
        </a:spcBef>
        <a:spcAft>
          <a:spcPct val="0"/>
        </a:spcAft>
        <a:buSzPct val="5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 Second level</a:t>
            </a:r>
          </a:p>
          <a:p>
            <a:pPr lvl="2"/>
            <a:r>
              <a:rPr lang="en-US" smtClean="0"/>
              <a:t>Third level</a:t>
            </a:r>
          </a:p>
          <a:p>
            <a:pPr lvl="3"/>
            <a:r>
              <a:rPr lang="en-US" smtClean="0"/>
              <a:t>Fourth level</a:t>
            </a:r>
          </a:p>
          <a:p>
            <a:pPr lvl="4"/>
            <a:r>
              <a:rPr lang="en-US" smtClean="0"/>
              <a:t>Fifth level</a:t>
            </a:r>
          </a:p>
        </p:txBody>
      </p:sp>
      <p:sp>
        <p:nvSpPr>
          <p:cNvPr id="232452" name="Rectangle 4"/>
          <p:cNvSpPr>
            <a:spLocks noGrp="1" noChangeArrowheads="1"/>
          </p:cNvSpPr>
          <p:nvPr>
            <p:ph type="sldNum" sz="quarter" idx="4"/>
          </p:nvPr>
        </p:nvSpPr>
        <p:spPr bwMode="auto">
          <a:xfrm>
            <a:off x="3657600" y="63817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fontAlgn="base">
              <a:spcBef>
                <a:spcPct val="0"/>
              </a:spcBef>
              <a:spcAft>
                <a:spcPct val="0"/>
              </a:spcAft>
              <a:defRPr/>
            </a:pPr>
            <a:fld id="{D745D6FF-0FEE-48E7-9692-C7AEE6D9FE54}" type="slidenum">
              <a:rPr lang="en-US">
                <a:solidFill>
                  <a:srgbClr val="000000"/>
                </a:solidFill>
              </a:rPr>
              <a:pPr fontAlgn="base">
                <a:spcBef>
                  <a:spcPct val="0"/>
                </a:spcBef>
                <a:spcAft>
                  <a:spcPct val="0"/>
                </a:spcAft>
                <a:defRPr/>
              </a:pPr>
              <a:t>‹#›</a:t>
            </a:fld>
            <a:endParaRPr lang="en-US" dirty="0">
              <a:solidFill>
                <a:srgbClr val="000000"/>
              </a:solidFill>
            </a:endParaRPr>
          </a:p>
        </p:txBody>
      </p:sp>
      <p:pic>
        <p:nvPicPr>
          <p:cNvPr id="2053" name="Picture 5" descr="USACE_logo"/>
          <p:cNvPicPr>
            <a:picLocks noChangeAspect="1" noChangeArrowheads="1"/>
          </p:cNvPicPr>
          <p:nvPr/>
        </p:nvPicPr>
        <p:blipFill>
          <a:blip r:embed="rId14" cstate="print"/>
          <a:srcRect/>
          <a:stretch>
            <a:fillRect/>
          </a:stretch>
        </p:blipFill>
        <p:spPr bwMode="auto">
          <a:xfrm>
            <a:off x="8004176" y="5715002"/>
            <a:ext cx="758825" cy="519113"/>
          </a:xfrm>
          <a:prstGeom prst="rect">
            <a:avLst/>
          </a:prstGeom>
          <a:noFill/>
          <a:ln w="9525">
            <a:noFill/>
            <a:miter lim="800000"/>
            <a:headEnd/>
            <a:tailEnd/>
          </a:ln>
        </p:spPr>
      </p:pic>
      <p:sp>
        <p:nvSpPr>
          <p:cNvPr id="232454" name="Text Box 6"/>
          <p:cNvSpPr txBox="1">
            <a:spLocks noChangeArrowheads="1"/>
          </p:cNvSpPr>
          <p:nvPr/>
        </p:nvSpPr>
        <p:spPr bwMode="auto">
          <a:xfrm>
            <a:off x="6223001" y="6416675"/>
            <a:ext cx="2606675" cy="215444"/>
          </a:xfrm>
          <a:prstGeom prst="rect">
            <a:avLst/>
          </a:prstGeom>
          <a:noFill/>
          <a:ln w="9525">
            <a:noFill/>
            <a:miter lim="800000"/>
            <a:headEnd/>
            <a:tailEnd/>
          </a:ln>
          <a:effectLst/>
        </p:spPr>
        <p:txBody>
          <a:bodyPr lIns="0" tIns="0" rIns="0" bIns="0">
            <a:spAutoFit/>
          </a:bodyPr>
          <a:lstStyle/>
          <a:p>
            <a:pPr algn="r" fontAlgn="base">
              <a:spcBef>
                <a:spcPct val="0"/>
              </a:spcBef>
              <a:spcAft>
                <a:spcPct val="0"/>
              </a:spcAft>
              <a:defRPr/>
            </a:pPr>
            <a:r>
              <a:rPr lang="en-US" sz="1400" b="1" dirty="0">
                <a:solidFill>
                  <a:srgbClr val="000000"/>
                </a:solidFill>
              </a:rPr>
              <a:t>BUILDING STRONG</a:t>
            </a:r>
            <a:r>
              <a:rPr lang="en-US" sz="1400" b="1" baseline="-25000" dirty="0">
                <a:solidFill>
                  <a:srgbClr val="000000"/>
                </a:solidFill>
              </a:rPr>
              <a:t>®</a:t>
            </a:r>
          </a:p>
        </p:txBody>
      </p:sp>
      <p:sp>
        <p:nvSpPr>
          <p:cNvPr id="232455" name="Line 7"/>
          <p:cNvSpPr>
            <a:spLocks noChangeShapeType="1"/>
          </p:cNvSpPr>
          <p:nvPr/>
        </p:nvSpPr>
        <p:spPr bwMode="auto">
          <a:xfrm flipH="1" flipV="1">
            <a:off x="974785" y="6323162"/>
            <a:ext cx="7712015" cy="1438"/>
          </a:xfrm>
          <a:prstGeom prst="line">
            <a:avLst/>
          </a:prstGeom>
          <a:noFill/>
          <a:ln w="9525">
            <a:solidFill>
              <a:schemeClr val="tx1"/>
            </a:solidFill>
            <a:round/>
            <a:headEnd/>
            <a:tailEnd/>
          </a:ln>
          <a:effectLst/>
        </p:spPr>
        <p:txBody>
          <a:bodyPr/>
          <a:lstStyle/>
          <a:p>
            <a:pPr fontAlgn="base">
              <a:spcBef>
                <a:spcPct val="0"/>
              </a:spcBef>
              <a:spcAft>
                <a:spcPct val="0"/>
              </a:spcAft>
              <a:defRPr/>
            </a:pPr>
            <a:endParaRPr lang="en-US" sz="1800" dirty="0">
              <a:solidFill>
                <a:srgbClr val="000000"/>
              </a:solidFill>
            </a:endParaRPr>
          </a:p>
        </p:txBody>
      </p:sp>
      <p:pic>
        <p:nvPicPr>
          <p:cNvPr id="8" name="Picture 2" descr="X:\IM\VI\Logos\Branding\USARMY_3D_RGB_MD_PS.png"/>
          <p:cNvPicPr>
            <a:picLocks noChangeAspect="1" noChangeArrowheads="1"/>
          </p:cNvPicPr>
          <p:nvPr userDrawn="1"/>
        </p:nvPicPr>
        <p:blipFill>
          <a:blip r:embed="rId15" cstate="print"/>
          <a:srcRect/>
          <a:stretch>
            <a:fillRect/>
          </a:stretch>
        </p:blipFill>
        <p:spPr bwMode="auto">
          <a:xfrm>
            <a:off x="140620" y="5771073"/>
            <a:ext cx="647816" cy="836763"/>
          </a:xfrm>
          <a:prstGeom prst="rect">
            <a:avLst/>
          </a:prstGeom>
          <a:noFill/>
          <a:ln w="9525">
            <a:noFill/>
            <a:miter lim="800000"/>
            <a:headEnd/>
            <a:tailEnd/>
          </a:ln>
        </p:spPr>
      </p:pic>
    </p:spTree>
    <p:extLst>
      <p:ext uri="{BB962C8B-B14F-4D97-AF65-F5344CB8AC3E}">
        <p14:creationId xmlns:p14="http://schemas.microsoft.com/office/powerpoint/2010/main" val="478556465"/>
      </p:ext>
    </p:extLst>
  </p:cSld>
  <p:clrMap bg1="lt1" tx1="dk1" bg2="lt2" tx2="dk2" accent1="accent1" accent2="accent2" accent3="accent3" accent4="accent4" accent5="accent5" accent6="accent6" hlink="hlink" folHlink="folHlink"/>
  <p:sldLayoutIdLst>
    <p:sldLayoutId id="2147483914" r:id="rId1"/>
    <p:sldLayoutId id="2147483915"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 id="2147483924" r:id="rId11"/>
  </p:sldLayoutIdLst>
  <p:hf sldNum="0" hd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75000"/>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SzPct val="75000"/>
        <a:buFont typeface="Wingdings 3" pitchFamily="18" charset="2"/>
        <a:buChar char="w"/>
        <a:defRPr sz="2000">
          <a:solidFill>
            <a:schemeClr val="tx1"/>
          </a:solidFill>
          <a:latin typeface="+mn-lt"/>
        </a:defRPr>
      </a:lvl4pPr>
      <a:lvl5pPr marL="2057400" indent="-228600" algn="l" rtl="0" eaLnBrk="0" fontAlgn="base" hangingPunct="0">
        <a:spcBef>
          <a:spcPct val="20000"/>
        </a:spcBef>
        <a:spcAft>
          <a:spcPct val="0"/>
        </a:spcAft>
        <a:buSzPct val="50000"/>
        <a:buFont typeface="Wingdings" pitchFamily="2" charset="2"/>
        <a:buChar char="¡"/>
        <a:defRPr sz="2000">
          <a:solidFill>
            <a:schemeClr val="tx1"/>
          </a:solidFill>
          <a:latin typeface="+mn-lt"/>
        </a:defRPr>
      </a:lvl5pPr>
      <a:lvl6pPr marL="2514600" indent="-228600" algn="l" rtl="0" fontAlgn="base">
        <a:spcBef>
          <a:spcPct val="20000"/>
        </a:spcBef>
        <a:spcAft>
          <a:spcPct val="0"/>
        </a:spcAft>
        <a:buSzPct val="50000"/>
        <a:buFont typeface="Wingdings" pitchFamily="2" charset="2"/>
        <a:buChar char="¡"/>
        <a:defRPr sz="2000">
          <a:solidFill>
            <a:schemeClr val="tx1"/>
          </a:solidFill>
          <a:latin typeface="+mn-lt"/>
        </a:defRPr>
      </a:lvl6pPr>
      <a:lvl7pPr marL="2971800" indent="-228600" algn="l" rtl="0" fontAlgn="base">
        <a:spcBef>
          <a:spcPct val="20000"/>
        </a:spcBef>
        <a:spcAft>
          <a:spcPct val="0"/>
        </a:spcAft>
        <a:buSzPct val="50000"/>
        <a:buFont typeface="Wingdings" pitchFamily="2" charset="2"/>
        <a:buChar char="¡"/>
        <a:defRPr sz="2000">
          <a:solidFill>
            <a:schemeClr val="tx1"/>
          </a:solidFill>
          <a:latin typeface="+mn-lt"/>
        </a:defRPr>
      </a:lvl7pPr>
      <a:lvl8pPr marL="3429000" indent="-228600" algn="l" rtl="0" fontAlgn="base">
        <a:spcBef>
          <a:spcPct val="20000"/>
        </a:spcBef>
        <a:spcAft>
          <a:spcPct val="0"/>
        </a:spcAft>
        <a:buSzPct val="50000"/>
        <a:buFont typeface="Wingdings" pitchFamily="2" charset="2"/>
        <a:buChar char="¡"/>
        <a:defRPr sz="2000">
          <a:solidFill>
            <a:schemeClr val="tx1"/>
          </a:solidFill>
          <a:latin typeface="+mn-lt"/>
        </a:defRPr>
      </a:lvl8pPr>
      <a:lvl9pPr marL="3886200" indent="-228600" algn="l" rtl="0" fontAlgn="base">
        <a:spcBef>
          <a:spcPct val="20000"/>
        </a:spcBef>
        <a:spcAft>
          <a:spcPct val="0"/>
        </a:spcAft>
        <a:buSzPct val="5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hyperlink" Target="http://sellingtoarmy.com/User/Misc/SearchASBS.aspx"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hyperlink" Target="http://safsbadmin.mysite4now.net/Locator/LocatorMap.aspx"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mailto:Melea.crouse@usace.army.mil" TargetMode="External"/><Relationship Id="rId7" Type="http://schemas.openxmlformats.org/officeDocument/2006/relationships/hyperlink" Target="mailto:Gene.snyman@usace.army.mil"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mailto:Solia.t.reando@usace.army.mil" TargetMode="External"/><Relationship Id="rId5" Type="http://schemas.openxmlformats.org/officeDocument/2006/relationships/hyperlink" Target="mailto:Kenneth.adams@usace.army.mil" TargetMode="External"/><Relationship Id="rId4" Type="http://schemas.openxmlformats.org/officeDocument/2006/relationships/hyperlink" Target="mailto:CESWFDDSA@usace.army.mil"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p:cNvPicPr>
            <a:picLocks noChangeAspect="1" noChangeArrowheads="1"/>
          </p:cNvPicPr>
          <p:nvPr/>
        </p:nvPicPr>
        <p:blipFill>
          <a:blip r:embed="rId3" cstate="print"/>
          <a:srcRect/>
          <a:stretch>
            <a:fillRect/>
          </a:stretch>
        </p:blipFill>
        <p:spPr bwMode="auto">
          <a:xfrm>
            <a:off x="-50633" y="9525"/>
            <a:ext cx="9134475" cy="6848475"/>
          </a:xfrm>
          <a:prstGeom prst="rect">
            <a:avLst/>
          </a:prstGeom>
          <a:noFill/>
          <a:ln w="9525">
            <a:noFill/>
            <a:miter lim="800000"/>
            <a:headEnd/>
            <a:tailEnd/>
          </a:ln>
        </p:spPr>
      </p:pic>
      <p:sp>
        <p:nvSpPr>
          <p:cNvPr id="2051" name="Rectangle 3"/>
          <p:cNvSpPr>
            <a:spLocks noGrp="1" noChangeArrowheads="1"/>
          </p:cNvSpPr>
          <p:nvPr>
            <p:ph type="ctrTitle"/>
          </p:nvPr>
        </p:nvSpPr>
        <p:spPr>
          <a:xfrm>
            <a:off x="449179" y="-174625"/>
            <a:ext cx="7772400" cy="1470025"/>
          </a:xfrm>
          <a:noFill/>
        </p:spPr>
        <p:txBody>
          <a:bodyPr/>
          <a:lstStyle/>
          <a:p>
            <a:pPr eaLnBrk="1" hangingPunct="1"/>
            <a:r>
              <a:rPr lang="en-US" dirty="0" smtClean="0"/>
              <a:t>USACE-Fort Worth District</a:t>
            </a:r>
          </a:p>
        </p:txBody>
      </p:sp>
      <p:sp>
        <p:nvSpPr>
          <p:cNvPr id="2052" name="Text Box 4"/>
          <p:cNvSpPr txBox="1">
            <a:spLocks noChangeArrowheads="1"/>
          </p:cNvSpPr>
          <p:nvPr/>
        </p:nvSpPr>
        <p:spPr bwMode="auto">
          <a:xfrm>
            <a:off x="68179" y="1020192"/>
            <a:ext cx="4267200" cy="3600986"/>
          </a:xfrm>
          <a:prstGeom prst="rect">
            <a:avLst/>
          </a:prstGeom>
          <a:noFill/>
          <a:ln w="9525">
            <a:noFill/>
            <a:miter lim="800000"/>
            <a:headEnd/>
            <a:tailEnd/>
          </a:ln>
        </p:spPr>
        <p:txBody>
          <a:bodyPr wrap="square">
            <a:spAutoFit/>
          </a:bodyPr>
          <a:lstStyle/>
          <a:p>
            <a:pPr>
              <a:spcBef>
                <a:spcPct val="50000"/>
              </a:spcBef>
              <a:buSzTx/>
            </a:pPr>
            <a:r>
              <a:rPr lang="en-US" sz="2400" dirty="0" smtClean="0"/>
              <a:t>The Office of </a:t>
            </a:r>
          </a:p>
          <a:p>
            <a:pPr>
              <a:spcBef>
                <a:spcPct val="50000"/>
              </a:spcBef>
              <a:buSzTx/>
            </a:pPr>
            <a:r>
              <a:rPr lang="en-US" sz="2400" dirty="0" smtClean="0"/>
              <a:t>Small Business Programs</a:t>
            </a:r>
          </a:p>
          <a:p>
            <a:pPr>
              <a:spcBef>
                <a:spcPct val="50000"/>
              </a:spcBef>
              <a:buSzTx/>
            </a:pPr>
            <a:endParaRPr lang="en-US" sz="2400" dirty="0"/>
          </a:p>
          <a:p>
            <a:pPr>
              <a:spcBef>
                <a:spcPct val="50000"/>
              </a:spcBef>
              <a:buSzTx/>
            </a:pPr>
            <a:r>
              <a:rPr lang="en-US" sz="2400" dirty="0" smtClean="0"/>
              <a:t>PRESENTER:</a:t>
            </a:r>
          </a:p>
          <a:p>
            <a:pPr>
              <a:spcBef>
                <a:spcPct val="50000"/>
              </a:spcBef>
              <a:buSzTx/>
            </a:pPr>
            <a:r>
              <a:rPr lang="en-US" sz="2400" dirty="0" smtClean="0"/>
              <a:t>Carolyn </a:t>
            </a:r>
            <a:r>
              <a:rPr lang="en-US" sz="2400" dirty="0"/>
              <a:t>L. </a:t>
            </a:r>
            <a:r>
              <a:rPr lang="en-US" sz="2400" dirty="0" smtClean="0"/>
              <a:t>Staten</a:t>
            </a:r>
          </a:p>
          <a:p>
            <a:pPr>
              <a:spcBef>
                <a:spcPct val="50000"/>
              </a:spcBef>
              <a:buSzTx/>
            </a:pPr>
            <a:r>
              <a:rPr lang="en-US" sz="2400" dirty="0" smtClean="0">
                <a:solidFill>
                  <a:schemeClr val="tx1"/>
                </a:solidFill>
              </a:rPr>
              <a:t>Deputy</a:t>
            </a:r>
            <a:r>
              <a:rPr lang="en-US" sz="2400" dirty="0">
                <a:solidFill>
                  <a:schemeClr val="tx1"/>
                </a:solidFill>
              </a:rPr>
              <a:t>, Office of Small Business </a:t>
            </a:r>
            <a:r>
              <a:rPr lang="en-US" sz="2400" dirty="0" smtClean="0">
                <a:solidFill>
                  <a:schemeClr val="tx1"/>
                </a:solidFill>
              </a:rPr>
              <a:t>Programs</a:t>
            </a:r>
            <a:endParaRPr lang="en-US" sz="2400" dirty="0">
              <a:solidFill>
                <a:schemeClr val="tx1"/>
              </a:solidFill>
            </a:endParaRPr>
          </a:p>
        </p:txBody>
      </p:sp>
    </p:spTree>
    <p:extLst>
      <p:ext uri="{BB962C8B-B14F-4D97-AF65-F5344CB8AC3E}">
        <p14:creationId xmlns:p14="http://schemas.microsoft.com/office/powerpoint/2010/main" val="32558458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USACE </a:t>
            </a:r>
            <a:r>
              <a:rPr lang="en-US" smtClean="0"/>
              <a:t>Fort Worth </a:t>
            </a:r>
            <a:r>
              <a:rPr lang="en-US" dirty="0" smtClean="0"/>
              <a:t>Mission </a:t>
            </a:r>
            <a:r>
              <a:rPr lang="en-US" b="1" dirty="0"/>
              <a:t/>
            </a:r>
            <a:br>
              <a:rPr lang="en-US" b="1" dirty="0"/>
            </a:br>
            <a:endParaRPr lang="en-US" dirty="0"/>
          </a:p>
        </p:txBody>
      </p:sp>
      <p:sp>
        <p:nvSpPr>
          <p:cNvPr id="3" name="Content Placeholder 2"/>
          <p:cNvSpPr>
            <a:spLocks noGrp="1"/>
          </p:cNvSpPr>
          <p:nvPr>
            <p:ph idx="1"/>
          </p:nvPr>
        </p:nvSpPr>
        <p:spPr/>
        <p:txBody>
          <a:bodyPr/>
          <a:lstStyle/>
          <a:p>
            <a:r>
              <a:rPr lang="en-US" dirty="0" smtClean="0"/>
              <a:t> </a:t>
            </a:r>
            <a:r>
              <a:rPr lang="en-US" dirty="0"/>
              <a:t>"The U.S. Army Corps of Engineers is a worldwide organization that provides engineering services, environmental restoration, and construction support for a wide variety of civil and military projects. The Corps' primary civil mission is developing and managing the nation's water resources." </a:t>
            </a:r>
          </a:p>
        </p:txBody>
      </p:sp>
      <p:sp>
        <p:nvSpPr>
          <p:cNvPr id="4" name="Slide Number Placeholder 3"/>
          <p:cNvSpPr>
            <a:spLocks noGrp="1"/>
          </p:cNvSpPr>
          <p:nvPr>
            <p:ph type="sldNum" sz="quarter" idx="10"/>
          </p:nvPr>
        </p:nvSpPr>
        <p:spPr/>
        <p:txBody>
          <a:bodyPr/>
          <a:lstStyle/>
          <a:p>
            <a:pPr>
              <a:defRPr/>
            </a:pPr>
            <a:fld id="{4C651081-1A64-4C49-B55E-9E6B8D2159B3}" type="slidenum">
              <a:rPr lang="en-US" smtClean="0">
                <a:solidFill>
                  <a:srgbClr val="000000"/>
                </a:solidFill>
              </a:rPr>
              <a:pPr>
                <a:defRPr/>
              </a:pPr>
              <a:t>2</a:t>
            </a:fld>
            <a:endParaRPr lang="en-US" dirty="0">
              <a:solidFill>
                <a:srgbClr val="000000"/>
              </a:solidFill>
            </a:endParaRPr>
          </a:p>
        </p:txBody>
      </p:sp>
      <p:pic>
        <p:nvPicPr>
          <p:cNvPr id="5" name="Picture 4"/>
          <p:cNvPicPr>
            <a:picLocks noChangeAspect="1"/>
          </p:cNvPicPr>
          <p:nvPr/>
        </p:nvPicPr>
        <p:blipFill>
          <a:blip r:embed="rId3"/>
          <a:stretch>
            <a:fillRect/>
          </a:stretch>
        </p:blipFill>
        <p:spPr>
          <a:xfrm>
            <a:off x="456843" y="2855926"/>
            <a:ext cx="8230313" cy="1146147"/>
          </a:xfrm>
          <a:prstGeom prst="rect">
            <a:avLst/>
          </a:prstGeom>
        </p:spPr>
      </p:pic>
    </p:spTree>
    <p:extLst>
      <p:ext uri="{BB962C8B-B14F-4D97-AF65-F5344CB8AC3E}">
        <p14:creationId xmlns:p14="http://schemas.microsoft.com/office/powerpoint/2010/main" val="3815122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024108" y="150921"/>
            <a:ext cx="5859263" cy="1015663"/>
          </a:xfrm>
          <a:prstGeom prst="rect">
            <a:avLst/>
          </a:prstGeom>
          <a:noFill/>
        </p:spPr>
        <p:txBody>
          <a:bodyPr wrap="square" rtlCol="0">
            <a:spAutoFit/>
          </a:bodyPr>
          <a:lstStyle/>
          <a:p>
            <a:pPr algn="ctr"/>
            <a:r>
              <a:rPr lang="en-US" sz="2000" dirty="0" smtClean="0"/>
              <a:t>USACE FORT WORTH DISTRICT FY 16 Achievements &amp; FY 17</a:t>
            </a:r>
            <a:endParaRPr lang="en-US" sz="2000" dirty="0"/>
          </a:p>
          <a:p>
            <a:pPr algn="ctr"/>
            <a:r>
              <a:rPr lang="en-US" sz="2000" dirty="0" smtClean="0"/>
              <a:t>Recommended Goal By Percentages</a:t>
            </a:r>
            <a:endParaRPr lang="en-US" sz="2000" dirty="0"/>
          </a:p>
        </p:txBody>
      </p:sp>
      <p:graphicFrame>
        <p:nvGraphicFramePr>
          <p:cNvPr id="12" name="Content Placeholder 11"/>
          <p:cNvGraphicFramePr>
            <a:graphicFrameLocks noGrp="1"/>
          </p:cNvGraphicFramePr>
          <p:nvPr>
            <p:ph idx="1"/>
            <p:extLst>
              <p:ext uri="{D42A27DB-BD31-4B8C-83A1-F6EECF244321}">
                <p14:modId xmlns:p14="http://schemas.microsoft.com/office/powerpoint/2010/main" val="1538945210"/>
              </p:ext>
            </p:extLst>
          </p:nvPr>
        </p:nvGraphicFramePr>
        <p:xfrm>
          <a:off x="683254" y="1189607"/>
          <a:ext cx="7599936" cy="4412200"/>
        </p:xfrm>
        <a:graphic>
          <a:graphicData uri="http://schemas.openxmlformats.org/drawingml/2006/table">
            <a:tbl>
              <a:tblPr>
                <a:tableStyleId>{5C22544A-7EE6-4342-B048-85BDC9FD1C3A}</a:tableStyleId>
              </a:tblPr>
              <a:tblGrid>
                <a:gridCol w="1251093"/>
                <a:gridCol w="1251093"/>
                <a:gridCol w="1789772"/>
                <a:gridCol w="1653989"/>
                <a:gridCol w="1653989"/>
              </a:tblGrid>
              <a:tr h="1423876">
                <a:tc>
                  <a:txBody>
                    <a:bodyPr/>
                    <a:lstStyle/>
                    <a:p>
                      <a:pPr algn="ctr" fontAlgn="b"/>
                      <a:r>
                        <a:rPr lang="en-US" sz="1600" u="none" strike="noStrike" dirty="0">
                          <a:effectLst/>
                        </a:rPr>
                        <a:t>SET ASIDES</a:t>
                      </a:r>
                      <a:endParaRPr lang="en-US" sz="1600" b="1"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 Statutory Goals </a:t>
                      </a:r>
                      <a:endParaRPr lang="en-US" sz="1600" b="1" i="0" u="none" strike="noStrike" dirty="0">
                        <a:solidFill>
                          <a:srgbClr val="000000"/>
                        </a:solidFill>
                        <a:effectLst/>
                        <a:latin typeface="Calibri" panose="020F0502020204030204" pitchFamily="34" charset="0"/>
                      </a:endParaRPr>
                    </a:p>
                  </a:txBody>
                  <a:tcPr marL="6350" marR="6350" marT="6350"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u="none" strike="noStrike" dirty="0" smtClean="0">
                          <a:effectLst/>
                        </a:rPr>
                        <a:t>FY16 Goal</a:t>
                      </a:r>
                      <a:r>
                        <a:rPr lang="en-US" sz="1600" u="none" strike="noStrike" baseline="0" dirty="0" smtClean="0">
                          <a:effectLst/>
                        </a:rPr>
                        <a:t> %</a:t>
                      </a:r>
                      <a:endParaRPr lang="en-US" sz="1600" b="1"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smtClean="0">
                          <a:effectLst/>
                        </a:rPr>
                        <a:t>SWF’s FY16  % Achievements</a:t>
                      </a:r>
                      <a:endParaRPr lang="en-US" sz="1600" b="1"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 FY17 Recommended </a:t>
                      </a:r>
                      <a:endParaRPr lang="en-US" sz="1600" b="1" i="0" u="none" strike="noStrike" dirty="0">
                        <a:solidFill>
                          <a:srgbClr val="000000"/>
                        </a:solidFill>
                        <a:effectLst/>
                        <a:latin typeface="Calibri" panose="020F0502020204030204" pitchFamily="34" charset="0"/>
                      </a:endParaRPr>
                    </a:p>
                  </a:txBody>
                  <a:tcPr marL="6350" marR="6350" marT="6350" marB="0" anchor="b"/>
                </a:tc>
              </a:tr>
              <a:tr h="498054">
                <a:tc>
                  <a:txBody>
                    <a:bodyPr/>
                    <a:lstStyle/>
                    <a:p>
                      <a:pPr algn="l" fontAlgn="b"/>
                      <a:endParaRPr lang="en-US" sz="16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6350" marR="6350" marT="6350" marB="0" anchor="b"/>
                </a:tc>
              </a:tr>
              <a:tr h="498054">
                <a:tc>
                  <a:txBody>
                    <a:bodyPr/>
                    <a:lstStyle/>
                    <a:p>
                      <a:pPr algn="ctr" fontAlgn="b"/>
                      <a:r>
                        <a:rPr lang="en-US" sz="1600" u="none" strike="noStrike" dirty="0">
                          <a:effectLst/>
                        </a:rPr>
                        <a:t>SB</a:t>
                      </a:r>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23.00%</a:t>
                      </a:r>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b="0" i="0" u="none" strike="noStrike" smtClean="0">
                          <a:solidFill>
                            <a:srgbClr val="000000"/>
                          </a:solidFill>
                          <a:effectLst/>
                          <a:latin typeface="Calibri" panose="020F0502020204030204" pitchFamily="34" charset="0"/>
                        </a:rPr>
                        <a:t>54.08</a:t>
                      </a:r>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b="0" i="0" u="none" strike="noStrike" dirty="0" smtClean="0">
                          <a:solidFill>
                            <a:srgbClr val="000000"/>
                          </a:solidFill>
                          <a:effectLst/>
                          <a:latin typeface="Calibri" panose="020F0502020204030204" pitchFamily="34" charset="0"/>
                        </a:rPr>
                        <a:t>52.04</a:t>
                      </a:r>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smtClean="0">
                          <a:effectLst/>
                        </a:rPr>
                        <a:t>54%</a:t>
                      </a:r>
                      <a:endParaRPr lang="en-US" sz="1600" b="0" i="0" u="none" strike="noStrike" dirty="0">
                        <a:solidFill>
                          <a:srgbClr val="000000"/>
                        </a:solidFill>
                        <a:effectLst/>
                        <a:latin typeface="Calibri" panose="020F0502020204030204" pitchFamily="34" charset="0"/>
                      </a:endParaRPr>
                    </a:p>
                  </a:txBody>
                  <a:tcPr marL="6350" marR="6350" marT="6350" marB="0" anchor="b"/>
                </a:tc>
              </a:tr>
              <a:tr h="498054">
                <a:tc>
                  <a:txBody>
                    <a:bodyPr/>
                    <a:lstStyle/>
                    <a:p>
                      <a:pPr algn="ctr" fontAlgn="b"/>
                      <a:r>
                        <a:rPr lang="en-US" sz="1600" u="none" strike="noStrike">
                          <a:effectLst/>
                        </a:rPr>
                        <a:t>SDB </a:t>
                      </a:r>
                      <a:endParaRPr lang="en-US" sz="16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5.00%</a:t>
                      </a:r>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b="0" i="0" u="none" strike="noStrike" dirty="0" smtClean="0">
                          <a:solidFill>
                            <a:srgbClr val="000000"/>
                          </a:solidFill>
                          <a:effectLst/>
                          <a:latin typeface="Calibri" panose="020F0502020204030204" pitchFamily="34" charset="0"/>
                        </a:rPr>
                        <a:t>41.52</a:t>
                      </a:r>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b="0" i="0" u="none" strike="noStrike" dirty="0" smtClean="0">
                          <a:solidFill>
                            <a:srgbClr val="000000"/>
                          </a:solidFill>
                          <a:effectLst/>
                          <a:latin typeface="Calibri" panose="020F0502020204030204" pitchFamily="34" charset="0"/>
                        </a:rPr>
                        <a:t>28.54</a:t>
                      </a:r>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15%</a:t>
                      </a:r>
                      <a:endParaRPr lang="en-US" sz="1600" b="0" i="0" u="none" strike="noStrike" dirty="0">
                        <a:solidFill>
                          <a:srgbClr val="000000"/>
                        </a:solidFill>
                        <a:effectLst/>
                        <a:latin typeface="Calibri" panose="020F0502020204030204" pitchFamily="34" charset="0"/>
                      </a:endParaRPr>
                    </a:p>
                  </a:txBody>
                  <a:tcPr marL="6350" marR="6350" marT="6350" marB="0" anchor="b"/>
                </a:tc>
              </a:tr>
              <a:tr h="498054">
                <a:tc>
                  <a:txBody>
                    <a:bodyPr/>
                    <a:lstStyle/>
                    <a:p>
                      <a:pPr algn="ctr" fontAlgn="b"/>
                      <a:r>
                        <a:rPr lang="en-US" sz="1600" u="none" strike="noStrike" dirty="0">
                          <a:effectLst/>
                        </a:rPr>
                        <a:t>WOSB</a:t>
                      </a:r>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3.00%</a:t>
                      </a:r>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b="0" i="0" u="none" strike="noStrike" dirty="0" smtClean="0">
                          <a:solidFill>
                            <a:srgbClr val="000000"/>
                          </a:solidFill>
                          <a:effectLst/>
                          <a:latin typeface="Calibri" panose="020F0502020204030204" pitchFamily="34" charset="0"/>
                        </a:rPr>
                        <a:t>8.00</a:t>
                      </a:r>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b="0" i="0" u="none" strike="noStrike" dirty="0" smtClean="0">
                          <a:solidFill>
                            <a:srgbClr val="000000"/>
                          </a:solidFill>
                          <a:effectLst/>
                          <a:latin typeface="Calibri" panose="020F0502020204030204" pitchFamily="34" charset="0"/>
                        </a:rPr>
                        <a:t>13.89</a:t>
                      </a:r>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smtClean="0">
                          <a:effectLst/>
                        </a:rPr>
                        <a:t>12%</a:t>
                      </a:r>
                      <a:endParaRPr lang="en-US" sz="1600" b="0" i="0" u="none" strike="noStrike" dirty="0">
                        <a:solidFill>
                          <a:srgbClr val="000000"/>
                        </a:solidFill>
                        <a:effectLst/>
                        <a:latin typeface="Calibri" panose="020F0502020204030204" pitchFamily="34" charset="0"/>
                      </a:endParaRPr>
                    </a:p>
                  </a:txBody>
                  <a:tcPr marL="6350" marR="6350" marT="6350" marB="0" anchor="b"/>
                </a:tc>
              </a:tr>
              <a:tr h="498054">
                <a:tc>
                  <a:txBody>
                    <a:bodyPr/>
                    <a:lstStyle/>
                    <a:p>
                      <a:pPr algn="ctr" fontAlgn="b"/>
                      <a:r>
                        <a:rPr lang="en-US" sz="1600" u="none" strike="noStrike">
                          <a:effectLst/>
                        </a:rPr>
                        <a:t>SDVOSB</a:t>
                      </a:r>
                      <a:endParaRPr lang="en-US" sz="16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5.00%</a:t>
                      </a:r>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b="0" i="0" u="none" strike="noStrike" dirty="0" smtClean="0">
                          <a:solidFill>
                            <a:srgbClr val="000000"/>
                          </a:solidFill>
                          <a:effectLst/>
                          <a:latin typeface="Calibri" panose="020F0502020204030204" pitchFamily="34" charset="0"/>
                        </a:rPr>
                        <a:t>10.00</a:t>
                      </a:r>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b="0" i="0" u="none" strike="noStrike" dirty="0" smtClean="0">
                          <a:solidFill>
                            <a:srgbClr val="000000"/>
                          </a:solidFill>
                          <a:effectLst/>
                          <a:latin typeface="Calibri" panose="020F0502020204030204" pitchFamily="34" charset="0"/>
                        </a:rPr>
                        <a:t>7.00</a:t>
                      </a:r>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10%</a:t>
                      </a:r>
                      <a:endParaRPr lang="en-US" sz="1600" b="0" i="0" u="none" strike="noStrike" dirty="0">
                        <a:solidFill>
                          <a:srgbClr val="000000"/>
                        </a:solidFill>
                        <a:effectLst/>
                        <a:latin typeface="Calibri" panose="020F0502020204030204" pitchFamily="34" charset="0"/>
                      </a:endParaRPr>
                    </a:p>
                  </a:txBody>
                  <a:tcPr marL="6350" marR="6350" marT="6350" marB="0" anchor="b"/>
                </a:tc>
              </a:tr>
              <a:tr h="498054">
                <a:tc>
                  <a:txBody>
                    <a:bodyPr/>
                    <a:lstStyle/>
                    <a:p>
                      <a:pPr algn="ctr" fontAlgn="b"/>
                      <a:r>
                        <a:rPr lang="en-US" sz="1600" u="none" strike="noStrike">
                          <a:effectLst/>
                        </a:rPr>
                        <a:t>HUBZone</a:t>
                      </a:r>
                      <a:endParaRPr lang="en-US" sz="16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3.00%</a:t>
                      </a:r>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b="0" i="0" u="none" strike="noStrike" smtClean="0">
                          <a:solidFill>
                            <a:srgbClr val="000000"/>
                          </a:solidFill>
                          <a:effectLst/>
                          <a:latin typeface="Calibri" panose="020F0502020204030204" pitchFamily="34" charset="0"/>
                        </a:rPr>
                        <a:t>10.00</a:t>
                      </a:r>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b="0" i="0" u="none" strike="noStrike" dirty="0" smtClean="0">
                          <a:solidFill>
                            <a:srgbClr val="000000"/>
                          </a:solidFill>
                          <a:effectLst/>
                          <a:latin typeface="Calibri" panose="020F0502020204030204" pitchFamily="34" charset="0"/>
                        </a:rPr>
                        <a:t>8.95</a:t>
                      </a:r>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smtClean="0">
                          <a:effectLst/>
                        </a:rPr>
                        <a:t>10%</a:t>
                      </a:r>
                      <a:endParaRPr lang="en-US" sz="1600" b="0" i="0" u="none" strike="noStrike" dirty="0">
                        <a:solidFill>
                          <a:srgbClr val="000000"/>
                        </a:solidFill>
                        <a:effectLst/>
                        <a:latin typeface="Calibri" panose="020F0502020204030204" pitchFamily="34" charset="0"/>
                      </a:endParaRPr>
                    </a:p>
                  </a:txBody>
                  <a:tcPr marL="6350" marR="6350" marT="6350" marB="0" anchor="b"/>
                </a:tc>
              </a:tr>
            </a:tbl>
          </a:graphicData>
        </a:graphic>
      </p:graphicFrame>
    </p:spTree>
    <p:extLst>
      <p:ext uri="{BB962C8B-B14F-4D97-AF65-F5344CB8AC3E}">
        <p14:creationId xmlns:p14="http://schemas.microsoft.com/office/powerpoint/2010/main" val="20980016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01679" y="228600"/>
            <a:ext cx="6340642" cy="1216182"/>
          </a:xfrm>
        </p:spPr>
        <p:txBody>
          <a:bodyPr/>
          <a:lstStyle/>
          <a:p>
            <a:pPr algn="ctr"/>
            <a:r>
              <a:rPr lang="en-US" sz="2400" dirty="0" smtClean="0">
                <a:latin typeface="Calibri" panose="020F0502020204030204" pitchFamily="34" charset="0"/>
              </a:rPr>
              <a:t>FY 17/18</a:t>
            </a:r>
            <a:br>
              <a:rPr lang="en-US" sz="2400" dirty="0" smtClean="0">
                <a:latin typeface="Calibri" panose="020F0502020204030204" pitchFamily="34" charset="0"/>
              </a:rPr>
            </a:br>
            <a:r>
              <a:rPr lang="en-US" sz="2400" dirty="0" smtClean="0">
                <a:latin typeface="Calibri" panose="020F0502020204030204" pitchFamily="34" charset="0"/>
              </a:rPr>
              <a:t>Planned Opportunities </a:t>
            </a:r>
            <a:br>
              <a:rPr lang="en-US" sz="2400" dirty="0" smtClean="0">
                <a:latin typeface="Calibri" panose="020F0502020204030204" pitchFamily="34" charset="0"/>
              </a:rPr>
            </a:br>
            <a:r>
              <a:rPr lang="en-US" sz="2400" dirty="0" smtClean="0">
                <a:latin typeface="Calibri" panose="020F0502020204030204" pitchFamily="34" charset="0"/>
              </a:rPr>
              <a:t>USACE Fort Worth District</a:t>
            </a:r>
            <a:endParaRPr lang="en-US" sz="2400" dirty="0">
              <a:latin typeface="Calibri" panose="020F0502020204030204" pitchFamily="34" charset="0"/>
            </a:endParaRPr>
          </a:p>
        </p:txBody>
      </p:sp>
      <p:sp>
        <p:nvSpPr>
          <p:cNvPr id="4" name="Content Placeholder 3"/>
          <p:cNvSpPr>
            <a:spLocks noGrp="1"/>
          </p:cNvSpPr>
          <p:nvPr>
            <p:ph idx="1"/>
          </p:nvPr>
        </p:nvSpPr>
        <p:spPr>
          <a:xfrm>
            <a:off x="457200" y="1371600"/>
            <a:ext cx="8229600" cy="3886200"/>
          </a:xfrm>
        </p:spPr>
        <p:txBody>
          <a:bodyPr/>
          <a:lstStyle/>
          <a:p>
            <a:pPr>
              <a:buNone/>
            </a:pPr>
            <a:r>
              <a:rPr lang="en-US" dirty="0" smtClean="0"/>
              <a:t> </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632592321"/>
              </p:ext>
            </p:extLst>
          </p:nvPr>
        </p:nvGraphicFramePr>
        <p:xfrm>
          <a:off x="1342143" y="1444782"/>
          <a:ext cx="7011745" cy="4300628"/>
        </p:xfrm>
        <a:graphic>
          <a:graphicData uri="http://schemas.openxmlformats.org/drawingml/2006/table">
            <a:tbl>
              <a:tblPr firstRow="1" bandRow="1">
                <a:tableStyleId>{5C22544A-7EE6-4342-B048-85BDC9FD1C3A}</a:tableStyleId>
              </a:tblPr>
              <a:tblGrid>
                <a:gridCol w="1407558"/>
                <a:gridCol w="928316"/>
                <a:gridCol w="1366754"/>
                <a:gridCol w="1114469"/>
                <a:gridCol w="1097324"/>
                <a:gridCol w="1097324"/>
              </a:tblGrid>
              <a:tr h="478911">
                <a:tc>
                  <a:txBody>
                    <a:bodyPr/>
                    <a:lstStyle/>
                    <a:p>
                      <a:pPr algn="l" fontAlgn="b"/>
                      <a:r>
                        <a:rPr lang="en-US" sz="1000" b="1" i="0" u="none" strike="noStrike" dirty="0" smtClean="0">
                          <a:solidFill>
                            <a:schemeClr val="tx1"/>
                          </a:solidFill>
                          <a:latin typeface="Arial"/>
                        </a:rPr>
                        <a:t>Project Title / Project </a:t>
                      </a:r>
                      <a:r>
                        <a:rPr lang="en-US" sz="1000" b="1" i="0" u="none" strike="noStrike" dirty="0">
                          <a:solidFill>
                            <a:schemeClr val="tx1"/>
                          </a:solidFill>
                          <a:latin typeface="Arial"/>
                        </a:rPr>
                        <a:t>Description</a:t>
                      </a:r>
                    </a:p>
                  </a:txBody>
                  <a:tcPr marL="7620" marR="7620" marT="7620" marB="0" anchor="ctr">
                    <a:solidFill>
                      <a:srgbClr val="92D050"/>
                    </a:solidFill>
                  </a:tcPr>
                </a:tc>
                <a:tc>
                  <a:txBody>
                    <a:bodyPr/>
                    <a:lstStyle/>
                    <a:p>
                      <a:pPr algn="l" fontAlgn="b"/>
                      <a:r>
                        <a:rPr lang="en-US" sz="1000" b="1" i="0" u="none" strike="noStrike" dirty="0" smtClean="0">
                          <a:solidFill>
                            <a:schemeClr val="tx1"/>
                          </a:solidFill>
                          <a:latin typeface="Arial"/>
                        </a:rPr>
                        <a:t>Project Location (specific)</a:t>
                      </a:r>
                      <a:endParaRPr lang="en-US" sz="1000" b="1" i="0" u="none" strike="noStrike" dirty="0">
                        <a:solidFill>
                          <a:schemeClr val="tx1"/>
                        </a:solidFill>
                        <a:latin typeface="Arial"/>
                      </a:endParaRPr>
                    </a:p>
                  </a:txBody>
                  <a:tcPr marL="7620" marR="7620" marT="7620" marB="0" anchor="ctr">
                    <a:solidFill>
                      <a:srgbClr val="92D050"/>
                    </a:solidFill>
                  </a:tcPr>
                </a:tc>
                <a:tc>
                  <a:txBody>
                    <a:bodyPr/>
                    <a:lstStyle/>
                    <a:p>
                      <a:pPr algn="l" fontAlgn="b"/>
                      <a:r>
                        <a:rPr lang="en-US" sz="1000" b="1" i="0" u="none" strike="noStrike" dirty="0" smtClean="0">
                          <a:solidFill>
                            <a:schemeClr val="tx1"/>
                          </a:solidFill>
                          <a:latin typeface="Arial"/>
                        </a:rPr>
                        <a:t>Type of Work</a:t>
                      </a:r>
                      <a:endParaRPr lang="en-US" sz="1000" b="1" i="0" u="none" strike="noStrike" dirty="0">
                        <a:solidFill>
                          <a:schemeClr val="tx1"/>
                        </a:solidFill>
                        <a:latin typeface="Arial"/>
                      </a:endParaRPr>
                    </a:p>
                  </a:txBody>
                  <a:tcPr marL="7620" marR="7620" marT="7620" marB="0" anchor="ctr">
                    <a:solidFill>
                      <a:srgbClr val="92D050"/>
                    </a:solidFill>
                  </a:tcPr>
                </a:tc>
                <a:tc>
                  <a:txBody>
                    <a:bodyPr/>
                    <a:lstStyle/>
                    <a:p>
                      <a:pPr algn="l" fontAlgn="b"/>
                      <a:r>
                        <a:rPr lang="en-US" sz="1000" b="1" i="0" u="none" strike="noStrike" dirty="0" smtClean="0">
                          <a:solidFill>
                            <a:schemeClr val="tx1"/>
                          </a:solidFill>
                          <a:latin typeface="Arial"/>
                        </a:rPr>
                        <a:t>Estimated</a:t>
                      </a:r>
                      <a:r>
                        <a:rPr lang="en-US" sz="1000" b="1" i="0" u="none" strike="noStrike" baseline="0" dirty="0" smtClean="0">
                          <a:solidFill>
                            <a:schemeClr val="tx1"/>
                          </a:solidFill>
                          <a:latin typeface="Arial"/>
                        </a:rPr>
                        <a:t> Award</a:t>
                      </a:r>
                      <a:r>
                        <a:rPr lang="en-US" sz="1000" b="1" i="0" u="none" strike="noStrike" dirty="0" smtClean="0">
                          <a:solidFill>
                            <a:schemeClr val="tx1"/>
                          </a:solidFill>
                          <a:latin typeface="Arial"/>
                        </a:rPr>
                        <a:t>         </a:t>
                      </a:r>
                      <a:endParaRPr lang="en-US" sz="1000" b="1" i="0" u="none" strike="noStrike" dirty="0">
                        <a:solidFill>
                          <a:schemeClr val="tx1"/>
                        </a:solidFill>
                        <a:latin typeface="Arial"/>
                      </a:endParaRPr>
                    </a:p>
                  </a:txBody>
                  <a:tcPr marL="7620" marR="7620" marT="7620" marB="0" anchor="ctr">
                    <a:solidFill>
                      <a:srgbClr val="92D050"/>
                    </a:solidFill>
                  </a:tcPr>
                </a:tc>
                <a:tc>
                  <a:txBody>
                    <a:bodyPr/>
                    <a:lstStyle/>
                    <a:p>
                      <a:pPr algn="l" fontAlgn="b"/>
                      <a:r>
                        <a:rPr lang="en-US" sz="1000" b="1" i="0" u="none" strike="noStrike" dirty="0" smtClean="0">
                          <a:solidFill>
                            <a:schemeClr val="tx1"/>
                          </a:solidFill>
                          <a:latin typeface="Arial"/>
                        </a:rPr>
                        <a:t>Set-Aside</a:t>
                      </a:r>
                      <a:r>
                        <a:rPr lang="en-US" sz="1000" b="1" i="0" u="none" strike="noStrike" baseline="0" dirty="0" smtClean="0">
                          <a:solidFill>
                            <a:schemeClr val="tx1"/>
                          </a:solidFill>
                          <a:latin typeface="Arial"/>
                        </a:rPr>
                        <a:t> Category</a:t>
                      </a:r>
                      <a:endParaRPr lang="en-US" sz="1000" b="1" i="0" u="none" strike="noStrike" dirty="0">
                        <a:solidFill>
                          <a:schemeClr val="tx1"/>
                        </a:solidFill>
                        <a:latin typeface="Arial"/>
                      </a:endParaRPr>
                    </a:p>
                  </a:txBody>
                  <a:tcPr marL="7620" marR="7620" marT="7620" marB="0" anchor="ctr">
                    <a:solidFill>
                      <a:srgbClr val="92D050"/>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000" b="1" i="0" u="none" strike="noStrike" dirty="0" smtClean="0">
                          <a:solidFill>
                            <a:schemeClr val="tx1"/>
                          </a:solidFill>
                          <a:latin typeface="+mn-lt"/>
                        </a:rPr>
                        <a:t>Anticipated Award</a:t>
                      </a:r>
                      <a:r>
                        <a:rPr lang="en-US" sz="1000" b="1" i="0" u="none" strike="noStrike" baseline="0" dirty="0" smtClean="0">
                          <a:solidFill>
                            <a:schemeClr val="tx1"/>
                          </a:solidFill>
                          <a:latin typeface="+mn-lt"/>
                        </a:rPr>
                        <a:t> </a:t>
                      </a:r>
                      <a:r>
                        <a:rPr lang="en-US" sz="1000" b="1" i="0" u="none" strike="noStrike" dirty="0" smtClean="0">
                          <a:solidFill>
                            <a:schemeClr val="tx1"/>
                          </a:solidFill>
                          <a:latin typeface="+mn-lt"/>
                        </a:rPr>
                        <a:t>Date</a:t>
                      </a:r>
                    </a:p>
                  </a:txBody>
                  <a:tcPr marL="7620" marR="7620" marT="7620" marB="0" anchor="ctr">
                    <a:solidFill>
                      <a:srgbClr val="92D050"/>
                    </a:solidFill>
                  </a:tcPr>
                </a:tc>
              </a:tr>
              <a:tr h="791642">
                <a:tc>
                  <a:txBody>
                    <a:bodyPr/>
                    <a:lstStyle/>
                    <a:p>
                      <a:pPr algn="l" fontAlgn="t"/>
                      <a:r>
                        <a:rPr lang="sv-SE" sz="1000" b="0" i="0" u="none" strike="noStrike">
                          <a:solidFill>
                            <a:srgbClr val="000000"/>
                          </a:solidFill>
                          <a:effectLst/>
                          <a:latin typeface="Arial" panose="020B0604020202020204" pitchFamily="34" charset="0"/>
                        </a:rPr>
                        <a:t>MCASI Master Planning Support EPAS MATOC</a:t>
                      </a:r>
                    </a:p>
                  </a:txBody>
                  <a:tcPr marL="6350" marR="6350" marT="6350" marB="0"/>
                </a:tc>
                <a:tc>
                  <a:txBody>
                    <a:bodyPr/>
                    <a:lstStyle/>
                    <a:p>
                      <a:pPr algn="l" fontAlgn="t"/>
                      <a:r>
                        <a:rPr lang="en-US" sz="1000" b="0" i="0" u="none" strike="noStrike" dirty="0">
                          <a:solidFill>
                            <a:srgbClr val="000000"/>
                          </a:solidFill>
                          <a:effectLst/>
                          <a:latin typeface="Arial" panose="020B0604020202020204" pitchFamily="34" charset="0"/>
                        </a:rPr>
                        <a:t>Iwakuni Marine Air </a:t>
                      </a:r>
                      <a:r>
                        <a:rPr lang="en-US" sz="1000" b="0" i="0" u="none" strike="noStrike" dirty="0" smtClean="0">
                          <a:solidFill>
                            <a:srgbClr val="000000"/>
                          </a:solidFill>
                          <a:effectLst/>
                          <a:latin typeface="Arial" panose="020B0604020202020204" pitchFamily="34" charset="0"/>
                        </a:rPr>
                        <a:t>Station</a:t>
                      </a:r>
                    </a:p>
                    <a:p>
                      <a:pPr algn="l" fontAlgn="t"/>
                      <a:r>
                        <a:rPr lang="en-US" sz="1000" b="0" i="0" u="none" strike="noStrike" dirty="0" smtClean="0">
                          <a:solidFill>
                            <a:srgbClr val="000000"/>
                          </a:solidFill>
                          <a:effectLst/>
                          <a:latin typeface="Arial" panose="020B0604020202020204" pitchFamily="34" charset="0"/>
                        </a:rPr>
                        <a:t>Japan</a:t>
                      </a:r>
                      <a:endParaRPr lang="en-US" sz="1000" b="0" i="0" u="none" strike="noStrike" dirty="0">
                        <a:solidFill>
                          <a:srgbClr val="000000"/>
                        </a:solidFill>
                        <a:effectLst/>
                        <a:latin typeface="Arial" panose="020B0604020202020204" pitchFamily="34" charset="0"/>
                      </a:endParaRPr>
                    </a:p>
                  </a:txBody>
                  <a:tcPr marL="6350" marR="6350" marT="6350" marB="0"/>
                </a:tc>
                <a:tc>
                  <a:txBody>
                    <a:bodyPr/>
                    <a:lstStyle/>
                    <a:p>
                      <a:pPr algn="ctr" fontAlgn="t"/>
                      <a:r>
                        <a:rPr lang="en-US" sz="1000" b="0" i="0" u="none" strike="noStrike" dirty="0">
                          <a:solidFill>
                            <a:srgbClr val="000000"/>
                          </a:solidFill>
                          <a:effectLst/>
                          <a:latin typeface="Arial" panose="020B0604020202020204" pitchFamily="34" charset="0"/>
                        </a:rPr>
                        <a:t>OTHCONSVC</a:t>
                      </a:r>
                    </a:p>
                  </a:txBody>
                  <a:tcPr marL="6350" marR="6350" marT="6350" marB="0"/>
                </a:tc>
                <a:tc>
                  <a:txBody>
                    <a:bodyPr/>
                    <a:lstStyle/>
                    <a:p>
                      <a:pPr algn="r" fontAlgn="t"/>
                      <a:r>
                        <a:rPr lang="en-US" sz="1000" b="0" i="0" u="none" strike="noStrike" dirty="0" smtClean="0">
                          <a:solidFill>
                            <a:srgbClr val="000000"/>
                          </a:solidFill>
                          <a:effectLst/>
                          <a:latin typeface="Arial" panose="020B0604020202020204" pitchFamily="34" charset="0"/>
                        </a:rPr>
                        <a:t>$1-5MIL</a:t>
                      </a:r>
                      <a:endParaRPr lang="en-US" sz="1000" b="0" i="0" u="none" strike="noStrike" dirty="0">
                        <a:solidFill>
                          <a:srgbClr val="000000"/>
                        </a:solidFill>
                        <a:effectLst/>
                        <a:latin typeface="Arial" panose="020B0604020202020204" pitchFamily="34" charset="0"/>
                      </a:endParaRPr>
                    </a:p>
                  </a:txBody>
                  <a:tcPr marL="6350" marR="6350" marT="6350" marB="0"/>
                </a:tc>
                <a:tc>
                  <a:txBody>
                    <a:bodyPr/>
                    <a:lstStyle/>
                    <a:p>
                      <a:pPr algn="l" fontAlgn="t"/>
                      <a:r>
                        <a:rPr lang="en-US" sz="1000" b="0" i="0" u="none" strike="noStrike">
                          <a:solidFill>
                            <a:srgbClr val="000000"/>
                          </a:solidFill>
                          <a:effectLst/>
                          <a:latin typeface="Arial" panose="020B0604020202020204" pitchFamily="34" charset="0"/>
                        </a:rPr>
                        <a:t>SB / Small Business</a:t>
                      </a:r>
                    </a:p>
                  </a:txBody>
                  <a:tcPr marL="6350" marR="6350" marT="6350" marB="0"/>
                </a:tc>
                <a:tc>
                  <a:txBody>
                    <a:bodyPr/>
                    <a:lstStyle/>
                    <a:p>
                      <a:pPr algn="ctr" fontAlgn="t"/>
                      <a:r>
                        <a:rPr lang="en-US" sz="1000" b="1" i="0" u="none" strike="noStrike" dirty="0" smtClean="0">
                          <a:solidFill>
                            <a:srgbClr val="FF0000"/>
                          </a:solidFill>
                          <a:effectLst/>
                          <a:latin typeface="Arial" panose="020B0604020202020204" pitchFamily="34" charset="0"/>
                        </a:rPr>
                        <a:t>TBD</a:t>
                      </a:r>
                      <a:r>
                        <a:rPr lang="en-US" sz="1000" b="1" i="0" u="none" strike="noStrike" baseline="0" dirty="0" smtClean="0">
                          <a:solidFill>
                            <a:srgbClr val="FF0000"/>
                          </a:solidFill>
                          <a:effectLst/>
                          <a:latin typeface="Arial" panose="020B0604020202020204" pitchFamily="34" charset="0"/>
                        </a:rPr>
                        <a:t> </a:t>
                      </a:r>
                    </a:p>
                    <a:p>
                      <a:pPr algn="ctr" fontAlgn="t"/>
                      <a:r>
                        <a:rPr lang="en-US" sz="1000" b="1" i="0" u="none" strike="noStrike" baseline="0" dirty="0" smtClean="0">
                          <a:solidFill>
                            <a:srgbClr val="FF0000"/>
                          </a:solidFill>
                          <a:effectLst/>
                          <a:latin typeface="Arial" panose="020B0604020202020204" pitchFamily="34" charset="0"/>
                        </a:rPr>
                        <a:t>2017</a:t>
                      </a:r>
                      <a:endParaRPr lang="en-US" sz="1000" b="1" i="0" u="none" strike="noStrike" dirty="0">
                        <a:solidFill>
                          <a:srgbClr val="FF0000"/>
                        </a:solidFill>
                        <a:effectLst/>
                        <a:latin typeface="Arial" panose="020B0604020202020204" pitchFamily="34" charset="0"/>
                      </a:endParaRPr>
                    </a:p>
                  </a:txBody>
                  <a:tcPr marL="6350" marR="6350" marT="6350" marB="0"/>
                </a:tc>
              </a:tr>
              <a:tr h="874257">
                <a:tc>
                  <a:txBody>
                    <a:bodyPr/>
                    <a:lstStyle/>
                    <a:p>
                      <a:pPr algn="l" fontAlgn="t"/>
                      <a:r>
                        <a:rPr lang="en-US" sz="1000" b="0" i="0" u="none" strike="noStrike" dirty="0">
                          <a:solidFill>
                            <a:srgbClr val="000000"/>
                          </a:solidFill>
                          <a:effectLst/>
                          <a:latin typeface="Arial" panose="020B0604020202020204" pitchFamily="34" charset="0"/>
                        </a:rPr>
                        <a:t>Hood DPW JOC with 2 Option Years</a:t>
                      </a:r>
                    </a:p>
                  </a:txBody>
                  <a:tcPr marL="6350" marR="6350" marT="6350" marB="0"/>
                </a:tc>
                <a:tc>
                  <a:txBody>
                    <a:bodyPr/>
                    <a:lstStyle/>
                    <a:p>
                      <a:pPr algn="l" fontAlgn="t"/>
                      <a:r>
                        <a:rPr lang="en-US" sz="1000" b="0" i="0" u="none" strike="noStrike" dirty="0">
                          <a:solidFill>
                            <a:srgbClr val="000000"/>
                          </a:solidFill>
                          <a:effectLst/>
                          <a:latin typeface="Arial" panose="020B0604020202020204" pitchFamily="34" charset="0"/>
                        </a:rPr>
                        <a:t>Fort </a:t>
                      </a:r>
                      <a:r>
                        <a:rPr lang="en-US" sz="1000" b="0" i="0" u="none" strike="noStrike" dirty="0" smtClean="0">
                          <a:solidFill>
                            <a:srgbClr val="000000"/>
                          </a:solidFill>
                          <a:effectLst/>
                          <a:latin typeface="Arial" panose="020B0604020202020204" pitchFamily="34" charset="0"/>
                        </a:rPr>
                        <a:t>Hood, Texas</a:t>
                      </a:r>
                      <a:endParaRPr lang="en-US" sz="1000" b="0" i="0" u="none" strike="noStrike" dirty="0">
                        <a:solidFill>
                          <a:srgbClr val="000000"/>
                        </a:solidFill>
                        <a:effectLst/>
                        <a:latin typeface="Arial" panose="020B0604020202020204" pitchFamily="34" charset="0"/>
                      </a:endParaRPr>
                    </a:p>
                  </a:txBody>
                  <a:tcPr marL="6350" marR="6350" marT="6350" marB="0"/>
                </a:tc>
                <a:tc>
                  <a:txBody>
                    <a:bodyPr/>
                    <a:lstStyle/>
                    <a:p>
                      <a:pPr algn="ctr" fontAlgn="t"/>
                      <a:r>
                        <a:rPr lang="en-US" sz="1000" b="0" i="0" u="none" strike="noStrike">
                          <a:solidFill>
                            <a:srgbClr val="000000"/>
                          </a:solidFill>
                          <a:effectLst/>
                          <a:latin typeface="Arial" panose="020B0604020202020204" pitchFamily="34" charset="0"/>
                        </a:rPr>
                        <a:t>CONSTSVCS</a:t>
                      </a:r>
                    </a:p>
                  </a:txBody>
                  <a:tcPr marL="6350" marR="6350" marT="6350" marB="0"/>
                </a:tc>
                <a:tc>
                  <a:txBody>
                    <a:bodyPr/>
                    <a:lstStyle/>
                    <a:p>
                      <a:pPr algn="r" fontAlgn="t"/>
                      <a:r>
                        <a:rPr lang="en-US" sz="1000" b="0" i="0" u="none" strike="noStrike" dirty="0" smtClean="0">
                          <a:solidFill>
                            <a:srgbClr val="000000"/>
                          </a:solidFill>
                          <a:effectLst/>
                          <a:latin typeface="Arial" panose="020B0604020202020204" pitchFamily="34" charset="0"/>
                        </a:rPr>
                        <a:t>$10-25MIL</a:t>
                      </a:r>
                      <a:endParaRPr lang="en-US" sz="1000" b="0" i="0" u="none" strike="noStrike" dirty="0">
                        <a:solidFill>
                          <a:srgbClr val="000000"/>
                        </a:solidFill>
                        <a:effectLst/>
                        <a:latin typeface="Arial" panose="020B0604020202020204" pitchFamily="34" charset="0"/>
                      </a:endParaRPr>
                    </a:p>
                  </a:txBody>
                  <a:tcPr marL="6350" marR="6350" marT="6350" marB="0"/>
                </a:tc>
                <a:tc>
                  <a:txBody>
                    <a:bodyPr/>
                    <a:lstStyle/>
                    <a:p>
                      <a:pPr algn="l" fontAlgn="t"/>
                      <a:r>
                        <a:rPr lang="en-US" sz="1000" b="0" i="0" u="none" strike="noStrike">
                          <a:solidFill>
                            <a:srgbClr val="000000"/>
                          </a:solidFill>
                          <a:effectLst/>
                          <a:latin typeface="Arial" panose="020B0604020202020204" pitchFamily="34" charset="0"/>
                        </a:rPr>
                        <a:t>SV / Service Disabled Veteran Owned Small Business</a:t>
                      </a:r>
                    </a:p>
                  </a:txBody>
                  <a:tcPr marL="6350" marR="6350" marT="6350" marB="0"/>
                </a:tc>
                <a:tc>
                  <a:txBody>
                    <a:bodyPr/>
                    <a:lstStyle/>
                    <a:p>
                      <a:pPr algn="ctr" fontAlgn="t"/>
                      <a:r>
                        <a:rPr lang="en-US" sz="1000" b="0" i="0" u="none" strike="noStrike" dirty="0">
                          <a:solidFill>
                            <a:srgbClr val="000000"/>
                          </a:solidFill>
                          <a:effectLst/>
                          <a:latin typeface="Arial" panose="020B0604020202020204" pitchFamily="34" charset="0"/>
                        </a:rPr>
                        <a:t>2/2/2017</a:t>
                      </a:r>
                    </a:p>
                  </a:txBody>
                  <a:tcPr marL="6350" marR="6350" marT="6350" marB="0"/>
                </a:tc>
              </a:tr>
              <a:tr h="634623">
                <a:tc>
                  <a:txBody>
                    <a:bodyPr/>
                    <a:lstStyle/>
                    <a:p>
                      <a:pPr algn="l" fontAlgn="t"/>
                      <a:r>
                        <a:rPr lang="en-US" sz="1000" b="0" i="0" u="none" strike="noStrike">
                          <a:solidFill>
                            <a:srgbClr val="000000"/>
                          </a:solidFill>
                          <a:effectLst/>
                          <a:latin typeface="Arial" panose="020B0604020202020204" pitchFamily="34" charset="0"/>
                        </a:rPr>
                        <a:t>JBSA B-200 Elec Upgrade</a:t>
                      </a:r>
                    </a:p>
                  </a:txBody>
                  <a:tcPr marL="6350" marR="6350" marT="6350" marB="0"/>
                </a:tc>
                <a:tc>
                  <a:txBody>
                    <a:bodyPr/>
                    <a:lstStyle/>
                    <a:p>
                      <a:pPr algn="l" fontAlgn="t"/>
                      <a:r>
                        <a:rPr lang="en-US" sz="1000" b="0" i="0" u="none" strike="noStrike" dirty="0">
                          <a:solidFill>
                            <a:srgbClr val="000000"/>
                          </a:solidFill>
                          <a:effectLst/>
                          <a:latin typeface="Arial" panose="020B0604020202020204" pitchFamily="34" charset="0"/>
                        </a:rPr>
                        <a:t>Joint Base San </a:t>
                      </a:r>
                      <a:r>
                        <a:rPr lang="en-US" sz="1000" b="0" i="0" u="none" strike="noStrike" dirty="0" smtClean="0">
                          <a:solidFill>
                            <a:srgbClr val="000000"/>
                          </a:solidFill>
                          <a:effectLst/>
                          <a:latin typeface="Arial" panose="020B0604020202020204" pitchFamily="34" charset="0"/>
                        </a:rPr>
                        <a:t>Antonio, Texas</a:t>
                      </a:r>
                      <a:endParaRPr lang="en-US" sz="1000" b="0" i="0" u="none" strike="noStrike" dirty="0">
                        <a:solidFill>
                          <a:srgbClr val="000000"/>
                        </a:solidFill>
                        <a:effectLst/>
                        <a:latin typeface="Arial" panose="020B0604020202020204" pitchFamily="34" charset="0"/>
                      </a:endParaRPr>
                    </a:p>
                  </a:txBody>
                  <a:tcPr marL="6350" marR="6350" marT="6350" marB="0"/>
                </a:tc>
                <a:tc>
                  <a:txBody>
                    <a:bodyPr/>
                    <a:lstStyle/>
                    <a:p>
                      <a:pPr algn="ctr" fontAlgn="t"/>
                      <a:r>
                        <a:rPr lang="en-US" sz="1000" b="0" i="0" u="none" strike="noStrike">
                          <a:solidFill>
                            <a:srgbClr val="000000"/>
                          </a:solidFill>
                          <a:effectLst/>
                          <a:latin typeface="Arial" panose="020B0604020202020204" pitchFamily="34" charset="0"/>
                        </a:rPr>
                        <a:t>CONSTSVCS</a:t>
                      </a:r>
                    </a:p>
                  </a:txBody>
                  <a:tcPr marL="6350" marR="6350" marT="6350" marB="0"/>
                </a:tc>
                <a:tc>
                  <a:txBody>
                    <a:bodyPr/>
                    <a:lstStyle/>
                    <a:p>
                      <a:pPr algn="r" fontAlgn="t"/>
                      <a:r>
                        <a:rPr lang="en-US" sz="1000" b="0" i="0" u="none" strike="noStrike" dirty="0" smtClean="0">
                          <a:solidFill>
                            <a:srgbClr val="000000"/>
                          </a:solidFill>
                          <a:effectLst/>
                          <a:latin typeface="Arial" panose="020B0604020202020204" pitchFamily="34" charset="0"/>
                        </a:rPr>
                        <a:t>$5-10MIL</a:t>
                      </a:r>
                      <a:endParaRPr lang="en-US" sz="1000" b="0" i="0" u="none" strike="noStrike" dirty="0">
                        <a:solidFill>
                          <a:srgbClr val="000000"/>
                        </a:solidFill>
                        <a:effectLst/>
                        <a:latin typeface="Arial" panose="020B0604020202020204" pitchFamily="34" charset="0"/>
                      </a:endParaRPr>
                    </a:p>
                  </a:txBody>
                  <a:tcPr marL="6350" marR="6350" marT="6350" marB="0"/>
                </a:tc>
                <a:tc>
                  <a:txBody>
                    <a:bodyPr/>
                    <a:lstStyle/>
                    <a:p>
                      <a:pPr algn="l" fontAlgn="t"/>
                      <a:r>
                        <a:rPr lang="en-US" sz="1000" b="0" i="0" u="none" strike="noStrike">
                          <a:solidFill>
                            <a:srgbClr val="000000"/>
                          </a:solidFill>
                          <a:effectLst/>
                          <a:latin typeface="Arial" panose="020B0604020202020204" pitchFamily="34" charset="0"/>
                        </a:rPr>
                        <a:t>SB / Small Business</a:t>
                      </a:r>
                    </a:p>
                  </a:txBody>
                  <a:tcPr marL="6350" marR="6350" marT="6350" marB="0"/>
                </a:tc>
                <a:tc>
                  <a:txBody>
                    <a:bodyPr/>
                    <a:lstStyle/>
                    <a:p>
                      <a:pPr algn="ctr" fontAlgn="t"/>
                      <a:r>
                        <a:rPr lang="en-US" sz="1000" b="0" i="0" u="none" strike="noStrike" dirty="0">
                          <a:solidFill>
                            <a:srgbClr val="000000"/>
                          </a:solidFill>
                          <a:effectLst/>
                          <a:latin typeface="Arial" panose="020B0604020202020204" pitchFamily="34" charset="0"/>
                        </a:rPr>
                        <a:t>3/31/2017</a:t>
                      </a:r>
                    </a:p>
                  </a:txBody>
                  <a:tcPr marL="6350" marR="6350" marT="6350" marB="0"/>
                </a:tc>
              </a:tr>
              <a:tr h="791642">
                <a:tc>
                  <a:txBody>
                    <a:bodyPr/>
                    <a:lstStyle/>
                    <a:p>
                      <a:pPr algn="l" fontAlgn="t"/>
                      <a:r>
                        <a:rPr lang="en-US" sz="1000" b="0" i="0" u="none" strike="noStrike">
                          <a:solidFill>
                            <a:srgbClr val="000000"/>
                          </a:solidFill>
                          <a:effectLst/>
                          <a:latin typeface="Arial" panose="020B0604020202020204" pitchFamily="34" charset="0"/>
                        </a:rPr>
                        <a:t>CCAD Hangar 8 Repairs</a:t>
                      </a:r>
                    </a:p>
                  </a:txBody>
                  <a:tcPr marL="6350" marR="6350" marT="6350" marB="0"/>
                </a:tc>
                <a:tc>
                  <a:txBody>
                    <a:bodyPr/>
                    <a:lstStyle/>
                    <a:p>
                      <a:pPr algn="l" fontAlgn="t"/>
                      <a:r>
                        <a:rPr lang="en-US" sz="1000" b="0" i="0" u="none" strike="noStrike" dirty="0">
                          <a:solidFill>
                            <a:srgbClr val="000000"/>
                          </a:solidFill>
                          <a:effectLst/>
                          <a:latin typeface="Arial" panose="020B0604020202020204" pitchFamily="34" charset="0"/>
                        </a:rPr>
                        <a:t>Corpus Christi Army </a:t>
                      </a:r>
                      <a:r>
                        <a:rPr lang="en-US" sz="1000" b="0" i="0" u="none" strike="noStrike" dirty="0" smtClean="0">
                          <a:solidFill>
                            <a:srgbClr val="000000"/>
                          </a:solidFill>
                          <a:effectLst/>
                          <a:latin typeface="Arial" panose="020B0604020202020204" pitchFamily="34" charset="0"/>
                        </a:rPr>
                        <a:t>Depot, Texas</a:t>
                      </a:r>
                      <a:endParaRPr lang="en-US" sz="1000" b="0" i="0" u="none" strike="noStrike" dirty="0">
                        <a:solidFill>
                          <a:srgbClr val="000000"/>
                        </a:solidFill>
                        <a:effectLst/>
                        <a:latin typeface="Arial" panose="020B0604020202020204" pitchFamily="34" charset="0"/>
                      </a:endParaRPr>
                    </a:p>
                  </a:txBody>
                  <a:tcPr marL="6350" marR="6350" marT="6350" marB="0"/>
                </a:tc>
                <a:tc>
                  <a:txBody>
                    <a:bodyPr/>
                    <a:lstStyle/>
                    <a:p>
                      <a:pPr algn="ctr" fontAlgn="t"/>
                      <a:r>
                        <a:rPr lang="en-US" sz="1000" b="0" i="0" u="none" strike="noStrike">
                          <a:solidFill>
                            <a:srgbClr val="000000"/>
                          </a:solidFill>
                          <a:effectLst/>
                          <a:latin typeface="Arial" panose="020B0604020202020204" pitchFamily="34" charset="0"/>
                        </a:rPr>
                        <a:t>CONSTSVCS</a:t>
                      </a:r>
                    </a:p>
                  </a:txBody>
                  <a:tcPr marL="6350" marR="6350" marT="6350" marB="0"/>
                </a:tc>
                <a:tc>
                  <a:txBody>
                    <a:bodyPr/>
                    <a:lstStyle/>
                    <a:p>
                      <a:pPr algn="r" fontAlgn="t"/>
                      <a:r>
                        <a:rPr lang="en-US" sz="1000" b="0" i="0" u="none" strike="noStrike" dirty="0" smtClean="0">
                          <a:solidFill>
                            <a:srgbClr val="000000"/>
                          </a:solidFill>
                          <a:effectLst/>
                          <a:latin typeface="Arial" panose="020B0604020202020204" pitchFamily="34" charset="0"/>
                        </a:rPr>
                        <a:t>$5-10MIL</a:t>
                      </a:r>
                      <a:endParaRPr lang="en-US" sz="1000" b="0" i="0" u="none" strike="noStrike" dirty="0">
                        <a:solidFill>
                          <a:srgbClr val="000000"/>
                        </a:solidFill>
                        <a:effectLst/>
                        <a:latin typeface="Arial" panose="020B0604020202020204" pitchFamily="34" charset="0"/>
                      </a:endParaRPr>
                    </a:p>
                  </a:txBody>
                  <a:tcPr marL="6350" marR="6350" marT="6350" marB="0"/>
                </a:tc>
                <a:tc>
                  <a:txBody>
                    <a:bodyPr/>
                    <a:lstStyle/>
                    <a:p>
                      <a:pPr algn="l" fontAlgn="t"/>
                      <a:r>
                        <a:rPr lang="en-US" sz="1000" b="0" i="0" u="none" strike="noStrike">
                          <a:solidFill>
                            <a:srgbClr val="000000"/>
                          </a:solidFill>
                          <a:effectLst/>
                          <a:latin typeface="Arial" panose="020B0604020202020204" pitchFamily="34" charset="0"/>
                        </a:rPr>
                        <a:t>SB / Small Business</a:t>
                      </a:r>
                    </a:p>
                  </a:txBody>
                  <a:tcPr marL="6350" marR="6350" marT="6350" marB="0"/>
                </a:tc>
                <a:tc>
                  <a:txBody>
                    <a:bodyPr/>
                    <a:lstStyle/>
                    <a:p>
                      <a:pPr algn="ctr" fontAlgn="t"/>
                      <a:r>
                        <a:rPr lang="en-US" sz="1000" b="0" i="0" u="none" strike="noStrike" dirty="0">
                          <a:solidFill>
                            <a:srgbClr val="000000"/>
                          </a:solidFill>
                          <a:effectLst/>
                          <a:latin typeface="Arial" panose="020B0604020202020204" pitchFamily="34" charset="0"/>
                        </a:rPr>
                        <a:t>5/4/2017</a:t>
                      </a:r>
                    </a:p>
                  </a:txBody>
                  <a:tcPr marL="6350" marR="6350" marT="6350" marB="0"/>
                </a:tc>
              </a:tr>
              <a:tr h="729553">
                <a:tc>
                  <a:txBody>
                    <a:bodyPr/>
                    <a:lstStyle/>
                    <a:p>
                      <a:pPr algn="l" fontAlgn="t"/>
                      <a:r>
                        <a:rPr lang="en-US" sz="1000" b="0" i="0" u="none" strike="noStrike" dirty="0">
                          <a:solidFill>
                            <a:srgbClr val="000000"/>
                          </a:solidFill>
                          <a:effectLst/>
                          <a:latin typeface="Arial" panose="020B0604020202020204" pitchFamily="34" charset="0"/>
                        </a:rPr>
                        <a:t>CAP 068826 Simulations Center</a:t>
                      </a:r>
                    </a:p>
                  </a:txBody>
                  <a:tcPr marL="6350" marR="6350" marT="6350" marB="0"/>
                </a:tc>
                <a:tc>
                  <a:txBody>
                    <a:bodyPr/>
                    <a:lstStyle/>
                    <a:p>
                      <a:pPr algn="l" fontAlgn="t"/>
                      <a:r>
                        <a:rPr lang="en-US" sz="1000" b="0" i="0" u="none" strike="noStrike" dirty="0">
                          <a:solidFill>
                            <a:srgbClr val="000000"/>
                          </a:solidFill>
                          <a:effectLst/>
                          <a:latin typeface="Arial" panose="020B0604020202020204" pitchFamily="34" charset="0"/>
                        </a:rPr>
                        <a:t>Fort </a:t>
                      </a:r>
                      <a:r>
                        <a:rPr lang="en-US" sz="1000" b="0" i="0" u="none" strike="noStrike" dirty="0" smtClean="0">
                          <a:solidFill>
                            <a:srgbClr val="000000"/>
                          </a:solidFill>
                          <a:effectLst/>
                          <a:latin typeface="Arial" panose="020B0604020202020204" pitchFamily="34" charset="0"/>
                        </a:rPr>
                        <a:t>Hood, Texas</a:t>
                      </a:r>
                      <a:endParaRPr lang="en-US" sz="1000" b="0" i="0" u="none" strike="noStrike" dirty="0">
                        <a:solidFill>
                          <a:srgbClr val="000000"/>
                        </a:solidFill>
                        <a:effectLst/>
                        <a:latin typeface="Arial" panose="020B0604020202020204" pitchFamily="34" charset="0"/>
                      </a:endParaRPr>
                    </a:p>
                  </a:txBody>
                  <a:tcPr marL="6350" marR="6350" marT="6350" marB="0"/>
                </a:tc>
                <a:tc>
                  <a:txBody>
                    <a:bodyPr/>
                    <a:lstStyle/>
                    <a:p>
                      <a:pPr algn="ctr" fontAlgn="t"/>
                      <a:r>
                        <a:rPr lang="en-US" sz="1000" b="0" i="0" u="none" strike="noStrike" dirty="0">
                          <a:solidFill>
                            <a:srgbClr val="000000"/>
                          </a:solidFill>
                          <a:effectLst/>
                          <a:latin typeface="Arial" panose="020B0604020202020204" pitchFamily="34" charset="0"/>
                        </a:rPr>
                        <a:t>CONSTSVCS</a:t>
                      </a:r>
                    </a:p>
                  </a:txBody>
                  <a:tcPr marL="6350" marR="6350" marT="6350" marB="0"/>
                </a:tc>
                <a:tc>
                  <a:txBody>
                    <a:bodyPr/>
                    <a:lstStyle/>
                    <a:p>
                      <a:pPr algn="r" fontAlgn="t"/>
                      <a:r>
                        <a:rPr lang="en-US" sz="1000" b="0" i="0" u="none" strike="noStrike" dirty="0" smtClean="0">
                          <a:solidFill>
                            <a:srgbClr val="000000"/>
                          </a:solidFill>
                          <a:effectLst/>
                          <a:latin typeface="Arial" panose="020B0604020202020204" pitchFamily="34" charset="0"/>
                        </a:rPr>
                        <a:t>$25-100MIL</a:t>
                      </a:r>
                      <a:endParaRPr lang="en-US" sz="1000" b="0" i="0" u="none" strike="noStrike" dirty="0">
                        <a:solidFill>
                          <a:srgbClr val="000000"/>
                        </a:solidFill>
                        <a:effectLst/>
                        <a:latin typeface="Arial" panose="020B0604020202020204" pitchFamily="34" charset="0"/>
                      </a:endParaRPr>
                    </a:p>
                  </a:txBody>
                  <a:tcPr marL="6350" marR="6350" marT="6350" marB="0"/>
                </a:tc>
                <a:tc>
                  <a:txBody>
                    <a:bodyPr/>
                    <a:lstStyle/>
                    <a:p>
                      <a:pPr algn="l" fontAlgn="t"/>
                      <a:r>
                        <a:rPr lang="en-US" sz="1000" b="0" i="0" u="none" strike="noStrike" dirty="0" smtClean="0">
                          <a:solidFill>
                            <a:srgbClr val="000000"/>
                          </a:solidFill>
                          <a:effectLst/>
                          <a:latin typeface="Arial" panose="020B0604020202020204" pitchFamily="34" charset="0"/>
                        </a:rPr>
                        <a:t>Unrestricted</a:t>
                      </a:r>
                      <a:endParaRPr lang="en-US" sz="1000" b="0" i="0" u="none" strike="noStrike" dirty="0">
                        <a:solidFill>
                          <a:srgbClr val="000000"/>
                        </a:solidFill>
                        <a:effectLst/>
                        <a:latin typeface="Arial" panose="020B0604020202020204" pitchFamily="34" charset="0"/>
                      </a:endParaRPr>
                    </a:p>
                  </a:txBody>
                  <a:tcPr marL="6350" marR="6350" marT="6350" marB="0"/>
                </a:tc>
                <a:tc>
                  <a:txBody>
                    <a:bodyPr/>
                    <a:lstStyle/>
                    <a:p>
                      <a:pPr algn="ctr" fontAlgn="t"/>
                      <a:r>
                        <a:rPr lang="en-US" sz="1000" b="0" i="0" u="none" strike="noStrike" dirty="0">
                          <a:solidFill>
                            <a:srgbClr val="000000"/>
                          </a:solidFill>
                          <a:effectLst/>
                          <a:latin typeface="Arial" panose="020B0604020202020204" pitchFamily="34" charset="0"/>
                        </a:rPr>
                        <a:t>5/23/2017</a:t>
                      </a:r>
                    </a:p>
                  </a:txBody>
                  <a:tcPr marL="6350" marR="6350" marT="6350" marB="0"/>
                </a:tc>
              </a:tr>
            </a:tbl>
          </a:graphicData>
        </a:graphic>
      </p:graphicFrame>
      <p:sp>
        <p:nvSpPr>
          <p:cNvPr id="2" name="Slide Number Placeholder 1"/>
          <p:cNvSpPr>
            <a:spLocks noGrp="1"/>
          </p:cNvSpPr>
          <p:nvPr>
            <p:ph type="sldNum" sz="quarter" idx="10"/>
          </p:nvPr>
        </p:nvSpPr>
        <p:spPr/>
        <p:txBody>
          <a:bodyPr/>
          <a:lstStyle/>
          <a:p>
            <a:pPr>
              <a:defRPr/>
            </a:pPr>
            <a:fld id="{EC4D56D8-1627-42DE-B60C-43582DF5BBCE}" type="slidenum">
              <a:rPr lang="en-US" smtClean="0"/>
              <a:pPr>
                <a:defRPr/>
              </a:pPr>
              <a:t>4</a:t>
            </a:fld>
            <a:endParaRPr lang="en-US" dirty="0"/>
          </a:p>
        </p:txBody>
      </p:sp>
    </p:spTree>
    <p:extLst>
      <p:ext uri="{BB962C8B-B14F-4D97-AF65-F5344CB8AC3E}">
        <p14:creationId xmlns:p14="http://schemas.microsoft.com/office/powerpoint/2010/main" val="29369897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01679" y="228600"/>
            <a:ext cx="6340642" cy="1216182"/>
          </a:xfrm>
        </p:spPr>
        <p:txBody>
          <a:bodyPr/>
          <a:lstStyle/>
          <a:p>
            <a:pPr algn="ctr"/>
            <a:r>
              <a:rPr lang="en-US" sz="2400" dirty="0" smtClean="0">
                <a:latin typeface="Calibri" panose="020F0502020204030204" pitchFamily="34" charset="0"/>
              </a:rPr>
              <a:t>FY 17/18</a:t>
            </a:r>
            <a:br>
              <a:rPr lang="en-US" sz="2400" dirty="0" smtClean="0">
                <a:latin typeface="Calibri" panose="020F0502020204030204" pitchFamily="34" charset="0"/>
              </a:rPr>
            </a:br>
            <a:r>
              <a:rPr lang="en-US" sz="2400" dirty="0" smtClean="0">
                <a:latin typeface="Calibri" panose="020F0502020204030204" pitchFamily="34" charset="0"/>
              </a:rPr>
              <a:t>Planned Opportunities</a:t>
            </a:r>
            <a:br>
              <a:rPr lang="en-US" sz="2400" dirty="0" smtClean="0">
                <a:latin typeface="Calibri" panose="020F0502020204030204" pitchFamily="34" charset="0"/>
              </a:rPr>
            </a:br>
            <a:r>
              <a:rPr lang="en-US" sz="2400" dirty="0" smtClean="0">
                <a:latin typeface="Calibri" panose="020F0502020204030204" pitchFamily="34" charset="0"/>
              </a:rPr>
              <a:t>USACE Forth Worth District</a:t>
            </a:r>
            <a:endParaRPr lang="en-US" sz="2400" dirty="0">
              <a:latin typeface="Calibri" panose="020F0502020204030204" pitchFamily="34" charset="0"/>
            </a:endParaRPr>
          </a:p>
        </p:txBody>
      </p:sp>
      <p:sp>
        <p:nvSpPr>
          <p:cNvPr id="4" name="Content Placeholder 3"/>
          <p:cNvSpPr>
            <a:spLocks noGrp="1"/>
          </p:cNvSpPr>
          <p:nvPr>
            <p:ph idx="1"/>
          </p:nvPr>
        </p:nvSpPr>
        <p:spPr>
          <a:xfrm>
            <a:off x="457200" y="1371600"/>
            <a:ext cx="8229600" cy="3886200"/>
          </a:xfrm>
        </p:spPr>
        <p:txBody>
          <a:bodyPr/>
          <a:lstStyle/>
          <a:p>
            <a:pPr>
              <a:buNone/>
            </a:pPr>
            <a:r>
              <a:rPr lang="en-US" dirty="0" smtClean="0"/>
              <a:t> </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370227721"/>
              </p:ext>
            </p:extLst>
          </p:nvPr>
        </p:nvGraphicFramePr>
        <p:xfrm>
          <a:off x="1083076" y="1371600"/>
          <a:ext cx="7457245" cy="4310108"/>
        </p:xfrm>
        <a:graphic>
          <a:graphicData uri="http://schemas.openxmlformats.org/drawingml/2006/table">
            <a:tbl>
              <a:tblPr firstRow="1" bandRow="1">
                <a:tableStyleId>{5C22544A-7EE6-4342-B048-85BDC9FD1C3A}</a:tableStyleId>
              </a:tblPr>
              <a:tblGrid>
                <a:gridCol w="1270765"/>
                <a:gridCol w="1139310"/>
                <a:gridCol w="1394399"/>
                <a:gridCol w="1242695"/>
                <a:gridCol w="1205038"/>
                <a:gridCol w="1205038"/>
              </a:tblGrid>
              <a:tr h="482947">
                <a:tc>
                  <a:txBody>
                    <a:bodyPr/>
                    <a:lstStyle/>
                    <a:p>
                      <a:pPr algn="l" fontAlgn="b"/>
                      <a:r>
                        <a:rPr lang="en-US" sz="1000" b="1" i="0" u="none" strike="noStrike" dirty="0" smtClean="0">
                          <a:solidFill>
                            <a:schemeClr val="tx1"/>
                          </a:solidFill>
                          <a:latin typeface="Arial"/>
                        </a:rPr>
                        <a:t>Project Title / Project </a:t>
                      </a:r>
                      <a:r>
                        <a:rPr lang="en-US" sz="1000" b="1" i="0" u="none" strike="noStrike" dirty="0">
                          <a:solidFill>
                            <a:schemeClr val="tx1"/>
                          </a:solidFill>
                          <a:latin typeface="Arial"/>
                        </a:rPr>
                        <a:t>Description</a:t>
                      </a:r>
                    </a:p>
                  </a:txBody>
                  <a:tcPr marL="7620" marR="7620" marT="7620" marB="0" anchor="ctr">
                    <a:solidFill>
                      <a:srgbClr val="92D050"/>
                    </a:solidFill>
                  </a:tcPr>
                </a:tc>
                <a:tc>
                  <a:txBody>
                    <a:bodyPr/>
                    <a:lstStyle/>
                    <a:p>
                      <a:pPr algn="l" fontAlgn="b"/>
                      <a:r>
                        <a:rPr lang="en-US" sz="1000" b="1" i="0" u="none" strike="noStrike" dirty="0" smtClean="0">
                          <a:solidFill>
                            <a:schemeClr val="tx1"/>
                          </a:solidFill>
                          <a:latin typeface="Arial"/>
                        </a:rPr>
                        <a:t>Project Location (specific)</a:t>
                      </a:r>
                      <a:endParaRPr lang="en-US" sz="1000" b="1" i="0" u="none" strike="noStrike" dirty="0">
                        <a:solidFill>
                          <a:schemeClr val="tx1"/>
                        </a:solidFill>
                        <a:latin typeface="Arial"/>
                      </a:endParaRPr>
                    </a:p>
                  </a:txBody>
                  <a:tcPr marL="7620" marR="7620" marT="7620" marB="0" anchor="ctr">
                    <a:solidFill>
                      <a:srgbClr val="92D050"/>
                    </a:solidFill>
                  </a:tcPr>
                </a:tc>
                <a:tc>
                  <a:txBody>
                    <a:bodyPr/>
                    <a:lstStyle/>
                    <a:p>
                      <a:pPr algn="l" fontAlgn="b"/>
                      <a:r>
                        <a:rPr lang="en-US" sz="1000" b="1" i="0" u="none" strike="noStrike" dirty="0" smtClean="0">
                          <a:solidFill>
                            <a:schemeClr val="tx1"/>
                          </a:solidFill>
                          <a:latin typeface="Arial"/>
                        </a:rPr>
                        <a:t>Type of Work</a:t>
                      </a:r>
                      <a:endParaRPr lang="en-US" sz="1000" b="1" i="0" u="none" strike="noStrike" dirty="0">
                        <a:solidFill>
                          <a:schemeClr val="tx1"/>
                        </a:solidFill>
                        <a:latin typeface="Arial"/>
                      </a:endParaRPr>
                    </a:p>
                  </a:txBody>
                  <a:tcPr marL="7620" marR="7620" marT="7620" marB="0" anchor="ctr">
                    <a:solidFill>
                      <a:srgbClr val="92D050"/>
                    </a:solidFill>
                  </a:tcPr>
                </a:tc>
                <a:tc>
                  <a:txBody>
                    <a:bodyPr/>
                    <a:lstStyle/>
                    <a:p>
                      <a:pPr algn="l" fontAlgn="b"/>
                      <a:r>
                        <a:rPr lang="en-US" sz="1000" b="1" i="0" u="none" strike="noStrike" dirty="0" smtClean="0">
                          <a:solidFill>
                            <a:schemeClr val="tx1"/>
                          </a:solidFill>
                          <a:latin typeface="Arial"/>
                        </a:rPr>
                        <a:t>Estimated</a:t>
                      </a:r>
                      <a:r>
                        <a:rPr lang="en-US" sz="1000" b="1" i="0" u="none" strike="noStrike" baseline="0" dirty="0" smtClean="0">
                          <a:solidFill>
                            <a:schemeClr val="tx1"/>
                          </a:solidFill>
                          <a:latin typeface="Arial"/>
                        </a:rPr>
                        <a:t> Award</a:t>
                      </a:r>
                      <a:r>
                        <a:rPr lang="en-US" sz="1000" b="1" i="0" u="none" strike="noStrike" dirty="0" smtClean="0">
                          <a:solidFill>
                            <a:schemeClr val="tx1"/>
                          </a:solidFill>
                          <a:latin typeface="Arial"/>
                        </a:rPr>
                        <a:t>         </a:t>
                      </a:r>
                      <a:endParaRPr lang="en-US" sz="1000" b="1" i="0" u="none" strike="noStrike" dirty="0">
                        <a:solidFill>
                          <a:schemeClr val="tx1"/>
                        </a:solidFill>
                        <a:latin typeface="Arial"/>
                      </a:endParaRPr>
                    </a:p>
                  </a:txBody>
                  <a:tcPr marL="7620" marR="7620" marT="7620" marB="0" anchor="ctr">
                    <a:solidFill>
                      <a:srgbClr val="92D050"/>
                    </a:solidFill>
                  </a:tcPr>
                </a:tc>
                <a:tc>
                  <a:txBody>
                    <a:bodyPr/>
                    <a:lstStyle/>
                    <a:p>
                      <a:pPr algn="l" fontAlgn="b"/>
                      <a:r>
                        <a:rPr lang="en-US" sz="1000" b="1" i="0" u="none" strike="noStrike" dirty="0" smtClean="0">
                          <a:solidFill>
                            <a:schemeClr val="tx1"/>
                          </a:solidFill>
                          <a:latin typeface="Arial"/>
                        </a:rPr>
                        <a:t>Set-Aside</a:t>
                      </a:r>
                      <a:r>
                        <a:rPr lang="en-US" sz="1000" b="1" i="0" u="none" strike="noStrike" baseline="0" dirty="0" smtClean="0">
                          <a:solidFill>
                            <a:schemeClr val="tx1"/>
                          </a:solidFill>
                          <a:latin typeface="Arial"/>
                        </a:rPr>
                        <a:t> Category</a:t>
                      </a:r>
                      <a:endParaRPr lang="en-US" sz="1000" b="1" i="0" u="none" strike="noStrike" dirty="0">
                        <a:solidFill>
                          <a:schemeClr val="tx1"/>
                        </a:solidFill>
                        <a:latin typeface="Arial"/>
                      </a:endParaRPr>
                    </a:p>
                  </a:txBody>
                  <a:tcPr marL="7620" marR="7620" marT="7620" marB="0" anchor="ctr">
                    <a:solidFill>
                      <a:srgbClr val="92D050"/>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000" b="1" i="0" u="none" strike="noStrike" dirty="0" smtClean="0">
                          <a:solidFill>
                            <a:schemeClr val="tx1"/>
                          </a:solidFill>
                          <a:latin typeface="+mn-lt"/>
                        </a:rPr>
                        <a:t>Anticipated Award</a:t>
                      </a:r>
                      <a:r>
                        <a:rPr lang="en-US" sz="1000" b="1" i="0" u="none" strike="noStrike" baseline="0" dirty="0" smtClean="0">
                          <a:solidFill>
                            <a:schemeClr val="tx1"/>
                          </a:solidFill>
                          <a:latin typeface="+mn-lt"/>
                        </a:rPr>
                        <a:t> </a:t>
                      </a:r>
                      <a:r>
                        <a:rPr lang="en-US" sz="1000" b="1" i="0" u="none" strike="noStrike" dirty="0" smtClean="0">
                          <a:solidFill>
                            <a:schemeClr val="tx1"/>
                          </a:solidFill>
                          <a:latin typeface="+mn-lt"/>
                        </a:rPr>
                        <a:t>Date</a:t>
                      </a:r>
                    </a:p>
                  </a:txBody>
                  <a:tcPr marL="7620" marR="7620" marT="7620" marB="0" anchor="ctr">
                    <a:solidFill>
                      <a:srgbClr val="92D050"/>
                    </a:solidFill>
                  </a:tcPr>
                </a:tc>
              </a:tr>
              <a:tr h="798315">
                <a:tc>
                  <a:txBody>
                    <a:bodyPr/>
                    <a:lstStyle/>
                    <a:p>
                      <a:pPr algn="l" fontAlgn="t"/>
                      <a:r>
                        <a:rPr lang="en-US" sz="1000" b="0" i="0" u="none" strike="noStrike" dirty="0">
                          <a:solidFill>
                            <a:srgbClr val="000000"/>
                          </a:solidFill>
                          <a:effectLst/>
                          <a:latin typeface="Arial" panose="020B0604020202020204" pitchFamily="34" charset="0"/>
                        </a:rPr>
                        <a:t>Hood 9400 Block Hammerhead Barracks and CEP</a:t>
                      </a:r>
                    </a:p>
                  </a:txBody>
                  <a:tcPr marL="6350" marR="6350" marT="6350" marB="0"/>
                </a:tc>
                <a:tc>
                  <a:txBody>
                    <a:bodyPr/>
                    <a:lstStyle/>
                    <a:p>
                      <a:pPr algn="l" fontAlgn="t"/>
                      <a:r>
                        <a:rPr lang="en-US" sz="1000" b="0" i="0" u="none" strike="noStrike" dirty="0">
                          <a:solidFill>
                            <a:srgbClr val="000000"/>
                          </a:solidFill>
                          <a:effectLst/>
                          <a:latin typeface="Arial" panose="020B0604020202020204" pitchFamily="34" charset="0"/>
                        </a:rPr>
                        <a:t>Fort </a:t>
                      </a:r>
                      <a:r>
                        <a:rPr lang="en-US" sz="1000" b="0" i="0" u="none" strike="noStrike" dirty="0" smtClean="0">
                          <a:solidFill>
                            <a:srgbClr val="000000"/>
                          </a:solidFill>
                          <a:effectLst/>
                          <a:latin typeface="Arial" panose="020B0604020202020204" pitchFamily="34" charset="0"/>
                        </a:rPr>
                        <a:t>Hood+B603:B702</a:t>
                      </a:r>
                    </a:p>
                    <a:p>
                      <a:pPr algn="l" fontAlgn="t"/>
                      <a:r>
                        <a:rPr lang="en-US" sz="1000" b="0" i="0" u="none" strike="noStrike" dirty="0" smtClean="0">
                          <a:solidFill>
                            <a:srgbClr val="000000"/>
                          </a:solidFill>
                          <a:effectLst/>
                          <a:latin typeface="Arial" panose="020B0604020202020204" pitchFamily="34" charset="0"/>
                        </a:rPr>
                        <a:t>Texas</a:t>
                      </a:r>
                      <a:endParaRPr lang="en-US" sz="1000" b="0" i="0" u="none" strike="noStrike" dirty="0">
                        <a:solidFill>
                          <a:srgbClr val="000000"/>
                        </a:solidFill>
                        <a:effectLst/>
                        <a:latin typeface="Arial" panose="020B0604020202020204" pitchFamily="34" charset="0"/>
                      </a:endParaRPr>
                    </a:p>
                  </a:txBody>
                  <a:tcPr marL="6350" marR="6350" marT="6350" marB="0"/>
                </a:tc>
                <a:tc>
                  <a:txBody>
                    <a:bodyPr/>
                    <a:lstStyle/>
                    <a:p>
                      <a:pPr algn="l" fontAlgn="t"/>
                      <a:r>
                        <a:rPr lang="en-US" sz="1000" b="0" i="0" u="none" strike="noStrike" dirty="0">
                          <a:solidFill>
                            <a:srgbClr val="000000"/>
                          </a:solidFill>
                          <a:effectLst/>
                          <a:latin typeface="Arial" panose="020B0604020202020204" pitchFamily="34" charset="0"/>
                        </a:rPr>
                        <a:t>CONSTSVCS</a:t>
                      </a:r>
                    </a:p>
                  </a:txBody>
                  <a:tcPr marL="6350" marR="6350" marT="6350" marB="0"/>
                </a:tc>
                <a:tc>
                  <a:txBody>
                    <a:bodyPr/>
                    <a:lstStyle/>
                    <a:p>
                      <a:pPr algn="r" fontAlgn="t"/>
                      <a:r>
                        <a:rPr lang="en-US" sz="1000" b="0" i="0" u="none" strike="noStrike" dirty="0" smtClean="0">
                          <a:solidFill>
                            <a:srgbClr val="000000"/>
                          </a:solidFill>
                          <a:effectLst/>
                          <a:latin typeface="Arial" panose="020B0604020202020204" pitchFamily="34" charset="0"/>
                        </a:rPr>
                        <a:t>$25-100MIL</a:t>
                      </a:r>
                      <a:endParaRPr lang="en-US" sz="1000" b="0" i="0" u="none" strike="noStrike" dirty="0">
                        <a:solidFill>
                          <a:srgbClr val="000000"/>
                        </a:solidFill>
                        <a:effectLst/>
                        <a:latin typeface="Arial" panose="020B0604020202020204" pitchFamily="34" charset="0"/>
                      </a:endParaRPr>
                    </a:p>
                  </a:txBody>
                  <a:tcPr marL="6350" marR="6350" marT="6350" marB="0"/>
                </a:tc>
                <a:tc>
                  <a:txBody>
                    <a:bodyPr/>
                    <a:lstStyle/>
                    <a:p>
                      <a:pPr algn="l" fontAlgn="t"/>
                      <a:r>
                        <a:rPr lang="en-US" sz="1000" b="0" i="0" u="none" strike="noStrike" dirty="0" smtClean="0">
                          <a:solidFill>
                            <a:srgbClr val="000000"/>
                          </a:solidFill>
                          <a:effectLst/>
                          <a:latin typeface="Arial" panose="020B0604020202020204" pitchFamily="34" charset="0"/>
                        </a:rPr>
                        <a:t>Unrestricted</a:t>
                      </a:r>
                      <a:endParaRPr lang="en-US" sz="1000" b="0" i="0" u="none" strike="noStrike" dirty="0">
                        <a:solidFill>
                          <a:srgbClr val="000000"/>
                        </a:solidFill>
                        <a:effectLst/>
                        <a:latin typeface="Arial" panose="020B0604020202020204" pitchFamily="34" charset="0"/>
                      </a:endParaRPr>
                    </a:p>
                  </a:txBody>
                  <a:tcPr marL="6350" marR="6350" marT="6350" marB="0"/>
                </a:tc>
                <a:tc>
                  <a:txBody>
                    <a:bodyPr/>
                    <a:lstStyle/>
                    <a:p>
                      <a:pPr algn="l" fontAlgn="t"/>
                      <a:r>
                        <a:rPr lang="en-US" sz="1000" b="0" i="0" u="none" strike="noStrike" dirty="0" smtClean="0">
                          <a:solidFill>
                            <a:srgbClr val="000000"/>
                          </a:solidFill>
                          <a:effectLst/>
                          <a:latin typeface="Arial" panose="020B0604020202020204" pitchFamily="34" charset="0"/>
                        </a:rPr>
                        <a:t>         7/21/2017</a:t>
                      </a:r>
                      <a:endParaRPr lang="en-US" sz="1000" b="0" i="0" u="none" strike="noStrike" dirty="0">
                        <a:solidFill>
                          <a:srgbClr val="000000"/>
                        </a:solidFill>
                        <a:effectLst/>
                        <a:latin typeface="Arial" panose="020B0604020202020204" pitchFamily="34" charset="0"/>
                      </a:endParaRPr>
                    </a:p>
                  </a:txBody>
                  <a:tcPr marL="6350" marR="6350" marT="6350" marB="0"/>
                </a:tc>
              </a:tr>
              <a:tr h="762205">
                <a:tc>
                  <a:txBody>
                    <a:bodyPr/>
                    <a:lstStyle/>
                    <a:p>
                      <a:pPr algn="l" fontAlgn="t"/>
                      <a:r>
                        <a:rPr lang="en-US" sz="1000" b="0" i="0" u="none" strike="noStrike" dirty="0">
                          <a:solidFill>
                            <a:srgbClr val="000000"/>
                          </a:solidFill>
                          <a:effectLst/>
                          <a:latin typeface="Arial" panose="020B0604020202020204" pitchFamily="34" charset="0"/>
                        </a:rPr>
                        <a:t>CAP 076558 Hospital Replacement, Incr </a:t>
                      </a:r>
                      <a:r>
                        <a:rPr lang="en-US" sz="1000" b="0" i="0" u="none" strike="noStrike" dirty="0" smtClean="0">
                          <a:solidFill>
                            <a:srgbClr val="000000"/>
                          </a:solidFill>
                          <a:effectLst/>
                          <a:latin typeface="Arial" panose="020B0604020202020204" pitchFamily="34" charset="0"/>
                        </a:rPr>
                        <a:t>4 Parking Lot</a:t>
                      </a:r>
                      <a:endParaRPr lang="en-US" sz="1000" b="0" i="0" u="none" strike="noStrike" dirty="0">
                        <a:solidFill>
                          <a:srgbClr val="000000"/>
                        </a:solidFill>
                        <a:effectLst/>
                        <a:latin typeface="Arial" panose="020B0604020202020204" pitchFamily="34" charset="0"/>
                      </a:endParaRPr>
                    </a:p>
                  </a:txBody>
                  <a:tcPr marL="6350" marR="6350" marT="6350" marB="0"/>
                </a:tc>
                <a:tc>
                  <a:txBody>
                    <a:bodyPr/>
                    <a:lstStyle/>
                    <a:p>
                      <a:pPr algn="l" fontAlgn="t"/>
                      <a:r>
                        <a:rPr lang="en-US" sz="1000" b="0" i="0" u="none" strike="noStrike" dirty="0">
                          <a:solidFill>
                            <a:srgbClr val="000000"/>
                          </a:solidFill>
                          <a:effectLst/>
                          <a:latin typeface="Arial" panose="020B0604020202020204" pitchFamily="34" charset="0"/>
                        </a:rPr>
                        <a:t>Fort </a:t>
                      </a:r>
                      <a:r>
                        <a:rPr lang="en-US" sz="1000" b="0" i="0" u="none" strike="noStrike" dirty="0" smtClean="0">
                          <a:solidFill>
                            <a:srgbClr val="000000"/>
                          </a:solidFill>
                          <a:effectLst/>
                          <a:latin typeface="Arial" panose="020B0604020202020204" pitchFamily="34" charset="0"/>
                        </a:rPr>
                        <a:t>Bliss</a:t>
                      </a:r>
                    </a:p>
                    <a:p>
                      <a:pPr algn="l" fontAlgn="t"/>
                      <a:r>
                        <a:rPr lang="en-US" sz="1000" b="0" i="0" u="none" strike="noStrike" dirty="0" smtClean="0">
                          <a:solidFill>
                            <a:srgbClr val="000000"/>
                          </a:solidFill>
                          <a:effectLst/>
                          <a:latin typeface="Arial" panose="020B0604020202020204" pitchFamily="34" charset="0"/>
                        </a:rPr>
                        <a:t>Texas</a:t>
                      </a:r>
                      <a:endParaRPr lang="en-US" sz="1000" b="0" i="0" u="none" strike="noStrike" dirty="0">
                        <a:solidFill>
                          <a:srgbClr val="000000"/>
                        </a:solidFill>
                        <a:effectLst/>
                        <a:latin typeface="Arial" panose="020B0604020202020204" pitchFamily="34" charset="0"/>
                      </a:endParaRPr>
                    </a:p>
                  </a:txBody>
                  <a:tcPr marL="6350" marR="6350" marT="6350" marB="0"/>
                </a:tc>
                <a:tc>
                  <a:txBody>
                    <a:bodyPr/>
                    <a:lstStyle/>
                    <a:p>
                      <a:pPr algn="ctr" fontAlgn="t"/>
                      <a:r>
                        <a:rPr lang="en-US" sz="1000" b="0" i="0" u="none" strike="noStrike">
                          <a:solidFill>
                            <a:srgbClr val="000000"/>
                          </a:solidFill>
                          <a:effectLst/>
                          <a:latin typeface="Arial" panose="020B0604020202020204" pitchFamily="34" charset="0"/>
                        </a:rPr>
                        <a:t>CONSTSVCS</a:t>
                      </a:r>
                    </a:p>
                  </a:txBody>
                  <a:tcPr marL="6350" marR="6350" marT="6350" marB="0"/>
                </a:tc>
                <a:tc>
                  <a:txBody>
                    <a:bodyPr/>
                    <a:lstStyle/>
                    <a:p>
                      <a:pPr algn="r" fontAlgn="t"/>
                      <a:r>
                        <a:rPr lang="en-US" sz="1000" b="0" i="0" u="none" strike="noStrike" dirty="0" smtClean="0">
                          <a:solidFill>
                            <a:srgbClr val="000000"/>
                          </a:solidFill>
                          <a:effectLst/>
                          <a:latin typeface="Arial" panose="020B0604020202020204" pitchFamily="34" charset="0"/>
                        </a:rPr>
                        <a:t>$5-10MIL</a:t>
                      </a:r>
                      <a:endParaRPr lang="en-US" sz="1000" b="0" i="0" u="none" strike="noStrike" dirty="0">
                        <a:solidFill>
                          <a:srgbClr val="000000"/>
                        </a:solidFill>
                        <a:effectLst/>
                        <a:latin typeface="Arial" panose="020B0604020202020204" pitchFamily="34" charset="0"/>
                      </a:endParaRPr>
                    </a:p>
                  </a:txBody>
                  <a:tcPr marL="6350" marR="6350" marT="6350" marB="0"/>
                </a:tc>
                <a:tc>
                  <a:txBody>
                    <a:bodyPr/>
                    <a:lstStyle/>
                    <a:p>
                      <a:pPr algn="l" fontAlgn="t"/>
                      <a:r>
                        <a:rPr lang="en-US" sz="1000" b="0" i="0" u="none" strike="noStrike">
                          <a:solidFill>
                            <a:srgbClr val="000000"/>
                          </a:solidFill>
                          <a:effectLst/>
                          <a:latin typeface="Arial" panose="020B0604020202020204" pitchFamily="34" charset="0"/>
                        </a:rPr>
                        <a:t>SB / Small Business</a:t>
                      </a:r>
                    </a:p>
                  </a:txBody>
                  <a:tcPr marL="6350" marR="6350" marT="6350" marB="0"/>
                </a:tc>
                <a:tc>
                  <a:txBody>
                    <a:bodyPr/>
                    <a:lstStyle/>
                    <a:p>
                      <a:pPr algn="ctr" fontAlgn="t"/>
                      <a:r>
                        <a:rPr lang="en-US" sz="1000" b="0" i="0" u="none" strike="noStrike">
                          <a:solidFill>
                            <a:srgbClr val="000000"/>
                          </a:solidFill>
                          <a:effectLst/>
                          <a:latin typeface="Arial" panose="020B0604020202020204" pitchFamily="34" charset="0"/>
                        </a:rPr>
                        <a:t>9/25/2017</a:t>
                      </a:r>
                    </a:p>
                  </a:txBody>
                  <a:tcPr marL="6350" marR="6350" marT="6350" marB="0"/>
                </a:tc>
              </a:tr>
              <a:tr h="798315">
                <a:tc>
                  <a:txBody>
                    <a:bodyPr/>
                    <a:lstStyle/>
                    <a:p>
                      <a:pPr algn="l" fontAlgn="t"/>
                      <a:r>
                        <a:rPr lang="en-US" sz="1000" b="0" i="0" u="none" strike="noStrike" dirty="0">
                          <a:solidFill>
                            <a:srgbClr val="000000"/>
                          </a:solidFill>
                          <a:effectLst/>
                          <a:latin typeface="Arial" panose="020B0604020202020204" pitchFamily="34" charset="0"/>
                        </a:rPr>
                        <a:t>VA NCA Ft. Sam Houston Nat'l Cemetery Expansion</a:t>
                      </a:r>
                    </a:p>
                  </a:txBody>
                  <a:tcPr marL="6350" marR="6350" marT="6350" marB="0"/>
                </a:tc>
                <a:tc>
                  <a:txBody>
                    <a:bodyPr/>
                    <a:lstStyle/>
                    <a:p>
                      <a:pPr algn="l" fontAlgn="t"/>
                      <a:r>
                        <a:rPr lang="en-US" sz="1000" b="0" i="0" u="none" strike="noStrike" dirty="0">
                          <a:solidFill>
                            <a:srgbClr val="000000"/>
                          </a:solidFill>
                          <a:effectLst/>
                          <a:latin typeface="Arial" panose="020B0604020202020204" pitchFamily="34" charset="0"/>
                        </a:rPr>
                        <a:t> </a:t>
                      </a:r>
                      <a:r>
                        <a:rPr lang="en-US" sz="1000" b="0" i="0" u="none" strike="noStrike" dirty="0" smtClean="0">
                          <a:solidFill>
                            <a:srgbClr val="000000"/>
                          </a:solidFill>
                          <a:effectLst/>
                          <a:latin typeface="Arial" panose="020B0604020202020204" pitchFamily="34" charset="0"/>
                        </a:rPr>
                        <a:t>Fort</a:t>
                      </a:r>
                      <a:r>
                        <a:rPr lang="en-US" sz="1000" b="0" i="0" u="none" strike="noStrike" baseline="0" dirty="0" smtClean="0">
                          <a:solidFill>
                            <a:srgbClr val="000000"/>
                          </a:solidFill>
                          <a:effectLst/>
                          <a:latin typeface="Arial" panose="020B0604020202020204" pitchFamily="34" charset="0"/>
                        </a:rPr>
                        <a:t> Sam Houston</a:t>
                      </a:r>
                      <a:endParaRPr lang="en-US" sz="1000" b="0" i="0" u="none" strike="noStrike" dirty="0">
                        <a:solidFill>
                          <a:srgbClr val="000000"/>
                        </a:solidFill>
                        <a:effectLst/>
                        <a:latin typeface="Arial" panose="020B0604020202020204" pitchFamily="34" charset="0"/>
                      </a:endParaRPr>
                    </a:p>
                  </a:txBody>
                  <a:tcPr marL="6350" marR="6350" marT="6350" marB="0"/>
                </a:tc>
                <a:tc>
                  <a:txBody>
                    <a:bodyPr/>
                    <a:lstStyle/>
                    <a:p>
                      <a:pPr algn="ctr" fontAlgn="t"/>
                      <a:r>
                        <a:rPr lang="en-US" sz="1000" b="0" i="0" u="none" strike="noStrike">
                          <a:solidFill>
                            <a:srgbClr val="000000"/>
                          </a:solidFill>
                          <a:effectLst/>
                          <a:latin typeface="Arial" panose="020B0604020202020204" pitchFamily="34" charset="0"/>
                        </a:rPr>
                        <a:t>CONSTSVCS</a:t>
                      </a:r>
                    </a:p>
                  </a:txBody>
                  <a:tcPr marL="6350" marR="6350" marT="6350" marB="0"/>
                </a:tc>
                <a:tc>
                  <a:txBody>
                    <a:bodyPr/>
                    <a:lstStyle/>
                    <a:p>
                      <a:pPr algn="r" fontAlgn="t"/>
                      <a:r>
                        <a:rPr lang="en-US" sz="1000" b="0" i="0" u="none" strike="noStrike" dirty="0" smtClean="0">
                          <a:solidFill>
                            <a:srgbClr val="000000"/>
                          </a:solidFill>
                          <a:effectLst/>
                          <a:latin typeface="Arial" panose="020B0604020202020204" pitchFamily="34" charset="0"/>
                        </a:rPr>
                        <a:t>$5-10MIL</a:t>
                      </a:r>
                      <a:endParaRPr lang="en-US" sz="1000" b="0" i="0" u="none" strike="noStrike" dirty="0">
                        <a:solidFill>
                          <a:srgbClr val="000000"/>
                        </a:solidFill>
                        <a:effectLst/>
                        <a:latin typeface="Arial" panose="020B0604020202020204" pitchFamily="34" charset="0"/>
                      </a:endParaRPr>
                    </a:p>
                  </a:txBody>
                  <a:tcPr marL="6350" marR="6350" marT="6350" marB="0"/>
                </a:tc>
                <a:tc>
                  <a:txBody>
                    <a:bodyPr/>
                    <a:lstStyle/>
                    <a:p>
                      <a:pPr algn="l" fontAlgn="t"/>
                      <a:r>
                        <a:rPr lang="en-US" sz="1000" b="0" i="0" u="none" strike="noStrike">
                          <a:solidFill>
                            <a:srgbClr val="000000"/>
                          </a:solidFill>
                          <a:effectLst/>
                          <a:latin typeface="Arial" panose="020B0604020202020204" pitchFamily="34" charset="0"/>
                        </a:rPr>
                        <a:t>SV / Service Disabled Veteran Owned Small Business</a:t>
                      </a:r>
                    </a:p>
                  </a:txBody>
                  <a:tcPr marL="6350" marR="6350" marT="6350" marB="0"/>
                </a:tc>
                <a:tc>
                  <a:txBody>
                    <a:bodyPr/>
                    <a:lstStyle/>
                    <a:p>
                      <a:pPr algn="ctr" fontAlgn="t"/>
                      <a:r>
                        <a:rPr lang="en-US" sz="1000" b="0" i="0" u="none" strike="noStrike">
                          <a:solidFill>
                            <a:srgbClr val="000000"/>
                          </a:solidFill>
                          <a:effectLst/>
                          <a:latin typeface="Arial" panose="020B0604020202020204" pitchFamily="34" charset="0"/>
                        </a:rPr>
                        <a:t>10/22/2017</a:t>
                      </a:r>
                    </a:p>
                  </a:txBody>
                  <a:tcPr marL="6350" marR="6350" marT="6350" marB="0"/>
                </a:tc>
              </a:tr>
              <a:tr h="706121">
                <a:tc>
                  <a:txBody>
                    <a:bodyPr/>
                    <a:lstStyle/>
                    <a:p>
                      <a:pPr algn="l" fontAlgn="t"/>
                      <a:r>
                        <a:rPr lang="en-US" sz="1000" b="0" i="0" u="none" strike="noStrike" dirty="0">
                          <a:solidFill>
                            <a:srgbClr val="000000"/>
                          </a:solidFill>
                          <a:effectLst/>
                          <a:latin typeface="Arial" panose="020B0604020202020204" pitchFamily="34" charset="0"/>
                        </a:rPr>
                        <a:t>CAP 077293 Hospital Replacement, </a:t>
                      </a:r>
                      <a:r>
                        <a:rPr lang="en-US" sz="1000" b="0" i="0" u="none" strike="noStrike" dirty="0" smtClean="0">
                          <a:solidFill>
                            <a:srgbClr val="000000"/>
                          </a:solidFill>
                          <a:effectLst/>
                          <a:latin typeface="Arial" panose="020B0604020202020204" pitchFamily="34" charset="0"/>
                        </a:rPr>
                        <a:t>Park</a:t>
                      </a:r>
                      <a:r>
                        <a:rPr lang="en-US" sz="1000" b="0" i="0" u="none" strike="noStrike" baseline="0" dirty="0" smtClean="0">
                          <a:solidFill>
                            <a:srgbClr val="000000"/>
                          </a:solidFill>
                          <a:effectLst/>
                          <a:latin typeface="Arial" panose="020B0604020202020204" pitchFamily="34" charset="0"/>
                        </a:rPr>
                        <a:t>ing Lot</a:t>
                      </a:r>
                      <a:endParaRPr lang="en-US" sz="1000" b="0" i="0" u="none" strike="noStrike" dirty="0">
                        <a:solidFill>
                          <a:srgbClr val="000000"/>
                        </a:solidFill>
                        <a:effectLst/>
                        <a:latin typeface="Arial" panose="020B0604020202020204" pitchFamily="34" charset="0"/>
                      </a:endParaRPr>
                    </a:p>
                  </a:txBody>
                  <a:tcPr marL="6350" marR="6350" marT="6350" marB="0"/>
                </a:tc>
                <a:tc>
                  <a:txBody>
                    <a:bodyPr/>
                    <a:lstStyle/>
                    <a:p>
                      <a:pPr algn="l" fontAlgn="t"/>
                      <a:r>
                        <a:rPr lang="en-US" sz="1000" b="0" i="0" u="none" strike="noStrike" dirty="0">
                          <a:solidFill>
                            <a:srgbClr val="000000"/>
                          </a:solidFill>
                          <a:effectLst/>
                          <a:latin typeface="Arial" panose="020B0604020202020204" pitchFamily="34" charset="0"/>
                        </a:rPr>
                        <a:t>Fort </a:t>
                      </a:r>
                      <a:r>
                        <a:rPr lang="en-US" sz="1000" b="0" i="0" u="none" strike="noStrike" dirty="0" smtClean="0">
                          <a:solidFill>
                            <a:srgbClr val="000000"/>
                          </a:solidFill>
                          <a:effectLst/>
                          <a:latin typeface="Arial" panose="020B0604020202020204" pitchFamily="34" charset="0"/>
                        </a:rPr>
                        <a:t>Bliss, TX</a:t>
                      </a:r>
                      <a:endParaRPr lang="en-US" sz="1000" b="0" i="0" u="none" strike="noStrike" dirty="0">
                        <a:solidFill>
                          <a:srgbClr val="000000"/>
                        </a:solidFill>
                        <a:effectLst/>
                        <a:latin typeface="Arial" panose="020B0604020202020204" pitchFamily="34" charset="0"/>
                      </a:endParaRPr>
                    </a:p>
                  </a:txBody>
                  <a:tcPr marL="6350" marR="6350" marT="6350" marB="0"/>
                </a:tc>
                <a:tc>
                  <a:txBody>
                    <a:bodyPr/>
                    <a:lstStyle/>
                    <a:p>
                      <a:pPr algn="ctr" fontAlgn="t"/>
                      <a:r>
                        <a:rPr lang="en-US" sz="1000" b="0" i="0" u="none" strike="noStrike">
                          <a:solidFill>
                            <a:srgbClr val="000000"/>
                          </a:solidFill>
                          <a:effectLst/>
                          <a:latin typeface="Arial" panose="020B0604020202020204" pitchFamily="34" charset="0"/>
                        </a:rPr>
                        <a:t>CONSTSVCS</a:t>
                      </a:r>
                    </a:p>
                  </a:txBody>
                  <a:tcPr marL="6350" marR="6350" marT="6350" marB="0"/>
                </a:tc>
                <a:tc>
                  <a:txBody>
                    <a:bodyPr/>
                    <a:lstStyle/>
                    <a:p>
                      <a:pPr algn="r" fontAlgn="t"/>
                      <a:r>
                        <a:rPr lang="en-US" sz="1000" b="0" i="0" u="none" strike="noStrike" dirty="0" smtClean="0">
                          <a:solidFill>
                            <a:srgbClr val="000000"/>
                          </a:solidFill>
                          <a:effectLst/>
                          <a:latin typeface="Arial" panose="020B0604020202020204" pitchFamily="34" charset="0"/>
                        </a:rPr>
                        <a:t>$10-25MIL</a:t>
                      </a:r>
                      <a:endParaRPr lang="en-US" sz="1000" b="0" i="0" u="none" strike="noStrike" dirty="0">
                        <a:solidFill>
                          <a:srgbClr val="000000"/>
                        </a:solidFill>
                        <a:effectLst/>
                        <a:latin typeface="Arial" panose="020B0604020202020204" pitchFamily="34" charset="0"/>
                      </a:endParaRPr>
                    </a:p>
                  </a:txBody>
                  <a:tcPr marL="6350" marR="6350" marT="6350" marB="0"/>
                </a:tc>
                <a:tc>
                  <a:txBody>
                    <a:bodyPr/>
                    <a:lstStyle/>
                    <a:p>
                      <a:pPr algn="l" fontAlgn="t"/>
                      <a:r>
                        <a:rPr lang="en-US" sz="1000" b="0" i="0" u="none" strike="noStrike">
                          <a:solidFill>
                            <a:srgbClr val="000000"/>
                          </a:solidFill>
                          <a:effectLst/>
                          <a:latin typeface="Arial" panose="020B0604020202020204" pitchFamily="34" charset="0"/>
                        </a:rPr>
                        <a:t>SB / Small Business</a:t>
                      </a:r>
                    </a:p>
                  </a:txBody>
                  <a:tcPr marL="6350" marR="6350" marT="6350" marB="0"/>
                </a:tc>
                <a:tc>
                  <a:txBody>
                    <a:bodyPr/>
                    <a:lstStyle/>
                    <a:p>
                      <a:pPr algn="ctr" fontAlgn="t"/>
                      <a:r>
                        <a:rPr lang="en-US" sz="1000" b="0" i="0" u="none" strike="noStrike">
                          <a:solidFill>
                            <a:srgbClr val="000000"/>
                          </a:solidFill>
                          <a:effectLst/>
                          <a:latin typeface="Arial" panose="020B0604020202020204" pitchFamily="34" charset="0"/>
                        </a:rPr>
                        <a:t>12/26/2017</a:t>
                      </a:r>
                    </a:p>
                  </a:txBody>
                  <a:tcPr marL="6350" marR="6350" marT="6350" marB="0"/>
                </a:tc>
              </a:tr>
              <a:tr h="762205">
                <a:tc>
                  <a:txBody>
                    <a:bodyPr/>
                    <a:lstStyle/>
                    <a:p>
                      <a:pPr algn="l" fontAlgn="t"/>
                      <a:r>
                        <a:rPr lang="en-US" sz="1000" b="0" i="0" u="none" strike="noStrike" dirty="0">
                          <a:solidFill>
                            <a:srgbClr val="000000"/>
                          </a:solidFill>
                          <a:effectLst/>
                          <a:latin typeface="Arial" panose="020B0604020202020204" pitchFamily="34" charset="0"/>
                        </a:rPr>
                        <a:t>CAP 072843 Battalion Complex</a:t>
                      </a:r>
                    </a:p>
                  </a:txBody>
                  <a:tcPr marL="6350" marR="6350" marT="6350" marB="0"/>
                </a:tc>
                <a:tc>
                  <a:txBody>
                    <a:bodyPr/>
                    <a:lstStyle/>
                    <a:p>
                      <a:pPr algn="l" fontAlgn="t"/>
                      <a:r>
                        <a:rPr lang="en-US" sz="1000" b="0" i="0" u="none" strike="noStrike" dirty="0">
                          <a:solidFill>
                            <a:srgbClr val="000000"/>
                          </a:solidFill>
                          <a:effectLst/>
                          <a:latin typeface="Arial" panose="020B0604020202020204" pitchFamily="34" charset="0"/>
                        </a:rPr>
                        <a:t>Fort </a:t>
                      </a:r>
                      <a:r>
                        <a:rPr lang="en-US" sz="1000" b="0" i="0" u="none" strike="noStrike" dirty="0" smtClean="0">
                          <a:solidFill>
                            <a:srgbClr val="000000"/>
                          </a:solidFill>
                          <a:effectLst/>
                          <a:latin typeface="Arial" panose="020B0604020202020204" pitchFamily="34" charset="0"/>
                        </a:rPr>
                        <a:t>Hood+B603:B702, TEXAS</a:t>
                      </a:r>
                      <a:endParaRPr lang="en-US" sz="1000" b="0" i="0" u="none" strike="noStrike" dirty="0">
                        <a:solidFill>
                          <a:srgbClr val="000000"/>
                        </a:solidFill>
                        <a:effectLst/>
                        <a:latin typeface="Arial" panose="020B0604020202020204" pitchFamily="34" charset="0"/>
                      </a:endParaRPr>
                    </a:p>
                  </a:txBody>
                  <a:tcPr marL="6350" marR="6350" marT="6350" marB="0"/>
                </a:tc>
                <a:tc>
                  <a:txBody>
                    <a:bodyPr/>
                    <a:lstStyle/>
                    <a:p>
                      <a:pPr algn="ctr" fontAlgn="t"/>
                      <a:r>
                        <a:rPr lang="en-US" sz="1000" b="0" i="0" u="none" strike="noStrike" dirty="0">
                          <a:solidFill>
                            <a:srgbClr val="000000"/>
                          </a:solidFill>
                          <a:effectLst/>
                          <a:latin typeface="Arial" panose="020B0604020202020204" pitchFamily="34" charset="0"/>
                        </a:rPr>
                        <a:t>CONSTSVCS</a:t>
                      </a:r>
                    </a:p>
                  </a:txBody>
                  <a:tcPr marL="6350" marR="6350" marT="6350" marB="0"/>
                </a:tc>
                <a:tc>
                  <a:txBody>
                    <a:bodyPr/>
                    <a:lstStyle/>
                    <a:p>
                      <a:pPr algn="r" fontAlgn="t"/>
                      <a:r>
                        <a:rPr lang="en-US" sz="1000" b="0" i="0" u="none" strike="noStrike" dirty="0" smtClean="0">
                          <a:solidFill>
                            <a:srgbClr val="000000"/>
                          </a:solidFill>
                          <a:effectLst/>
                          <a:latin typeface="Arial" panose="020B0604020202020204" pitchFamily="34" charset="0"/>
                        </a:rPr>
                        <a:t>$25-100MIL</a:t>
                      </a:r>
                      <a:endParaRPr lang="en-US" sz="1000" b="0" i="0" u="none" strike="noStrike" dirty="0">
                        <a:solidFill>
                          <a:srgbClr val="000000"/>
                        </a:solidFill>
                        <a:effectLst/>
                        <a:latin typeface="Arial" panose="020B0604020202020204" pitchFamily="34" charset="0"/>
                      </a:endParaRPr>
                    </a:p>
                  </a:txBody>
                  <a:tcPr marL="6350" marR="6350" marT="6350"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000" b="0" i="0" u="none" strike="noStrike" dirty="0" smtClean="0">
                          <a:solidFill>
                            <a:srgbClr val="000000"/>
                          </a:solidFill>
                          <a:effectLst/>
                          <a:latin typeface="Arial" panose="020B0604020202020204" pitchFamily="34" charset="0"/>
                        </a:rPr>
                        <a:t>Unrestricted</a:t>
                      </a:r>
                    </a:p>
                    <a:p>
                      <a:pPr algn="l" fontAlgn="t"/>
                      <a:endParaRPr lang="en-US" sz="1000" b="0" i="0" u="none" strike="noStrike" dirty="0">
                        <a:solidFill>
                          <a:srgbClr val="000000"/>
                        </a:solidFill>
                        <a:effectLst/>
                        <a:latin typeface="Arial" panose="020B0604020202020204" pitchFamily="34" charset="0"/>
                      </a:endParaRPr>
                    </a:p>
                  </a:txBody>
                  <a:tcPr marL="6350" marR="6350" marT="6350" marB="0"/>
                </a:tc>
                <a:tc>
                  <a:txBody>
                    <a:bodyPr/>
                    <a:lstStyle/>
                    <a:p>
                      <a:pPr algn="ctr" fontAlgn="t"/>
                      <a:r>
                        <a:rPr lang="en-US" sz="1000" b="0" i="0" u="none" strike="noStrike" dirty="0">
                          <a:solidFill>
                            <a:srgbClr val="000000"/>
                          </a:solidFill>
                          <a:effectLst/>
                          <a:latin typeface="Arial" panose="020B0604020202020204" pitchFamily="34" charset="0"/>
                        </a:rPr>
                        <a:t>7/21/2017+I603:I702</a:t>
                      </a:r>
                    </a:p>
                  </a:txBody>
                  <a:tcPr marL="6350" marR="6350" marT="6350" marB="0"/>
                </a:tc>
              </a:tr>
            </a:tbl>
          </a:graphicData>
        </a:graphic>
      </p:graphicFrame>
      <p:sp>
        <p:nvSpPr>
          <p:cNvPr id="2" name="Slide Number Placeholder 1"/>
          <p:cNvSpPr>
            <a:spLocks noGrp="1"/>
          </p:cNvSpPr>
          <p:nvPr>
            <p:ph type="sldNum" sz="quarter" idx="10"/>
          </p:nvPr>
        </p:nvSpPr>
        <p:spPr/>
        <p:txBody>
          <a:bodyPr/>
          <a:lstStyle/>
          <a:p>
            <a:pPr>
              <a:defRPr/>
            </a:pPr>
            <a:fld id="{EC4D56D8-1627-42DE-B60C-43582DF5BBCE}" type="slidenum">
              <a:rPr lang="en-US" smtClean="0"/>
              <a:pPr>
                <a:defRPr/>
              </a:pPr>
              <a:t>5</a:t>
            </a:fld>
            <a:endParaRPr lang="en-US" dirty="0"/>
          </a:p>
        </p:txBody>
      </p:sp>
    </p:spTree>
    <p:extLst>
      <p:ext uri="{BB962C8B-B14F-4D97-AF65-F5344CB8AC3E}">
        <p14:creationId xmlns:p14="http://schemas.microsoft.com/office/powerpoint/2010/main" val="36200978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971800" y="-11430"/>
            <a:ext cx="4876800" cy="400110"/>
          </a:xfrm>
          <a:prstGeom prst="rect">
            <a:avLst/>
          </a:prstGeom>
          <a:noFill/>
        </p:spPr>
        <p:txBody>
          <a:bodyPr wrap="square" rtlCol="0">
            <a:spAutoFit/>
          </a:bodyPr>
          <a:lstStyle/>
          <a:p>
            <a:r>
              <a:rPr lang="en-US" sz="2000" dirty="0" smtClean="0"/>
              <a:t>CLICK ON THIS SITE</a:t>
            </a:r>
            <a:endParaRPr lang="en-US" sz="2000" dirty="0"/>
          </a:p>
        </p:txBody>
      </p:sp>
      <p:pic>
        <p:nvPicPr>
          <p:cNvPr id="4" name="Picture 3"/>
          <p:cNvPicPr>
            <a:picLocks noChangeAspect="1"/>
          </p:cNvPicPr>
          <p:nvPr/>
        </p:nvPicPr>
        <p:blipFill>
          <a:blip r:embed="rId3"/>
          <a:stretch>
            <a:fillRect/>
          </a:stretch>
        </p:blipFill>
        <p:spPr>
          <a:xfrm>
            <a:off x="2133600" y="457200"/>
            <a:ext cx="4445228" cy="685835"/>
          </a:xfrm>
          <a:prstGeom prst="rect">
            <a:avLst/>
          </a:prstGeom>
        </p:spPr>
      </p:pic>
      <p:pic>
        <p:nvPicPr>
          <p:cNvPr id="6" name="Picture 5"/>
          <p:cNvPicPr>
            <a:picLocks noChangeAspect="1"/>
          </p:cNvPicPr>
          <p:nvPr/>
        </p:nvPicPr>
        <p:blipFill>
          <a:blip r:embed="rId4"/>
          <a:stretch>
            <a:fillRect/>
          </a:stretch>
        </p:blipFill>
        <p:spPr>
          <a:xfrm>
            <a:off x="762000" y="1226796"/>
            <a:ext cx="7728347" cy="4561446"/>
          </a:xfrm>
          <a:prstGeom prst="rect">
            <a:avLst/>
          </a:prstGeom>
        </p:spPr>
      </p:pic>
    </p:spTree>
    <p:extLst>
      <p:ext uri="{BB962C8B-B14F-4D97-AF65-F5344CB8AC3E}">
        <p14:creationId xmlns:p14="http://schemas.microsoft.com/office/powerpoint/2010/main" val="7313842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4"/>
          <p:cNvSpPr txBox="1">
            <a:spLocks noChangeArrowheads="1"/>
          </p:cNvSpPr>
          <p:nvPr/>
        </p:nvSpPr>
        <p:spPr bwMode="auto">
          <a:xfrm>
            <a:off x="1905000" y="1810722"/>
            <a:ext cx="5257800" cy="366713"/>
          </a:xfrm>
          <a:prstGeom prst="rect">
            <a:avLst/>
          </a:prstGeom>
          <a:noFill/>
          <a:ln w="9525">
            <a:noFill/>
            <a:miter lim="800000"/>
            <a:headEnd/>
            <a:tailEnd/>
          </a:ln>
        </p:spPr>
        <p:txBody>
          <a:bodyPr>
            <a:spAutoFit/>
          </a:bodyPr>
          <a:lstStyle/>
          <a:p>
            <a:pPr eaLnBrk="0" hangingPunct="0">
              <a:spcBef>
                <a:spcPct val="50000"/>
              </a:spcBef>
              <a:buFont typeface="Wingdings" pitchFamily="2" charset="2"/>
              <a:buChar char="Ø"/>
            </a:pPr>
            <a:endParaRPr lang="en-US">
              <a:latin typeface="Tahoma" pitchFamily="34" charset="0"/>
            </a:endParaRPr>
          </a:p>
        </p:txBody>
      </p:sp>
      <p:sp>
        <p:nvSpPr>
          <p:cNvPr id="3" name="Text Box 5"/>
          <p:cNvSpPr txBox="1">
            <a:spLocks noChangeArrowheads="1"/>
          </p:cNvSpPr>
          <p:nvPr/>
        </p:nvSpPr>
        <p:spPr bwMode="auto">
          <a:xfrm>
            <a:off x="299621" y="1669742"/>
            <a:ext cx="8763000" cy="3477875"/>
          </a:xfrm>
          <a:prstGeom prst="rect">
            <a:avLst/>
          </a:prstGeom>
          <a:noFill/>
          <a:ln w="9525">
            <a:noFill/>
            <a:miter lim="800000"/>
            <a:headEnd/>
            <a:tailEnd/>
          </a:ln>
          <a:effectLst/>
        </p:spPr>
        <p:txBody>
          <a:bodyPr>
            <a:spAutoFit/>
          </a:bodyPr>
          <a:lstStyle/>
          <a:p>
            <a:pPr eaLnBrk="0" hangingPunct="0">
              <a:buFontTx/>
              <a:buChar char="•"/>
              <a:defRPr/>
            </a:pPr>
            <a:r>
              <a:rPr lang="en-US" sz="2200" dirty="0"/>
              <a:t>Visit Department of Defense Installations</a:t>
            </a:r>
          </a:p>
          <a:p>
            <a:pPr eaLnBrk="0" hangingPunct="0">
              <a:buFontTx/>
              <a:buChar char="•"/>
              <a:defRPr/>
            </a:pPr>
            <a:endParaRPr lang="en-US" sz="2200" dirty="0"/>
          </a:p>
          <a:p>
            <a:pPr eaLnBrk="0" hangingPunct="0">
              <a:lnSpc>
                <a:spcPct val="80000"/>
              </a:lnSpc>
              <a:buFontTx/>
              <a:buChar char="•"/>
              <a:defRPr/>
            </a:pPr>
            <a:r>
              <a:rPr lang="en-US" sz="2200" dirty="0"/>
              <a:t>A listing of all Small Business </a:t>
            </a:r>
            <a:r>
              <a:rPr lang="en-US" sz="2200" dirty="0" smtClean="0"/>
              <a:t>Professionals</a:t>
            </a:r>
          </a:p>
          <a:p>
            <a:pPr eaLnBrk="0" hangingPunct="0">
              <a:lnSpc>
                <a:spcPct val="80000"/>
              </a:lnSpc>
              <a:buFontTx/>
              <a:buChar char="•"/>
              <a:defRPr/>
            </a:pPr>
            <a:endParaRPr lang="en-US" sz="2200" dirty="0"/>
          </a:p>
          <a:p>
            <a:pPr lvl="1" eaLnBrk="0" hangingPunct="0">
              <a:lnSpc>
                <a:spcPct val="80000"/>
              </a:lnSpc>
              <a:buFontTx/>
              <a:buChar char="•"/>
              <a:defRPr/>
            </a:pPr>
            <a:r>
              <a:rPr lang="en-US" sz="2200" dirty="0"/>
              <a:t>Selling to the Army - </a:t>
            </a:r>
            <a:r>
              <a:rPr lang="en-US" sz="2200" dirty="0">
                <a:hlinkClick r:id="rId3"/>
              </a:rPr>
              <a:t>http://sellingtoarmy.com/User/Misc/SearchASBS.aspx</a:t>
            </a:r>
            <a:endParaRPr lang="en-US" sz="2200" dirty="0"/>
          </a:p>
          <a:p>
            <a:pPr lvl="1" eaLnBrk="0" hangingPunct="0">
              <a:lnSpc>
                <a:spcPct val="80000"/>
              </a:lnSpc>
              <a:buFontTx/>
              <a:buChar char="•"/>
              <a:defRPr/>
            </a:pPr>
            <a:endParaRPr lang="en-US" sz="2200" dirty="0" smtClean="0"/>
          </a:p>
          <a:p>
            <a:pPr lvl="1" eaLnBrk="0" hangingPunct="0">
              <a:lnSpc>
                <a:spcPct val="80000"/>
              </a:lnSpc>
              <a:buFontTx/>
              <a:buChar char="•"/>
              <a:defRPr/>
            </a:pPr>
            <a:r>
              <a:rPr lang="en-US" sz="2200" dirty="0" smtClean="0"/>
              <a:t>Selling </a:t>
            </a:r>
            <a:r>
              <a:rPr lang="en-US" sz="2200" dirty="0"/>
              <a:t>to the Air Force - </a:t>
            </a:r>
            <a:r>
              <a:rPr lang="en-US" sz="2200" dirty="0">
                <a:hlinkClick r:id="rId4"/>
              </a:rPr>
              <a:t>http://safsbadmin.mysite4now.net/Locator/LocatorMap.aspx</a:t>
            </a:r>
            <a:endParaRPr lang="en-US" sz="2200" dirty="0"/>
          </a:p>
          <a:p>
            <a:pPr lvl="1" eaLnBrk="0" hangingPunct="0">
              <a:lnSpc>
                <a:spcPct val="80000"/>
              </a:lnSpc>
              <a:buFontTx/>
              <a:buChar char="•"/>
              <a:defRPr/>
            </a:pPr>
            <a:endParaRPr lang="en-US" sz="2200" dirty="0" smtClean="0"/>
          </a:p>
          <a:p>
            <a:pPr lvl="1" eaLnBrk="0" hangingPunct="0">
              <a:lnSpc>
                <a:spcPct val="80000"/>
              </a:lnSpc>
              <a:buFontTx/>
              <a:buChar char="•"/>
              <a:defRPr/>
            </a:pPr>
            <a:r>
              <a:rPr lang="en-US" sz="2200" dirty="0" smtClean="0"/>
              <a:t>Selling </a:t>
            </a:r>
            <a:r>
              <a:rPr lang="en-US" sz="2200" dirty="0"/>
              <a:t>to the Navy –</a:t>
            </a:r>
            <a:r>
              <a:rPr lang="en-US" sz="2200" u="sng" dirty="0">
                <a:solidFill>
                  <a:schemeClr val="accent1">
                    <a:lumMod val="50000"/>
                  </a:schemeClr>
                </a:solidFill>
              </a:rPr>
              <a:t>http://www.donhq.navy.mil/OSBP/about/sbs-state.html</a:t>
            </a:r>
          </a:p>
        </p:txBody>
      </p:sp>
      <p:sp>
        <p:nvSpPr>
          <p:cNvPr id="38917" name="Text Box 20"/>
          <p:cNvSpPr txBox="1">
            <a:spLocks noChangeArrowheads="1"/>
          </p:cNvSpPr>
          <p:nvPr/>
        </p:nvSpPr>
        <p:spPr bwMode="auto">
          <a:xfrm>
            <a:off x="647700" y="193585"/>
            <a:ext cx="8305800" cy="1200329"/>
          </a:xfrm>
          <a:prstGeom prst="rect">
            <a:avLst/>
          </a:prstGeom>
          <a:noFill/>
          <a:ln w="9525">
            <a:noFill/>
            <a:miter lim="800000"/>
            <a:headEnd/>
            <a:tailEnd/>
          </a:ln>
        </p:spPr>
        <p:txBody>
          <a:bodyPr>
            <a:spAutoFit/>
          </a:bodyPr>
          <a:lstStyle/>
          <a:p>
            <a:pPr algn="ctr" eaLnBrk="0" hangingPunct="0"/>
            <a:r>
              <a:rPr lang="en-US" sz="3600" dirty="0" smtClean="0"/>
              <a:t>Get a list </a:t>
            </a:r>
            <a:r>
              <a:rPr lang="en-US" sz="3600" dirty="0"/>
              <a:t>of all Small Business Professionals</a:t>
            </a:r>
          </a:p>
        </p:txBody>
      </p:sp>
    </p:spTree>
    <p:extLst>
      <p:ext uri="{BB962C8B-B14F-4D97-AF65-F5344CB8AC3E}">
        <p14:creationId xmlns:p14="http://schemas.microsoft.com/office/powerpoint/2010/main" val="2047361246"/>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5"/>
          <p:cNvSpPr txBox="1">
            <a:spLocks noChangeArrowheads="1"/>
          </p:cNvSpPr>
          <p:nvPr/>
        </p:nvSpPr>
        <p:spPr bwMode="auto">
          <a:xfrm>
            <a:off x="457200" y="2133600"/>
            <a:ext cx="184150" cy="304800"/>
          </a:xfrm>
          <a:prstGeom prst="rect">
            <a:avLst/>
          </a:prstGeom>
          <a:noFill/>
          <a:ln w="9525">
            <a:noFill/>
            <a:miter lim="800000"/>
            <a:headEnd/>
            <a:tailEnd/>
          </a:ln>
        </p:spPr>
        <p:txBody>
          <a:bodyPr wrap="none">
            <a:spAutoFit/>
          </a:bodyPr>
          <a:lstStyle/>
          <a:p>
            <a:endParaRPr lang="en-US" sz="1400" b="1" dirty="0"/>
          </a:p>
        </p:txBody>
      </p:sp>
      <p:sp>
        <p:nvSpPr>
          <p:cNvPr id="7" name="TextBox 7"/>
          <p:cNvSpPr txBox="1">
            <a:spLocks noChangeArrowheads="1"/>
          </p:cNvSpPr>
          <p:nvPr/>
        </p:nvSpPr>
        <p:spPr bwMode="auto">
          <a:xfrm>
            <a:off x="533400" y="1143000"/>
            <a:ext cx="8382000" cy="4062651"/>
          </a:xfrm>
          <a:prstGeom prst="rect">
            <a:avLst/>
          </a:prstGeom>
          <a:noFill/>
          <a:ln w="9525">
            <a:noFill/>
            <a:miter lim="800000"/>
            <a:headEnd/>
            <a:tailEnd/>
          </a:ln>
        </p:spPr>
        <p:txBody>
          <a:bodyPr wrap="square">
            <a:spAutoFit/>
          </a:bodyPr>
          <a:lstStyle/>
          <a:p>
            <a:pPr algn="ctr"/>
            <a:r>
              <a:rPr lang="en-US" sz="2000" b="1" dirty="0" smtClean="0"/>
              <a:t>Division Leader, Office of Small Business Programs</a:t>
            </a:r>
          </a:p>
          <a:p>
            <a:pPr algn="ctr"/>
            <a:r>
              <a:rPr lang="en-US" sz="2000" dirty="0" smtClean="0"/>
              <a:t>Melea Crouse</a:t>
            </a:r>
          </a:p>
          <a:p>
            <a:pPr algn="ctr"/>
            <a:r>
              <a:rPr lang="en-US" sz="2000" dirty="0" smtClean="0">
                <a:hlinkClick r:id="rId3"/>
              </a:rPr>
              <a:t>Melea.crouse@usace.army.mil</a:t>
            </a:r>
            <a:endParaRPr lang="en-US" sz="2000" dirty="0" smtClean="0"/>
          </a:p>
          <a:p>
            <a:pPr algn="ctr"/>
            <a:endParaRPr lang="en-US" sz="2000" b="1" dirty="0" smtClean="0"/>
          </a:p>
          <a:p>
            <a:pPr algn="ctr"/>
            <a:r>
              <a:rPr lang="en-US" sz="2000" b="1" dirty="0" smtClean="0"/>
              <a:t>District Small Business Professionals</a:t>
            </a:r>
          </a:p>
          <a:p>
            <a:pPr algn="ctr"/>
            <a:endParaRPr lang="en-US" b="1" dirty="0" smtClean="0"/>
          </a:p>
          <a:p>
            <a:r>
              <a:rPr lang="en-US" sz="2000" b="1" dirty="0" smtClean="0"/>
              <a:t>Carolyn Staten – Fort Worth	   Ken Adams – Galveston</a:t>
            </a:r>
          </a:p>
          <a:p>
            <a:r>
              <a:rPr lang="en-US" sz="2000" dirty="0" smtClean="0">
                <a:hlinkClick r:id="rId4"/>
              </a:rPr>
              <a:t>Ceswfddsa@usace.army.mil</a:t>
            </a:r>
            <a:r>
              <a:rPr lang="en-US" sz="2000" dirty="0" smtClean="0"/>
              <a:t>	   </a:t>
            </a:r>
            <a:r>
              <a:rPr lang="en-US" sz="2000" dirty="0" smtClean="0">
                <a:hlinkClick r:id="rId5"/>
              </a:rPr>
              <a:t>Kenneth.w.adams@usace.army.mil</a:t>
            </a:r>
            <a:endParaRPr lang="en-US" sz="2000" dirty="0" smtClean="0"/>
          </a:p>
          <a:p>
            <a:r>
              <a:rPr lang="en-US" sz="2000" dirty="0" smtClean="0"/>
              <a:t>(817) 886-1382			   (409) 766-3006</a:t>
            </a:r>
          </a:p>
          <a:p>
            <a:endParaRPr lang="en-US" sz="2000" dirty="0" smtClean="0"/>
          </a:p>
          <a:p>
            <a:r>
              <a:rPr lang="en-US" sz="2000" b="1" dirty="0" smtClean="0"/>
              <a:t>Soila Reando – Little Rock</a:t>
            </a:r>
            <a:r>
              <a:rPr lang="en-US" sz="2000" dirty="0" smtClean="0"/>
              <a:t>	   </a:t>
            </a:r>
            <a:r>
              <a:rPr lang="en-US" sz="2000" b="1" dirty="0" smtClean="0"/>
              <a:t>Gene Snyman – Tulsa</a:t>
            </a:r>
          </a:p>
          <a:p>
            <a:r>
              <a:rPr lang="en-US" sz="2000" dirty="0" smtClean="0">
                <a:hlinkClick r:id="rId6"/>
              </a:rPr>
              <a:t>Soila.t.reando@usace.army.mil</a:t>
            </a:r>
            <a:r>
              <a:rPr lang="en-US" sz="2000" dirty="0" smtClean="0"/>
              <a:t>	   </a:t>
            </a:r>
            <a:r>
              <a:rPr lang="en-US" sz="2000" dirty="0" smtClean="0">
                <a:hlinkClick r:id="rId7"/>
              </a:rPr>
              <a:t>Gene.snyman@usace.army.mil</a:t>
            </a:r>
            <a:endParaRPr lang="en-US" sz="2000" dirty="0" smtClean="0"/>
          </a:p>
          <a:p>
            <a:r>
              <a:rPr lang="en-US" sz="2000" dirty="0" smtClean="0"/>
              <a:t>(501) 324-7194			   (918) 669-7010</a:t>
            </a:r>
          </a:p>
        </p:txBody>
      </p:sp>
      <p:sp>
        <p:nvSpPr>
          <p:cNvPr id="5" name="Slide Number Placeholder 3"/>
          <p:cNvSpPr>
            <a:spLocks noGrp="1"/>
          </p:cNvSpPr>
          <p:nvPr>
            <p:ph type="sldNum" sz="quarter" idx="10"/>
          </p:nvPr>
        </p:nvSpPr>
        <p:spPr>
          <a:xfrm>
            <a:off x="3657600" y="6381750"/>
            <a:ext cx="2133600" cy="476250"/>
          </a:xfrm>
          <a:noFill/>
        </p:spPr>
        <p:txBody>
          <a:bodyPr/>
          <a:lstStyle/>
          <a:p>
            <a:fld id="{4C772A6A-EF72-4285-B262-255F6BD1789E}" type="slidenum">
              <a:rPr lang="en-US" smtClean="0"/>
              <a:pPr/>
              <a:t>8</a:t>
            </a:fld>
            <a:endParaRPr lang="en-US" dirty="0" smtClean="0"/>
          </a:p>
        </p:txBody>
      </p:sp>
      <p:sp>
        <p:nvSpPr>
          <p:cNvPr id="6" name="Text Box 3"/>
          <p:cNvSpPr txBox="1">
            <a:spLocks noChangeArrowheads="1"/>
          </p:cNvSpPr>
          <p:nvPr/>
        </p:nvSpPr>
        <p:spPr bwMode="auto">
          <a:xfrm>
            <a:off x="990599" y="162580"/>
            <a:ext cx="7239001" cy="523220"/>
          </a:xfrm>
          <a:prstGeom prst="rect">
            <a:avLst/>
          </a:prstGeom>
          <a:noFill/>
          <a:ln w="9525">
            <a:noFill/>
            <a:miter lim="800000"/>
            <a:headEnd/>
            <a:tailEnd/>
          </a:ln>
        </p:spPr>
        <p:txBody>
          <a:bodyPr wrap="square">
            <a:spAutoFit/>
          </a:bodyPr>
          <a:lstStyle/>
          <a:p>
            <a:pPr algn="ctr" eaLnBrk="0" hangingPunct="0"/>
            <a:r>
              <a:rPr lang="en-US" sz="2800" b="1" dirty="0" smtClean="0">
                <a:solidFill>
                  <a:srgbClr val="AC0000"/>
                </a:solidFill>
              </a:rPr>
              <a:t>Key Small Business Contacts</a:t>
            </a:r>
          </a:p>
        </p:txBody>
      </p:sp>
    </p:spTree>
    <p:extLst>
      <p:ext uri="{BB962C8B-B14F-4D97-AF65-F5344CB8AC3E}">
        <p14:creationId xmlns:p14="http://schemas.microsoft.com/office/powerpoint/2010/main" val="36087838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1"/>
          <p:cNvSpPr>
            <a:spLocks noChangeArrowheads="1"/>
          </p:cNvSpPr>
          <p:nvPr/>
        </p:nvSpPr>
        <p:spPr bwMode="auto">
          <a:xfrm>
            <a:off x="762000" y="2387600"/>
            <a:ext cx="8001000" cy="584200"/>
          </a:xfrm>
          <a:prstGeom prst="rect">
            <a:avLst/>
          </a:prstGeom>
          <a:noFill/>
          <a:ln w="9525" algn="ctr">
            <a:noFill/>
            <a:miter lim="800000"/>
            <a:headEnd/>
            <a:tailEnd/>
          </a:ln>
        </p:spPr>
        <p:txBody>
          <a:bodyPr>
            <a:spAutoFit/>
          </a:bodyPr>
          <a:lstStyle/>
          <a:p>
            <a:pPr algn="ctr"/>
            <a:r>
              <a:rPr lang="en-US" sz="3200"/>
              <a:t>QUESTIONS</a:t>
            </a:r>
            <a:r>
              <a:rPr lang="en-US" sz="3200" smtClean="0"/>
              <a:t>?</a:t>
            </a:r>
            <a:endParaRPr lang="en-US" sz="3200"/>
          </a:p>
        </p:txBody>
      </p:sp>
    </p:spTree>
    <p:extLst>
      <p:ext uri="{BB962C8B-B14F-4D97-AF65-F5344CB8AC3E}">
        <p14:creationId xmlns:p14="http://schemas.microsoft.com/office/powerpoint/2010/main" val="1105815103"/>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Slide Master">
  <a:themeElements>
    <a:clrScheme name="Slide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lide 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lide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lide 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lide 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lide 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lide 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lide 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lide 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lide 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lide 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lide 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lide 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lide 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Slide Master">
  <a:themeElements>
    <a:clrScheme name="Slide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lide 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9525">
          <a:solidFill>
            <a:schemeClr val="bg1"/>
          </a:solidFill>
          <a:tailEnd type="stealth" w="sm" len="med"/>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Slide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lide 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lide 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lide 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lide 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lide 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lide 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lide 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lide 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lide 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lide 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lide 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Slide Master">
  <a:themeElements>
    <a:clrScheme name="Slide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lide 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9525">
          <a:solidFill>
            <a:schemeClr val="bg1"/>
          </a:solidFill>
          <a:tailEnd type="stealth" w="sm" len="med"/>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Slide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lide 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lide 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lide 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lide 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lide 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lide 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lide 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lide 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lide 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lide 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lide 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Slide Master">
  <a:themeElements>
    <a:clrScheme name="Slide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lide 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9525">
          <a:solidFill>
            <a:schemeClr val="bg1"/>
          </a:solidFill>
          <a:tailEnd type="stealth" w="sm" len="med"/>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Slide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lide 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lide 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lide 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lide 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lide 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lide 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lide 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lide 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lide 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lide 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lide 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Slide Master">
  <a:themeElements>
    <a:clrScheme name="Slide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lide 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9525">
          <a:solidFill>
            <a:schemeClr val="bg1"/>
          </a:solidFill>
          <a:tailEnd type="stealth" w="sm" len="med"/>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Slide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lide 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lide 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lide 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lide 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lide 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lide 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lide 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lide 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lide 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lide 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lide 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Slide Master">
  <a:themeElements>
    <a:clrScheme name="Slide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lide 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9525">
          <a:solidFill>
            <a:schemeClr val="bg1"/>
          </a:solidFill>
          <a:tailEnd type="stealth" w="sm" len="med"/>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Slide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lide 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lide 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lide 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lide 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lide 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lide 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lide 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lide 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lide 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lide 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lide 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9_Slide Master">
  <a:themeElements>
    <a:clrScheme name="Slide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lide 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9525">
          <a:solidFill>
            <a:schemeClr val="bg1"/>
          </a:solidFill>
          <a:tailEnd type="stealth" w="sm" len="med"/>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Slide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lide 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lide 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lide 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lide 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lide 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lide 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lide 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lide 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lide 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lide 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lide 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3336</TotalTime>
  <Words>858</Words>
  <Application>Microsoft Office PowerPoint</Application>
  <PresentationFormat>On-screen Show (4:3)</PresentationFormat>
  <Paragraphs>184</Paragraphs>
  <Slides>9</Slides>
  <Notes>9</Notes>
  <HiddenSlides>0</HiddenSlides>
  <MMClips>0</MMClips>
  <ScaleCrop>false</ScaleCrop>
  <HeadingPairs>
    <vt:vector size="4" baseType="variant">
      <vt:variant>
        <vt:lpstr>Theme</vt:lpstr>
      </vt:variant>
      <vt:variant>
        <vt:i4>8</vt:i4>
      </vt:variant>
      <vt:variant>
        <vt:lpstr>Slide Titles</vt:lpstr>
      </vt:variant>
      <vt:variant>
        <vt:i4>9</vt:i4>
      </vt:variant>
    </vt:vector>
  </HeadingPairs>
  <TitlesOfParts>
    <vt:vector size="17" baseType="lpstr">
      <vt:lpstr>Slide Master</vt:lpstr>
      <vt:lpstr>Custom Design</vt:lpstr>
      <vt:lpstr>4_Slide Master</vt:lpstr>
      <vt:lpstr>5_Slide Master</vt:lpstr>
      <vt:lpstr>6_Slide Master</vt:lpstr>
      <vt:lpstr>7_Slide Master</vt:lpstr>
      <vt:lpstr>8_Slide Master</vt:lpstr>
      <vt:lpstr>9_Slide Master</vt:lpstr>
      <vt:lpstr>USACE-Fort Worth District</vt:lpstr>
      <vt:lpstr>USACE Fort Worth Mission  </vt:lpstr>
      <vt:lpstr>PowerPoint Presentation</vt:lpstr>
      <vt:lpstr>FY 17/18 Planned Opportunities  USACE Fort Worth District</vt:lpstr>
      <vt:lpstr>FY 17/18 Planned Opportunities USACE Forth Worth District</vt:lpstr>
      <vt:lpstr>PowerPoint Presentation</vt:lpstr>
      <vt:lpstr>PowerPoint Presentation</vt:lpstr>
      <vt:lpstr>PowerPoint Presentation</vt:lpstr>
      <vt:lpstr>PowerPoint Presentation</vt:lpstr>
    </vt:vector>
  </TitlesOfParts>
  <Company>United States Army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m0pdprjm</dc:creator>
  <cp:lastModifiedBy>Charlie Hart</cp:lastModifiedBy>
  <cp:revision>187</cp:revision>
  <cp:lastPrinted>2016-11-07T16:52:23Z</cp:lastPrinted>
  <dcterms:created xsi:type="dcterms:W3CDTF">2016-03-02T01:57:47Z</dcterms:created>
  <dcterms:modified xsi:type="dcterms:W3CDTF">2016-11-09T15:03:44Z</dcterms:modified>
</cp:coreProperties>
</file>