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Default Extension="sldx" ContentType="application/vnd.openxmlformats-officedocument.presentationml.slide"/>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4"/>
  </p:sldMasterIdLst>
  <p:notesMasterIdLst>
    <p:notesMasterId r:id="rId31"/>
  </p:notesMasterIdLst>
  <p:handoutMasterIdLst>
    <p:handoutMasterId r:id="rId32"/>
  </p:handoutMasterIdLst>
  <p:sldIdLst>
    <p:sldId id="325" r:id="rId5"/>
    <p:sldId id="326" r:id="rId6"/>
    <p:sldId id="327" r:id="rId7"/>
    <p:sldId id="328" r:id="rId8"/>
    <p:sldId id="329" r:id="rId9"/>
    <p:sldId id="364" r:id="rId10"/>
    <p:sldId id="374" r:id="rId11"/>
    <p:sldId id="375" r:id="rId12"/>
    <p:sldId id="376" r:id="rId13"/>
    <p:sldId id="377" r:id="rId14"/>
    <p:sldId id="372" r:id="rId15"/>
    <p:sldId id="350" r:id="rId16"/>
    <p:sldId id="334" r:id="rId17"/>
    <p:sldId id="335" r:id="rId18"/>
    <p:sldId id="373" r:id="rId19"/>
    <p:sldId id="363" r:id="rId20"/>
    <p:sldId id="349" r:id="rId21"/>
    <p:sldId id="348" r:id="rId22"/>
    <p:sldId id="359" r:id="rId23"/>
    <p:sldId id="360" r:id="rId24"/>
    <p:sldId id="361" r:id="rId25"/>
    <p:sldId id="362" r:id="rId26"/>
    <p:sldId id="355" r:id="rId27"/>
    <p:sldId id="356" r:id="rId28"/>
    <p:sldId id="346" r:id="rId29"/>
    <p:sldId id="347"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36600"/>
    <a:srgbClr val="CC6600"/>
    <a:srgbClr val="FF0000"/>
    <a:srgbClr val="FF5050"/>
    <a:srgbClr val="FFFFCC"/>
    <a:srgbClr val="0000FF"/>
    <a:srgbClr val="CCFFFF"/>
    <a:srgbClr val="D9D9D9"/>
    <a:srgbClr val="00FFFF"/>
  </p:clrMru>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4644" autoAdjust="0"/>
  </p:normalViewPr>
  <p:slideViewPr>
    <p:cSldViewPr>
      <p:cViewPr varScale="1">
        <p:scale>
          <a:sx n="87" d="100"/>
          <a:sy n="87" d="100"/>
        </p:scale>
        <p:origin x="-630" y="-9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p:scale>
          <a:sx n="100" d="100"/>
          <a:sy n="100" d="100"/>
        </p:scale>
        <p:origin x="-3432" y="-9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1826697892271899"/>
          <c:y val="8.3333333333333565E-2"/>
          <c:w val="0.67479912312098589"/>
          <c:h val="0.75004140208281633"/>
        </c:manualLayout>
      </c:layout>
      <c:areaChart>
        <c:grouping val="stacked"/>
        <c:ser>
          <c:idx val="6"/>
          <c:order val="0"/>
          <c:tx>
            <c:strRef>
              <c:f>Sheet1!$A$2</c:f>
              <c:strCache>
                <c:ptCount val="1"/>
                <c:pt idx="0">
                  <c:v>Army MILCON</c:v>
                </c:pt>
              </c:strCache>
            </c:strRef>
          </c:tx>
          <c:spPr>
            <a:solidFill>
              <a:srgbClr val="0066CC"/>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Sheet1!$B$2:$N$2</c:f>
              <c:numCache>
                <c:formatCode>General</c:formatCode>
                <c:ptCount val="13"/>
                <c:pt idx="0">
                  <c:v>205</c:v>
                </c:pt>
                <c:pt idx="1">
                  <c:v>412</c:v>
                </c:pt>
                <c:pt idx="2">
                  <c:v>138</c:v>
                </c:pt>
                <c:pt idx="3">
                  <c:v>245</c:v>
                </c:pt>
                <c:pt idx="4">
                  <c:v>530</c:v>
                </c:pt>
                <c:pt idx="5">
                  <c:v>1700</c:v>
                </c:pt>
                <c:pt idx="6">
                  <c:v>655</c:v>
                </c:pt>
                <c:pt idx="7">
                  <c:v>449</c:v>
                </c:pt>
                <c:pt idx="8">
                  <c:v>454</c:v>
                </c:pt>
                <c:pt idx="9">
                  <c:v>170</c:v>
                </c:pt>
                <c:pt idx="10">
                  <c:v>119</c:v>
                </c:pt>
                <c:pt idx="11">
                  <c:v>78</c:v>
                </c:pt>
                <c:pt idx="12">
                  <c:v>91</c:v>
                </c:pt>
              </c:numCache>
            </c:numRef>
          </c:val>
        </c:ser>
        <c:ser>
          <c:idx val="7"/>
          <c:order val="1"/>
          <c:tx>
            <c:strRef>
              <c:f>Sheet1!$A$3</c:f>
              <c:strCache>
                <c:ptCount val="1"/>
                <c:pt idx="0">
                  <c:v>AF MILCON</c:v>
                </c:pt>
              </c:strCache>
            </c:strRef>
          </c:tx>
          <c:spPr>
            <a:solidFill>
              <a:srgbClr val="CCCCFF"/>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Sheet1!$B$3:$N$3</c:f>
              <c:numCache>
                <c:formatCode>General</c:formatCode>
                <c:ptCount val="13"/>
                <c:pt idx="0">
                  <c:v>225</c:v>
                </c:pt>
                <c:pt idx="1">
                  <c:v>154</c:v>
                </c:pt>
                <c:pt idx="2">
                  <c:v>197</c:v>
                </c:pt>
                <c:pt idx="3">
                  <c:v>83</c:v>
                </c:pt>
                <c:pt idx="4">
                  <c:v>92</c:v>
                </c:pt>
                <c:pt idx="5">
                  <c:v>178</c:v>
                </c:pt>
                <c:pt idx="6">
                  <c:v>238</c:v>
                </c:pt>
                <c:pt idx="7">
                  <c:v>143</c:v>
                </c:pt>
                <c:pt idx="8">
                  <c:v>118</c:v>
                </c:pt>
                <c:pt idx="9">
                  <c:v>46</c:v>
                </c:pt>
                <c:pt idx="10">
                  <c:v>51</c:v>
                </c:pt>
                <c:pt idx="11">
                  <c:v>140</c:v>
                </c:pt>
                <c:pt idx="12">
                  <c:v>43</c:v>
                </c:pt>
              </c:numCache>
            </c:numRef>
          </c:val>
        </c:ser>
        <c:ser>
          <c:idx val="8"/>
          <c:order val="2"/>
          <c:tx>
            <c:strRef>
              <c:f>Sheet1!$A$4</c:f>
              <c:strCache>
                <c:ptCount val="1"/>
                <c:pt idx="0">
                  <c:v>DOD MILCON</c:v>
                </c:pt>
              </c:strCache>
            </c:strRef>
          </c:tx>
          <c:spPr>
            <a:solidFill>
              <a:srgbClr val="FF0000"/>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Sheet1!$B$4:$N$4</c:f>
              <c:numCache>
                <c:formatCode>General</c:formatCode>
                <c:ptCount val="13"/>
                <c:pt idx="0">
                  <c:v>9</c:v>
                </c:pt>
                <c:pt idx="1">
                  <c:v>29</c:v>
                </c:pt>
                <c:pt idx="2">
                  <c:v>11</c:v>
                </c:pt>
                <c:pt idx="3">
                  <c:v>18</c:v>
                </c:pt>
                <c:pt idx="4">
                  <c:v>89</c:v>
                </c:pt>
                <c:pt idx="5">
                  <c:v>78</c:v>
                </c:pt>
                <c:pt idx="6">
                  <c:v>530</c:v>
                </c:pt>
                <c:pt idx="7">
                  <c:v>459</c:v>
                </c:pt>
                <c:pt idx="8">
                  <c:v>122</c:v>
                </c:pt>
                <c:pt idx="9">
                  <c:v>389</c:v>
                </c:pt>
                <c:pt idx="10">
                  <c:v>303</c:v>
                </c:pt>
                <c:pt idx="11">
                  <c:v>269</c:v>
                </c:pt>
                <c:pt idx="12">
                  <c:v>241</c:v>
                </c:pt>
              </c:numCache>
            </c:numRef>
          </c:val>
        </c:ser>
        <c:ser>
          <c:idx val="9"/>
          <c:order val="3"/>
          <c:tx>
            <c:strRef>
              <c:f>Sheet1!$A$5</c:f>
              <c:strCache>
                <c:ptCount val="1"/>
                <c:pt idx="0">
                  <c:v>Army BRAC</c:v>
                </c:pt>
              </c:strCache>
            </c:strRef>
          </c:tx>
          <c:spPr>
            <a:solidFill>
              <a:srgbClr val="FFFF00"/>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Sheet1!$B$5:$N$5</c:f>
              <c:numCache>
                <c:formatCode>General</c:formatCode>
                <c:ptCount val="13"/>
                <c:pt idx="2">
                  <c:v>186</c:v>
                </c:pt>
                <c:pt idx="3">
                  <c:v>637</c:v>
                </c:pt>
                <c:pt idx="4">
                  <c:v>678</c:v>
                </c:pt>
                <c:pt idx="5">
                  <c:v>435</c:v>
                </c:pt>
                <c:pt idx="6">
                  <c:v>185</c:v>
                </c:pt>
                <c:pt idx="7">
                  <c:v>0</c:v>
                </c:pt>
                <c:pt idx="8">
                  <c:v>0</c:v>
                </c:pt>
                <c:pt idx="9">
                  <c:v>0</c:v>
                </c:pt>
                <c:pt idx="10">
                  <c:v>0</c:v>
                </c:pt>
                <c:pt idx="11">
                  <c:v>0</c:v>
                </c:pt>
                <c:pt idx="12">
                  <c:v>0</c:v>
                </c:pt>
              </c:numCache>
            </c:numRef>
          </c:val>
        </c:ser>
        <c:ser>
          <c:idx val="10"/>
          <c:order val="4"/>
          <c:tx>
            <c:strRef>
              <c:f>Sheet1!$A$6</c:f>
              <c:strCache>
                <c:ptCount val="1"/>
                <c:pt idx="0">
                  <c:v>AF BRAC</c:v>
                </c:pt>
              </c:strCache>
            </c:strRef>
          </c:tx>
          <c:spPr>
            <a:solidFill>
              <a:srgbClr val="00FF00"/>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Sheet1!$B$6:$N$6</c:f>
              <c:numCache>
                <c:formatCode>General</c:formatCode>
                <c:ptCount val="13"/>
                <c:pt idx="3">
                  <c:v>73</c:v>
                </c:pt>
                <c:pt idx="4">
                  <c:v>519</c:v>
                </c:pt>
                <c:pt idx="5">
                  <c:v>493</c:v>
                </c:pt>
                <c:pt idx="6">
                  <c:v>20</c:v>
                </c:pt>
                <c:pt idx="7">
                  <c:v>41</c:v>
                </c:pt>
                <c:pt idx="8">
                  <c:v>0</c:v>
                </c:pt>
                <c:pt idx="9">
                  <c:v>0</c:v>
                </c:pt>
                <c:pt idx="10">
                  <c:v>0</c:v>
                </c:pt>
                <c:pt idx="11">
                  <c:v>0</c:v>
                </c:pt>
                <c:pt idx="12">
                  <c:v>0</c:v>
                </c:pt>
              </c:numCache>
            </c:numRef>
          </c:val>
        </c:ser>
        <c:ser>
          <c:idx val="0"/>
          <c:order val="5"/>
          <c:tx>
            <c:strRef>
              <c:f>Sheet1!$A$7</c:f>
              <c:strCache>
                <c:ptCount val="1"/>
                <c:pt idx="0">
                  <c:v>DOD BRAC</c:v>
                </c:pt>
              </c:strCache>
            </c:strRef>
          </c:tx>
          <c:spPr>
            <a:solidFill>
              <a:schemeClr val="accent1"/>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Sheet1!$B$7:$N$7</c:f>
              <c:numCache>
                <c:formatCode>General</c:formatCode>
                <c:ptCount val="13"/>
                <c:pt idx="4">
                  <c:v>178</c:v>
                </c:pt>
                <c:pt idx="5">
                  <c:v>51</c:v>
                </c:pt>
                <c:pt idx="6">
                  <c:v>258</c:v>
                </c:pt>
                <c:pt idx="7">
                  <c:v>94</c:v>
                </c:pt>
                <c:pt idx="8">
                  <c:v>0</c:v>
                </c:pt>
                <c:pt idx="9">
                  <c:v>0</c:v>
                </c:pt>
                <c:pt idx="10">
                  <c:v>0</c:v>
                </c:pt>
                <c:pt idx="11">
                  <c:v>0</c:v>
                </c:pt>
                <c:pt idx="12">
                  <c:v>0</c:v>
                </c:pt>
              </c:numCache>
            </c:numRef>
          </c:val>
        </c:ser>
        <c:ser>
          <c:idx val="1"/>
          <c:order val="6"/>
          <c:tx>
            <c:strRef>
              <c:f>Sheet1!$A$8</c:f>
              <c:strCache>
                <c:ptCount val="1"/>
                <c:pt idx="0">
                  <c:v>ARRA</c:v>
                </c:pt>
              </c:strCache>
            </c:strRef>
          </c:tx>
          <c:spPr>
            <a:solidFill>
              <a:schemeClr val="accent2"/>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Sheet1!$B$8:$N$8</c:f>
              <c:numCache>
                <c:formatCode>General</c:formatCode>
                <c:ptCount val="13"/>
                <c:pt idx="4">
                  <c:v>0</c:v>
                </c:pt>
                <c:pt idx="5">
                  <c:v>110</c:v>
                </c:pt>
                <c:pt idx="6">
                  <c:v>646</c:v>
                </c:pt>
                <c:pt idx="7">
                  <c:v>0</c:v>
                </c:pt>
                <c:pt idx="8">
                  <c:v>0</c:v>
                </c:pt>
                <c:pt idx="9">
                  <c:v>0</c:v>
                </c:pt>
                <c:pt idx="10">
                  <c:v>0</c:v>
                </c:pt>
                <c:pt idx="11">
                  <c:v>0</c:v>
                </c:pt>
                <c:pt idx="12">
                  <c:v>0</c:v>
                </c:pt>
              </c:numCache>
            </c:numRef>
          </c:val>
        </c:ser>
        <c:ser>
          <c:idx val="2"/>
          <c:order val="7"/>
          <c:tx>
            <c:strRef>
              <c:f>Sheet1!$A$9</c:f>
              <c:strCache>
                <c:ptCount val="1"/>
                <c:pt idx="0">
                  <c:v>REIMB</c:v>
                </c:pt>
              </c:strCache>
            </c:strRef>
          </c:tx>
          <c:spPr>
            <a:solidFill>
              <a:srgbClr val="FF9900"/>
            </a:solidFill>
            <a:ln w="13949">
              <a:solidFill>
                <a:schemeClr val="tx1"/>
              </a:solidFill>
              <a:prstDash val="solid"/>
            </a:ln>
          </c:spPr>
          <c:cat>
            <c:strRef>
              <c:f>Sheet1!$B$1:$N$1</c:f>
              <c:strCache>
                <c:ptCount val="13"/>
                <c:pt idx="0">
                  <c:v>FY04</c:v>
                </c:pt>
                <c:pt idx="1">
                  <c:v>FY05</c:v>
                </c:pt>
                <c:pt idx="2">
                  <c:v>FY06</c:v>
                </c:pt>
                <c:pt idx="3">
                  <c:v>FY07</c:v>
                </c:pt>
                <c:pt idx="4">
                  <c:v>FY08</c:v>
                </c:pt>
                <c:pt idx="5">
                  <c:v>FY09</c:v>
                </c:pt>
                <c:pt idx="6">
                  <c:v>FY10</c:v>
                </c:pt>
                <c:pt idx="7">
                  <c:v>FY11</c:v>
                </c:pt>
                <c:pt idx="8">
                  <c:v>FY12</c:v>
                </c:pt>
                <c:pt idx="9">
                  <c:v>FY13</c:v>
                </c:pt>
                <c:pt idx="10">
                  <c:v>FY14</c:v>
                </c:pt>
                <c:pt idx="11">
                  <c:v>FY15</c:v>
                </c:pt>
                <c:pt idx="12">
                  <c:v>FY16</c:v>
                </c:pt>
              </c:strCache>
            </c:strRef>
          </c:cat>
          <c:val>
            <c:numRef>
              <c:f>Sheet1!$B$9:$N$9</c:f>
              <c:numCache>
                <c:formatCode>0</c:formatCode>
                <c:ptCount val="13"/>
                <c:pt idx="0">
                  <c:v>1248.80726615</c:v>
                </c:pt>
                <c:pt idx="1">
                  <c:v>348.43291969999899</c:v>
                </c:pt>
                <c:pt idx="2">
                  <c:v>310.42177027999708</c:v>
                </c:pt>
                <c:pt idx="3">
                  <c:v>689.58750246</c:v>
                </c:pt>
                <c:pt idx="4">
                  <c:v>135.90762140000021</c:v>
                </c:pt>
                <c:pt idx="5">
                  <c:v>372</c:v>
                </c:pt>
                <c:pt idx="6">
                  <c:v>311</c:v>
                </c:pt>
                <c:pt idx="7" formatCode="General">
                  <c:v>394</c:v>
                </c:pt>
                <c:pt idx="8" formatCode="General">
                  <c:v>449</c:v>
                </c:pt>
                <c:pt idx="9" formatCode="General">
                  <c:v>458</c:v>
                </c:pt>
                <c:pt idx="10" formatCode="General">
                  <c:v>300</c:v>
                </c:pt>
                <c:pt idx="11" formatCode="General">
                  <c:v>300</c:v>
                </c:pt>
                <c:pt idx="12" formatCode="General">
                  <c:v>300</c:v>
                </c:pt>
              </c:numCache>
            </c:numRef>
          </c:val>
        </c:ser>
        <c:axId val="110046208"/>
        <c:axId val="110260992"/>
      </c:areaChart>
      <c:catAx>
        <c:axId val="110046208"/>
        <c:scaling>
          <c:orientation val="minMax"/>
        </c:scaling>
        <c:axPos val="b"/>
        <c:numFmt formatCode="General" sourceLinked="0"/>
        <c:tickLblPos val="nextTo"/>
        <c:spPr>
          <a:ln w="3487">
            <a:solidFill>
              <a:schemeClr val="tx1"/>
            </a:solidFill>
            <a:prstDash val="solid"/>
          </a:ln>
        </c:spPr>
        <c:txPr>
          <a:bodyPr rot="0" vert="horz"/>
          <a:lstStyle/>
          <a:p>
            <a:pPr>
              <a:defRPr sz="1510" b="1" i="0" u="none" strike="noStrike" baseline="0">
                <a:solidFill>
                  <a:schemeClr val="tx1"/>
                </a:solidFill>
                <a:latin typeface="Arial"/>
                <a:ea typeface="Arial"/>
                <a:cs typeface="Arial"/>
              </a:defRPr>
            </a:pPr>
            <a:endParaRPr lang="en-US"/>
          </a:p>
        </c:txPr>
        <c:crossAx val="110260992"/>
        <c:crosses val="autoZero"/>
        <c:auto val="1"/>
        <c:lblAlgn val="ctr"/>
        <c:lblOffset val="100"/>
        <c:tickLblSkip val="1"/>
        <c:tickMarkSkip val="1"/>
      </c:catAx>
      <c:valAx>
        <c:axId val="110260992"/>
        <c:scaling>
          <c:orientation val="minMax"/>
        </c:scaling>
        <c:axPos val="l"/>
        <c:majorGridlines>
          <c:spPr>
            <a:ln w="3487">
              <a:solidFill>
                <a:schemeClr val="tx1"/>
              </a:solidFill>
              <a:prstDash val="solid"/>
            </a:ln>
          </c:spPr>
        </c:majorGridlines>
        <c:title>
          <c:tx>
            <c:rich>
              <a:bodyPr/>
              <a:lstStyle/>
              <a:p>
                <a:pPr>
                  <a:defRPr sz="1510" b="1" i="0" u="none" strike="noStrike" baseline="0">
                    <a:solidFill>
                      <a:schemeClr val="tx1"/>
                    </a:solidFill>
                    <a:latin typeface="Arial"/>
                    <a:ea typeface="Arial"/>
                    <a:cs typeface="Arial"/>
                  </a:defRPr>
                </a:pPr>
                <a:r>
                  <a:rPr lang="en-US" dirty="0"/>
                  <a:t>$ Millions</a:t>
                </a:r>
              </a:p>
            </c:rich>
          </c:tx>
          <c:layout>
            <c:manualLayout>
              <c:xMode val="edge"/>
              <c:yMode val="edge"/>
              <c:x val="1.2880562060889961E-2"/>
              <c:y val="0.31089743589744501"/>
            </c:manualLayout>
          </c:layout>
          <c:spPr>
            <a:noFill/>
            <a:ln w="27899">
              <a:noFill/>
            </a:ln>
          </c:spPr>
        </c:title>
        <c:numFmt formatCode="#,##0" sourceLinked="0"/>
        <c:tickLblPos val="nextTo"/>
        <c:spPr>
          <a:ln w="3487">
            <a:solidFill>
              <a:schemeClr val="tx1"/>
            </a:solidFill>
            <a:prstDash val="solid"/>
          </a:ln>
        </c:spPr>
        <c:txPr>
          <a:bodyPr rot="0" vert="horz"/>
          <a:lstStyle/>
          <a:p>
            <a:pPr>
              <a:defRPr sz="1510" b="1" i="0" u="none" strike="noStrike" baseline="0">
                <a:solidFill>
                  <a:schemeClr val="tx1"/>
                </a:solidFill>
                <a:latin typeface="Arial"/>
                <a:ea typeface="Arial"/>
                <a:cs typeface="Arial"/>
              </a:defRPr>
            </a:pPr>
            <a:endParaRPr lang="en-US"/>
          </a:p>
        </c:txPr>
        <c:crossAx val="110046208"/>
        <c:crosses val="autoZero"/>
        <c:crossBetween val="midCat"/>
      </c:valAx>
      <c:spPr>
        <a:solidFill>
          <a:schemeClr val="bg1"/>
        </a:solidFill>
      </c:spPr>
    </c:plotArea>
    <c:legend>
      <c:legendPos val="r"/>
      <c:layout>
        <c:manualLayout>
          <c:xMode val="edge"/>
          <c:yMode val="edge"/>
          <c:x val="0.82084310128849014"/>
          <c:y val="0.14423088646177673"/>
          <c:w val="0.16209947655691179"/>
          <c:h val="0.55134975869953484"/>
        </c:manualLayout>
      </c:layout>
      <c:spPr>
        <a:noFill/>
        <a:ln w="3487">
          <a:solidFill>
            <a:schemeClr val="tx1"/>
          </a:solidFill>
          <a:prstDash val="solid"/>
        </a:ln>
      </c:spPr>
      <c:txPr>
        <a:bodyPr/>
        <a:lstStyle/>
        <a:p>
          <a:pPr>
            <a:defRPr sz="1389" b="1" i="0" u="none" strike="noStrike" baseline="0">
              <a:solidFill>
                <a:schemeClr val="tx1"/>
              </a:solidFill>
              <a:latin typeface="Arial"/>
              <a:ea typeface="Arial"/>
              <a:cs typeface="Arial"/>
            </a:defRPr>
          </a:pPr>
          <a:endParaRPr lang="en-US"/>
        </a:p>
      </c:txPr>
    </c:legend>
    <c:plotVisOnly val="1"/>
    <c:dispBlanksAs val="zero"/>
  </c:chart>
  <c:spPr>
    <a:noFill/>
    <a:ln>
      <a:noFill/>
    </a:ln>
  </c:spPr>
  <c:txPr>
    <a:bodyPr/>
    <a:lstStyle/>
    <a:p>
      <a:pPr>
        <a:defRPr sz="1510" b="1" i="0" u="none" strike="noStrike" baseline="0">
          <a:solidFill>
            <a:schemeClr val="tx1"/>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6.1357525961428828E-2"/>
          <c:y val="3.4209555327323282E-2"/>
          <c:w val="0.92190136389201349"/>
          <c:h val="0.82749975196399461"/>
        </c:manualLayout>
      </c:layout>
      <c:barChart>
        <c:barDir val="col"/>
        <c:grouping val="clustered"/>
        <c:ser>
          <c:idx val="1"/>
          <c:order val="0"/>
          <c:tx>
            <c:strRef>
              <c:f>'Small Business Programs'!$B$2</c:f>
              <c:strCache>
                <c:ptCount val="1"/>
                <c:pt idx="0">
                  <c:v>FY11</c:v>
                </c:pt>
              </c:strCache>
            </c:strRef>
          </c:tx>
          <c:dLbls>
            <c:dLbl>
              <c:idx val="0"/>
              <c:layout>
                <c:manualLayout>
                  <c:x val="1.8601190476190501E-3"/>
                  <c:y val="8.5910652920962224E-3"/>
                </c:manualLayout>
              </c:layout>
              <c:showVal val="1"/>
            </c:dLbl>
            <c:dLbl>
              <c:idx val="1"/>
              <c:layout>
                <c:manualLayout>
                  <c:x val="0"/>
                  <c:y val="-2.0668340370497151E-2"/>
                </c:manualLayout>
              </c:layout>
              <c:showVal val="1"/>
            </c:dLbl>
            <c:dLbl>
              <c:idx val="2"/>
              <c:layout>
                <c:manualLayout>
                  <c:x val="-5.5803571428571612E-3"/>
                  <c:y val="2.8636884306987398E-3"/>
                </c:manualLayout>
              </c:layout>
              <c:showVal val="1"/>
            </c:dLbl>
            <c:numFmt formatCode="&quot;$&quot;#,##0" sourceLinked="0"/>
            <c:txPr>
              <a:bodyPr/>
              <a:lstStyle/>
              <a:p>
                <a:pPr>
                  <a:defRPr b="1"/>
                </a:pPr>
                <a:endParaRPr lang="en-US"/>
              </a:p>
            </c:txPr>
            <c:showVal val="1"/>
          </c:dLbls>
          <c:cat>
            <c:strRef>
              <c:f>'Small Business Programs'!$A$3:$A$7</c:f>
              <c:strCache>
                <c:ptCount val="5"/>
                <c:pt idx="0">
                  <c:v>SB</c:v>
                </c:pt>
                <c:pt idx="1">
                  <c:v>SDB</c:v>
                </c:pt>
                <c:pt idx="2">
                  <c:v>Women</c:v>
                </c:pt>
                <c:pt idx="3">
                  <c:v>HUBZone</c:v>
                </c:pt>
                <c:pt idx="4">
                  <c:v>SDVOSB</c:v>
                </c:pt>
              </c:strCache>
            </c:strRef>
          </c:cat>
          <c:val>
            <c:numRef>
              <c:f>'Small Business Programs'!$B$3:$B$7</c:f>
              <c:numCache>
                <c:formatCode>General</c:formatCode>
                <c:ptCount val="5"/>
                <c:pt idx="0">
                  <c:v>618</c:v>
                </c:pt>
                <c:pt idx="1">
                  <c:v>377</c:v>
                </c:pt>
                <c:pt idx="2">
                  <c:v>99</c:v>
                </c:pt>
                <c:pt idx="3">
                  <c:v>263</c:v>
                </c:pt>
                <c:pt idx="4">
                  <c:v>96</c:v>
                </c:pt>
              </c:numCache>
            </c:numRef>
          </c:val>
        </c:ser>
        <c:ser>
          <c:idx val="2"/>
          <c:order val="1"/>
          <c:tx>
            <c:strRef>
              <c:f>'Small Business Programs'!$C$2</c:f>
              <c:strCache>
                <c:ptCount val="1"/>
                <c:pt idx="0">
                  <c:v>FY12</c:v>
                </c:pt>
              </c:strCache>
            </c:strRef>
          </c:tx>
          <c:dLbls>
            <c:dLbl>
              <c:idx val="0"/>
              <c:layout>
                <c:manualLayout>
                  <c:x val="7.44047619047621E-3"/>
                  <c:y val="5.7273768613975056E-3"/>
                </c:manualLayout>
              </c:layout>
              <c:showVal val="1"/>
            </c:dLbl>
            <c:dLbl>
              <c:idx val="1"/>
              <c:layout>
                <c:manualLayout>
                  <c:x val="0"/>
                  <c:y val="8.5910652920961703E-3"/>
                </c:manualLayout>
              </c:layout>
              <c:showVal val="1"/>
            </c:dLbl>
            <c:dLbl>
              <c:idx val="2"/>
              <c:layout>
                <c:manualLayout>
                  <c:x val="4.3478260869565305E-3"/>
                  <c:y val="8.9638251740280738E-4"/>
                </c:manualLayout>
              </c:layout>
              <c:showVal val="1"/>
            </c:dLbl>
            <c:dLbl>
              <c:idx val="3"/>
              <c:layout>
                <c:manualLayout>
                  <c:x val="0"/>
                  <c:y val="-2.4154589371980586E-2"/>
                </c:manualLayout>
              </c:layout>
              <c:showVal val="1"/>
            </c:dLbl>
            <c:dLbl>
              <c:idx val="4"/>
              <c:layout>
                <c:manualLayout>
                  <c:x val="-5.7971014492754682E-3"/>
                  <c:y val="-1.207729468599025E-2"/>
                </c:manualLayout>
              </c:layout>
              <c:showVal val="1"/>
            </c:dLbl>
            <c:numFmt formatCode="&quot;$&quot;#,##0" sourceLinked="0"/>
            <c:txPr>
              <a:bodyPr/>
              <a:lstStyle/>
              <a:p>
                <a:pPr>
                  <a:defRPr b="1"/>
                </a:pPr>
                <a:endParaRPr lang="en-US"/>
              </a:p>
            </c:txPr>
            <c:showVal val="1"/>
          </c:dLbls>
          <c:cat>
            <c:strRef>
              <c:f>'Small Business Programs'!$A$3:$A$7</c:f>
              <c:strCache>
                <c:ptCount val="5"/>
                <c:pt idx="0">
                  <c:v>SB</c:v>
                </c:pt>
                <c:pt idx="1">
                  <c:v>SDB</c:v>
                </c:pt>
                <c:pt idx="2">
                  <c:v>Women</c:v>
                </c:pt>
                <c:pt idx="3">
                  <c:v>HUBZone</c:v>
                </c:pt>
                <c:pt idx="4">
                  <c:v>SDVOSB</c:v>
                </c:pt>
              </c:strCache>
            </c:strRef>
          </c:cat>
          <c:val>
            <c:numRef>
              <c:f>'Small Business Programs'!$C$3:$C$7</c:f>
              <c:numCache>
                <c:formatCode>General</c:formatCode>
                <c:ptCount val="5"/>
                <c:pt idx="0">
                  <c:v>530</c:v>
                </c:pt>
                <c:pt idx="1">
                  <c:v>374</c:v>
                </c:pt>
                <c:pt idx="2">
                  <c:v>89</c:v>
                </c:pt>
                <c:pt idx="3">
                  <c:v>177</c:v>
                </c:pt>
                <c:pt idx="4">
                  <c:v>78</c:v>
                </c:pt>
              </c:numCache>
            </c:numRef>
          </c:val>
        </c:ser>
        <c:ser>
          <c:idx val="3"/>
          <c:order val="2"/>
          <c:tx>
            <c:strRef>
              <c:f>'Small Business Programs'!$D$2</c:f>
              <c:strCache>
                <c:ptCount val="1"/>
                <c:pt idx="0">
                  <c:v>FY13</c:v>
                </c:pt>
              </c:strCache>
            </c:strRef>
          </c:tx>
          <c:spPr>
            <a:solidFill>
              <a:srgbClr val="0070C0"/>
            </a:solidFill>
          </c:spPr>
          <c:dLbls>
            <c:dLbl>
              <c:idx val="0"/>
              <c:layout>
                <c:manualLayout>
                  <c:x val="1.8601190476190501E-3"/>
                  <c:y val="8.5910652920962224E-3"/>
                </c:manualLayout>
              </c:layout>
              <c:showVal val="1"/>
            </c:dLbl>
            <c:dLbl>
              <c:idx val="1"/>
              <c:layout>
                <c:manualLayout>
                  <c:x val="7.44047619047621E-3"/>
                  <c:y val="5.7273768613974796E-3"/>
                </c:manualLayout>
              </c:layout>
              <c:showVal val="1"/>
            </c:dLbl>
            <c:dLbl>
              <c:idx val="2"/>
              <c:layout>
                <c:manualLayout>
                  <c:x val="-1.8601190476191189E-3"/>
                  <c:y val="0"/>
                </c:manualLayout>
              </c:layout>
              <c:showVal val="1"/>
            </c:dLbl>
            <c:numFmt formatCode="&quot;$&quot;#,##0" sourceLinked="0"/>
            <c:txPr>
              <a:bodyPr/>
              <a:lstStyle/>
              <a:p>
                <a:pPr>
                  <a:defRPr b="1"/>
                </a:pPr>
                <a:endParaRPr lang="en-US"/>
              </a:p>
            </c:txPr>
            <c:showVal val="1"/>
          </c:dLbls>
          <c:cat>
            <c:strRef>
              <c:f>'Small Business Programs'!$A$3:$A$7</c:f>
              <c:strCache>
                <c:ptCount val="5"/>
                <c:pt idx="0">
                  <c:v>SB</c:v>
                </c:pt>
                <c:pt idx="1">
                  <c:v>SDB</c:v>
                </c:pt>
                <c:pt idx="2">
                  <c:v>Women</c:v>
                </c:pt>
                <c:pt idx="3">
                  <c:v>HUBZone</c:v>
                </c:pt>
                <c:pt idx="4">
                  <c:v>SDVOSB</c:v>
                </c:pt>
              </c:strCache>
            </c:strRef>
          </c:cat>
          <c:val>
            <c:numRef>
              <c:f>'Small Business Programs'!$D$3:$D$7</c:f>
              <c:numCache>
                <c:formatCode>General</c:formatCode>
                <c:ptCount val="5"/>
                <c:pt idx="0">
                  <c:v>456</c:v>
                </c:pt>
                <c:pt idx="1">
                  <c:v>329</c:v>
                </c:pt>
                <c:pt idx="2">
                  <c:v>90</c:v>
                </c:pt>
                <c:pt idx="3">
                  <c:v>200</c:v>
                </c:pt>
                <c:pt idx="4">
                  <c:v>31</c:v>
                </c:pt>
              </c:numCache>
            </c:numRef>
          </c:val>
        </c:ser>
        <c:ser>
          <c:idx val="4"/>
          <c:order val="3"/>
          <c:tx>
            <c:strRef>
              <c:f>'Small Business Programs'!$E$2</c:f>
              <c:strCache>
                <c:ptCount val="1"/>
                <c:pt idx="0">
                  <c:v>FY14</c:v>
                </c:pt>
              </c:strCache>
            </c:strRef>
          </c:tx>
          <c:spPr>
            <a:solidFill>
              <a:srgbClr val="1F497D">
                <a:lumMod val="40000"/>
                <a:lumOff val="60000"/>
              </a:srgbClr>
            </a:solidFill>
          </c:spPr>
          <c:dLbls>
            <c:dLbl>
              <c:idx val="0"/>
              <c:layout>
                <c:manualLayout>
                  <c:x val="7.44047619047621E-3"/>
                  <c:y val="8.5910652920962224E-3"/>
                </c:manualLayout>
              </c:layout>
              <c:showVal val="1"/>
            </c:dLbl>
            <c:dLbl>
              <c:idx val="1"/>
              <c:layout>
                <c:manualLayout>
                  <c:x val="5.5803571428571612E-3"/>
                  <c:y val="8.5910652920962224E-3"/>
                </c:manualLayout>
              </c:layout>
              <c:showVal val="1"/>
            </c:dLbl>
            <c:dLbl>
              <c:idx val="2"/>
              <c:layout>
                <c:manualLayout>
                  <c:x val="6.8203577185822143E-17"/>
                  <c:y val="1.4318442153493547E-2"/>
                </c:manualLayout>
              </c:layout>
              <c:showVal val="1"/>
            </c:dLbl>
            <c:numFmt formatCode="&quot;$&quot;#,##0" sourceLinked="0"/>
            <c:txPr>
              <a:bodyPr/>
              <a:lstStyle/>
              <a:p>
                <a:pPr>
                  <a:defRPr b="1"/>
                </a:pPr>
                <a:endParaRPr lang="en-US"/>
              </a:p>
            </c:txPr>
            <c:showVal val="1"/>
          </c:dLbls>
          <c:cat>
            <c:strRef>
              <c:f>'Small Business Programs'!$A$3:$A$7</c:f>
              <c:strCache>
                <c:ptCount val="5"/>
                <c:pt idx="0">
                  <c:v>SB</c:v>
                </c:pt>
                <c:pt idx="1">
                  <c:v>SDB</c:v>
                </c:pt>
                <c:pt idx="2">
                  <c:v>Women</c:v>
                </c:pt>
                <c:pt idx="3">
                  <c:v>HUBZone</c:v>
                </c:pt>
                <c:pt idx="4">
                  <c:v>SDVOSB</c:v>
                </c:pt>
              </c:strCache>
            </c:strRef>
          </c:cat>
          <c:val>
            <c:numRef>
              <c:f>'Small Business Programs'!$E$3:$E$7</c:f>
              <c:numCache>
                <c:formatCode>General</c:formatCode>
                <c:ptCount val="5"/>
                <c:pt idx="0">
                  <c:v>402</c:v>
                </c:pt>
                <c:pt idx="1">
                  <c:v>304</c:v>
                </c:pt>
                <c:pt idx="2">
                  <c:v>70</c:v>
                </c:pt>
                <c:pt idx="3">
                  <c:v>96</c:v>
                </c:pt>
                <c:pt idx="4">
                  <c:v>51</c:v>
                </c:pt>
              </c:numCache>
            </c:numRef>
          </c:val>
        </c:ser>
        <c:axId val="97240960"/>
        <c:axId val="97242496"/>
      </c:barChart>
      <c:catAx>
        <c:axId val="97240960"/>
        <c:scaling>
          <c:orientation val="minMax"/>
        </c:scaling>
        <c:axPos val="b"/>
        <c:tickLblPos val="nextTo"/>
        <c:txPr>
          <a:bodyPr/>
          <a:lstStyle/>
          <a:p>
            <a:pPr>
              <a:defRPr b="1"/>
            </a:pPr>
            <a:endParaRPr lang="en-US"/>
          </a:p>
        </c:txPr>
        <c:crossAx val="97242496"/>
        <c:crosses val="autoZero"/>
        <c:auto val="1"/>
        <c:lblAlgn val="ctr"/>
        <c:lblOffset val="100"/>
      </c:catAx>
      <c:valAx>
        <c:axId val="97242496"/>
        <c:scaling>
          <c:orientation val="minMax"/>
        </c:scaling>
        <c:axPos val="l"/>
        <c:majorGridlines/>
        <c:numFmt formatCode="&quot;$&quot;#,##0&quot;M&quot;" sourceLinked="0"/>
        <c:tickLblPos val="nextTo"/>
        <c:txPr>
          <a:bodyPr/>
          <a:lstStyle/>
          <a:p>
            <a:pPr>
              <a:defRPr b="1"/>
            </a:pPr>
            <a:endParaRPr lang="en-US"/>
          </a:p>
        </c:txPr>
        <c:crossAx val="97240960"/>
        <c:crosses val="autoZero"/>
        <c:crossBetween val="between"/>
      </c:valAx>
      <c:spPr>
        <a:noFill/>
      </c:spPr>
    </c:plotArea>
    <c:legend>
      <c:legendPos val="b"/>
      <c:layout/>
      <c:txPr>
        <a:bodyPr/>
        <a:lstStyle/>
        <a:p>
          <a:pPr>
            <a:defRPr sz="1200" b="1"/>
          </a:pPr>
          <a:endParaRPr lang="en-US"/>
        </a:p>
      </c:txPr>
    </c:legend>
    <c:plotVisOnly val="1"/>
  </c:chart>
  <c:spPr>
    <a:noFill/>
    <a:ln>
      <a:noFill/>
    </a:ln>
  </c:sp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6.9071019407245624E-2"/>
          <c:y val="2.5870113936907312E-2"/>
          <c:w val="0.91065323038999835"/>
          <c:h val="0.79994343379491362"/>
        </c:manualLayout>
      </c:layout>
      <c:barChart>
        <c:barDir val="col"/>
        <c:grouping val="clustered"/>
        <c:ser>
          <c:idx val="1"/>
          <c:order val="0"/>
          <c:tx>
            <c:strRef>
              <c:f>Percentages!$B$2</c:f>
              <c:strCache>
                <c:ptCount val="1"/>
                <c:pt idx="0">
                  <c:v>FY11</c:v>
                </c:pt>
              </c:strCache>
            </c:strRef>
          </c:tx>
          <c:dLbls>
            <c:dLbl>
              <c:idx val="0"/>
              <c:layout>
                <c:manualLayout>
                  <c:x val="-4.7908391981975797E-3"/>
                  <c:y val="-9.2451130175892487E-3"/>
                </c:manualLayout>
              </c:layout>
              <c:showVal val="1"/>
            </c:dLbl>
            <c:dLbl>
              <c:idx val="1"/>
              <c:layout>
                <c:manualLayout>
                  <c:x val="-1.419302514193028E-2"/>
                  <c:y val="9.5785440613027715E-3"/>
                </c:manualLayout>
              </c:layout>
              <c:showVal val="1"/>
            </c:dLbl>
            <c:dLbl>
              <c:idx val="2"/>
              <c:layout>
                <c:manualLayout>
                  <c:x val="-6.082725060827251E-3"/>
                  <c:y val="1.2771392081736898E-2"/>
                </c:manualLayout>
              </c:layout>
              <c:showVal val="1"/>
            </c:dLbl>
            <c:dLbl>
              <c:idx val="3"/>
              <c:layout>
                <c:manualLayout>
                  <c:x val="-8.1103000811030002E-3"/>
                  <c:y val="1.2771392081736898E-2"/>
                </c:manualLayout>
              </c:layout>
              <c:showVal val="1"/>
            </c:dLbl>
            <c:dLbl>
              <c:idx val="4"/>
              <c:layout>
                <c:manualLayout>
                  <c:x val="-1.6579564722551297E-3"/>
                  <c:y val="4.2317937869707735E-3"/>
                </c:manualLayout>
              </c:layout>
              <c:showVal val="1"/>
            </c:dLbl>
            <c:showVal val="1"/>
          </c:dLbls>
          <c:cat>
            <c:strRef>
              <c:f>Percentages!$A$3:$A$7</c:f>
              <c:strCache>
                <c:ptCount val="5"/>
                <c:pt idx="0">
                  <c:v>SB</c:v>
                </c:pt>
                <c:pt idx="1">
                  <c:v>SDB</c:v>
                </c:pt>
                <c:pt idx="2">
                  <c:v>Women</c:v>
                </c:pt>
                <c:pt idx="3">
                  <c:v>HUBZone</c:v>
                </c:pt>
                <c:pt idx="4">
                  <c:v>SDVOSB</c:v>
                </c:pt>
              </c:strCache>
            </c:strRef>
          </c:cat>
          <c:val>
            <c:numRef>
              <c:f>Percentages!$B$3:$B$7</c:f>
              <c:numCache>
                <c:formatCode>0.0%</c:formatCode>
                <c:ptCount val="5"/>
                <c:pt idx="0">
                  <c:v>0.38700000000000062</c:v>
                </c:pt>
                <c:pt idx="1">
                  <c:v>0.23700000000000004</c:v>
                </c:pt>
                <c:pt idx="2">
                  <c:v>6.1699999999999998E-2</c:v>
                </c:pt>
                <c:pt idx="3">
                  <c:v>0.16389999999999999</c:v>
                </c:pt>
                <c:pt idx="4">
                  <c:v>5.9700000000000121E-2</c:v>
                </c:pt>
              </c:numCache>
            </c:numRef>
          </c:val>
        </c:ser>
        <c:ser>
          <c:idx val="0"/>
          <c:order val="1"/>
          <c:tx>
            <c:strRef>
              <c:f>Percentages!$C$2</c:f>
              <c:strCache>
                <c:ptCount val="1"/>
                <c:pt idx="0">
                  <c:v>FY12</c:v>
                </c:pt>
              </c:strCache>
            </c:strRef>
          </c:tx>
          <c:spPr>
            <a:solidFill>
              <a:schemeClr val="accent3">
                <a:lumMod val="75000"/>
              </a:schemeClr>
            </a:solidFill>
          </c:spPr>
          <c:dLbls>
            <c:dLbl>
              <c:idx val="0"/>
              <c:layout>
                <c:manualLayout>
                  <c:x val="-8.1103000811030002E-3"/>
                  <c:y val="9.5785440613027246E-3"/>
                </c:manualLayout>
              </c:layout>
              <c:showVal val="1"/>
            </c:dLbl>
            <c:dLbl>
              <c:idx val="1"/>
              <c:layout>
                <c:manualLayout>
                  <c:x val="-1.2165450121654464E-2"/>
                  <c:y val="6.3856960408684594E-3"/>
                </c:manualLayout>
              </c:layout>
              <c:showVal val="1"/>
            </c:dLbl>
            <c:dLbl>
              <c:idx val="3"/>
              <c:layout>
                <c:manualLayout>
                  <c:x val="-8.6629270898660061E-3"/>
                  <c:y val="-3.7275237983311928E-2"/>
                </c:manualLayout>
              </c:layout>
              <c:showVal val="1"/>
            </c:dLbl>
            <c:dLbl>
              <c:idx val="4"/>
              <c:layout>
                <c:manualLayout>
                  <c:x val="-7.3746312684365781E-3"/>
                  <c:y val="-2.2016296470403977E-2"/>
                </c:manualLayout>
              </c:layout>
              <c:showVal val="1"/>
            </c:dLbl>
            <c:showVal val="1"/>
          </c:dLbls>
          <c:cat>
            <c:strRef>
              <c:f>Percentages!$A$3:$A$7</c:f>
              <c:strCache>
                <c:ptCount val="5"/>
                <c:pt idx="0">
                  <c:v>SB</c:v>
                </c:pt>
                <c:pt idx="1">
                  <c:v>SDB</c:v>
                </c:pt>
                <c:pt idx="2">
                  <c:v>Women</c:v>
                </c:pt>
                <c:pt idx="3">
                  <c:v>HUBZone</c:v>
                </c:pt>
                <c:pt idx="4">
                  <c:v>SDVOSB</c:v>
                </c:pt>
              </c:strCache>
            </c:strRef>
          </c:cat>
          <c:val>
            <c:numRef>
              <c:f>Percentages!$C$3:$C$7</c:f>
              <c:numCache>
                <c:formatCode>0.0%</c:formatCode>
                <c:ptCount val="5"/>
                <c:pt idx="0">
                  <c:v>0.5004999999999995</c:v>
                </c:pt>
                <c:pt idx="1">
                  <c:v>0.35330000000000056</c:v>
                </c:pt>
                <c:pt idx="2">
                  <c:v>8.4900000000000045E-2</c:v>
                </c:pt>
                <c:pt idx="3">
                  <c:v>0.16700000000000001</c:v>
                </c:pt>
                <c:pt idx="4">
                  <c:v>7.3899999999999993E-2</c:v>
                </c:pt>
              </c:numCache>
            </c:numRef>
          </c:val>
        </c:ser>
        <c:ser>
          <c:idx val="2"/>
          <c:order val="2"/>
          <c:tx>
            <c:strRef>
              <c:f>Percentages!$D$2</c:f>
              <c:strCache>
                <c:ptCount val="1"/>
                <c:pt idx="0">
                  <c:v>FY13</c:v>
                </c:pt>
              </c:strCache>
            </c:strRef>
          </c:tx>
          <c:spPr>
            <a:solidFill>
              <a:srgbClr val="0070C0"/>
            </a:solidFill>
          </c:spPr>
          <c:dLbls>
            <c:dLbl>
              <c:idx val="0"/>
              <c:layout>
                <c:manualLayout>
                  <c:x val="-1.4193184793506661E-2"/>
                  <c:y val="-1.2771392081736898E-2"/>
                </c:manualLayout>
              </c:layout>
              <c:showVal val="1"/>
            </c:dLbl>
            <c:dLbl>
              <c:idx val="1"/>
              <c:layout>
                <c:manualLayout>
                  <c:x val="-2.9498525073746312E-3"/>
                  <c:y val="-2.732518509813139E-2"/>
                </c:manualLayout>
              </c:layout>
              <c:showVal val="1"/>
            </c:dLbl>
            <c:dLbl>
              <c:idx val="2"/>
              <c:layout>
                <c:manualLayout>
                  <c:x val="2.0275750202757552E-3"/>
                  <c:y val="-6.3856960408684594E-3"/>
                </c:manualLayout>
              </c:layout>
              <c:showVal val="1"/>
            </c:dLbl>
            <c:dLbl>
              <c:idx val="4"/>
              <c:layout>
                <c:manualLayout>
                  <c:x val="2.0276171230808539E-3"/>
                  <c:y val="-2.1644729110353752E-2"/>
                </c:manualLayout>
              </c:layout>
              <c:showVal val="1"/>
            </c:dLbl>
            <c:showVal val="1"/>
          </c:dLbls>
          <c:cat>
            <c:strRef>
              <c:f>Percentages!$A$3:$A$7</c:f>
              <c:strCache>
                <c:ptCount val="5"/>
                <c:pt idx="0">
                  <c:v>SB</c:v>
                </c:pt>
                <c:pt idx="1">
                  <c:v>SDB</c:v>
                </c:pt>
                <c:pt idx="2">
                  <c:v>Women</c:v>
                </c:pt>
                <c:pt idx="3">
                  <c:v>HUBZone</c:v>
                </c:pt>
                <c:pt idx="4">
                  <c:v>SDVOSB</c:v>
                </c:pt>
              </c:strCache>
            </c:strRef>
          </c:cat>
          <c:val>
            <c:numRef>
              <c:f>Percentages!$D$3:$D$7</c:f>
              <c:numCache>
                <c:formatCode>0.0%</c:formatCode>
                <c:ptCount val="5"/>
                <c:pt idx="0">
                  <c:v>0.5125999999999995</c:v>
                </c:pt>
                <c:pt idx="1">
                  <c:v>0.37020000000000008</c:v>
                </c:pt>
                <c:pt idx="2">
                  <c:v>0.1014</c:v>
                </c:pt>
                <c:pt idx="3">
                  <c:v>0.23490000000000028</c:v>
                </c:pt>
                <c:pt idx="4">
                  <c:v>3.5400000000000001E-2</c:v>
                </c:pt>
              </c:numCache>
            </c:numRef>
          </c:val>
        </c:ser>
        <c:ser>
          <c:idx val="3"/>
          <c:order val="3"/>
          <c:tx>
            <c:strRef>
              <c:f>Percentages!$E$2</c:f>
              <c:strCache>
                <c:ptCount val="1"/>
                <c:pt idx="0">
                  <c:v>FY14</c:v>
                </c:pt>
              </c:strCache>
            </c:strRef>
          </c:tx>
          <c:spPr>
            <a:solidFill>
              <a:schemeClr val="tx2">
                <a:lumMod val="40000"/>
                <a:lumOff val="60000"/>
              </a:schemeClr>
            </a:solidFill>
          </c:spPr>
          <c:dLbls>
            <c:dLbl>
              <c:idx val="0"/>
              <c:layout>
                <c:manualLayout>
                  <c:x val="0"/>
                  <c:y val="6.3856960408684594E-3"/>
                </c:manualLayout>
              </c:layout>
              <c:showVal val="1"/>
            </c:dLbl>
            <c:dLbl>
              <c:idx val="1"/>
              <c:layout>
                <c:manualLayout>
                  <c:x val="0"/>
                  <c:y val="9.5785440613027108E-3"/>
                </c:manualLayout>
              </c:layout>
              <c:showVal val="1"/>
            </c:dLbl>
            <c:dLbl>
              <c:idx val="2"/>
              <c:layout>
                <c:manualLayout>
                  <c:x val="1.0873574431514668E-2"/>
                  <c:y val="-8.8733497865005704E-3"/>
                </c:manualLayout>
              </c:layout>
              <c:showVal val="1"/>
            </c:dLbl>
            <c:dLbl>
              <c:idx val="3"/>
              <c:layout>
                <c:manualLayout>
                  <c:x val="1.419302514193028E-2"/>
                  <c:y val="3.1928480204342267E-3"/>
                </c:manualLayout>
              </c:layout>
              <c:showVal val="1"/>
            </c:dLbl>
            <c:dLbl>
              <c:idx val="4"/>
              <c:layout>
                <c:manualLayout>
                  <c:x val="4.4247787610619494E-3"/>
                  <c:y val="-1.2437810945273719E-2"/>
                </c:manualLayout>
              </c:layout>
              <c:showVal val="1"/>
            </c:dLbl>
            <c:showVal val="1"/>
          </c:dLbls>
          <c:cat>
            <c:strRef>
              <c:f>Percentages!$A$3:$A$7</c:f>
              <c:strCache>
                <c:ptCount val="5"/>
                <c:pt idx="0">
                  <c:v>SB</c:v>
                </c:pt>
                <c:pt idx="1">
                  <c:v>SDB</c:v>
                </c:pt>
                <c:pt idx="2">
                  <c:v>Women</c:v>
                </c:pt>
                <c:pt idx="3">
                  <c:v>HUBZone</c:v>
                </c:pt>
                <c:pt idx="4">
                  <c:v>SDVOSB</c:v>
                </c:pt>
              </c:strCache>
            </c:strRef>
          </c:cat>
          <c:val>
            <c:numRef>
              <c:f>Percentages!$E$3:$E$7</c:f>
              <c:numCache>
                <c:formatCode>0.0%</c:formatCode>
                <c:ptCount val="5"/>
                <c:pt idx="0">
                  <c:v>0.65210000000000123</c:v>
                </c:pt>
                <c:pt idx="1">
                  <c:v>0.49380000000000074</c:v>
                </c:pt>
                <c:pt idx="2">
                  <c:v>0.1133</c:v>
                </c:pt>
                <c:pt idx="3">
                  <c:v>0.15600000000000031</c:v>
                </c:pt>
                <c:pt idx="4">
                  <c:v>8.2400000000000015E-2</c:v>
                </c:pt>
              </c:numCache>
            </c:numRef>
          </c:val>
        </c:ser>
        <c:axId val="97614848"/>
        <c:axId val="97522432"/>
      </c:barChart>
      <c:catAx>
        <c:axId val="97614848"/>
        <c:scaling>
          <c:orientation val="minMax"/>
        </c:scaling>
        <c:axPos val="b"/>
        <c:tickLblPos val="nextTo"/>
        <c:crossAx val="97522432"/>
        <c:crosses val="autoZero"/>
        <c:auto val="1"/>
        <c:lblAlgn val="ctr"/>
        <c:lblOffset val="100"/>
      </c:catAx>
      <c:valAx>
        <c:axId val="97522432"/>
        <c:scaling>
          <c:orientation val="minMax"/>
        </c:scaling>
        <c:axPos val="l"/>
        <c:majorGridlines/>
        <c:numFmt formatCode="0%" sourceLinked="0"/>
        <c:tickLblPos val="nextTo"/>
        <c:crossAx val="97614848"/>
        <c:crosses val="autoZero"/>
        <c:crossBetween val="between"/>
      </c:valAx>
      <c:spPr>
        <a:noFill/>
      </c:spPr>
    </c:plotArea>
    <c:legend>
      <c:legendPos val="b"/>
      <c:layout>
        <c:manualLayout>
          <c:xMode val="edge"/>
          <c:yMode val="edge"/>
          <c:x val="0.3938729118087721"/>
          <c:y val="0.90218353955755526"/>
          <c:w val="0.21225417638245889"/>
          <c:h val="4.3054555680539813E-2"/>
        </c:manualLayout>
      </c:layout>
      <c:txPr>
        <a:bodyPr/>
        <a:lstStyle/>
        <a:p>
          <a:pPr>
            <a:defRPr sz="1200"/>
          </a:pPr>
          <a:endParaRPr lang="en-US"/>
        </a:p>
      </c:txPr>
    </c:legend>
    <c:plotVisOnly val="1"/>
  </c:chart>
  <c:spPr>
    <a:noFill/>
    <a:ln>
      <a:noFill/>
    </a:ln>
  </c:spPr>
  <c:txPr>
    <a:bodyPr/>
    <a:lstStyle/>
    <a:p>
      <a:pPr>
        <a:defRPr b="1"/>
      </a:pPr>
      <a:endParaRPr lang="en-US"/>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 Id="rId4" Type="http://schemas.openxmlformats.org/officeDocument/2006/relationships/image" Target="../media/image29.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7"/>
            <a:ext cx="3037840" cy="465137"/>
          </a:xfrm>
          <a:prstGeom prst="rect">
            <a:avLst/>
          </a:prstGeom>
        </p:spPr>
        <p:txBody>
          <a:bodyPr vert="horz" lIns="91484" tIns="45742" rIns="91484" bIns="45742" rtlCol="0"/>
          <a:lstStyle>
            <a:lvl1pPr algn="l">
              <a:defRPr sz="1200"/>
            </a:lvl1pPr>
          </a:lstStyle>
          <a:p>
            <a:endParaRPr lang="en-US" dirty="0"/>
          </a:p>
        </p:txBody>
      </p:sp>
      <p:sp>
        <p:nvSpPr>
          <p:cNvPr id="3" name="Date Placeholder 2"/>
          <p:cNvSpPr>
            <a:spLocks noGrp="1"/>
          </p:cNvSpPr>
          <p:nvPr>
            <p:ph type="dt" sz="quarter" idx="1"/>
          </p:nvPr>
        </p:nvSpPr>
        <p:spPr>
          <a:xfrm>
            <a:off x="3970944" y="7"/>
            <a:ext cx="3037840" cy="465137"/>
          </a:xfrm>
          <a:prstGeom prst="rect">
            <a:avLst/>
          </a:prstGeom>
        </p:spPr>
        <p:txBody>
          <a:bodyPr vert="horz" lIns="91484" tIns="45742" rIns="91484" bIns="45742" rtlCol="0"/>
          <a:lstStyle>
            <a:lvl1pPr algn="r">
              <a:defRPr sz="1200"/>
            </a:lvl1pPr>
          </a:lstStyle>
          <a:p>
            <a:fld id="{10690076-7A86-4BAF-8C29-2FE7B0C0ACAF}" type="datetimeFigureOut">
              <a:rPr lang="en-US" smtClean="0"/>
              <a:pPr/>
              <a:t>10/30/2014</a:t>
            </a:fld>
            <a:endParaRPr lang="en-US" dirty="0"/>
          </a:p>
        </p:txBody>
      </p:sp>
      <p:sp>
        <p:nvSpPr>
          <p:cNvPr id="4" name="Footer Placeholder 3"/>
          <p:cNvSpPr>
            <a:spLocks noGrp="1"/>
          </p:cNvSpPr>
          <p:nvPr>
            <p:ph type="ftr" sz="quarter" idx="2"/>
          </p:nvPr>
        </p:nvSpPr>
        <p:spPr>
          <a:xfrm>
            <a:off x="4" y="8829680"/>
            <a:ext cx="3037840" cy="465137"/>
          </a:xfrm>
          <a:prstGeom prst="rect">
            <a:avLst/>
          </a:prstGeom>
        </p:spPr>
        <p:txBody>
          <a:bodyPr vert="horz" lIns="91484" tIns="45742" rIns="91484" bIns="4574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4" y="8829680"/>
            <a:ext cx="3037840" cy="465137"/>
          </a:xfrm>
          <a:prstGeom prst="rect">
            <a:avLst/>
          </a:prstGeom>
        </p:spPr>
        <p:txBody>
          <a:bodyPr vert="horz" lIns="91484" tIns="45742" rIns="91484" bIns="45742" rtlCol="0" anchor="b"/>
          <a:lstStyle>
            <a:lvl1pPr algn="r">
              <a:defRPr sz="1200"/>
            </a:lvl1pPr>
          </a:lstStyle>
          <a:p>
            <a:fld id="{C5CA461B-7232-4220-A1DD-421CBD0CA807}"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6"/>
            <a:ext cx="3037840" cy="464820"/>
          </a:xfrm>
          <a:prstGeom prst="rect">
            <a:avLst/>
          </a:prstGeom>
        </p:spPr>
        <p:txBody>
          <a:bodyPr vert="horz" lIns="92929" tIns="46465" rIns="92929" bIns="46465" rtlCol="0"/>
          <a:lstStyle>
            <a:lvl1pPr algn="l">
              <a:defRPr sz="1200"/>
            </a:lvl1pPr>
          </a:lstStyle>
          <a:p>
            <a:endParaRPr lang="en-US" dirty="0"/>
          </a:p>
        </p:txBody>
      </p:sp>
      <p:sp>
        <p:nvSpPr>
          <p:cNvPr id="3" name="Date Placeholder 2"/>
          <p:cNvSpPr>
            <a:spLocks noGrp="1"/>
          </p:cNvSpPr>
          <p:nvPr>
            <p:ph type="dt" idx="1"/>
          </p:nvPr>
        </p:nvSpPr>
        <p:spPr>
          <a:xfrm>
            <a:off x="3970944" y="6"/>
            <a:ext cx="3037840" cy="464820"/>
          </a:xfrm>
          <a:prstGeom prst="rect">
            <a:avLst/>
          </a:prstGeom>
        </p:spPr>
        <p:txBody>
          <a:bodyPr vert="horz" lIns="92929" tIns="46465" rIns="92929" bIns="46465" rtlCol="0"/>
          <a:lstStyle>
            <a:lvl1pPr algn="r">
              <a:defRPr sz="1200"/>
            </a:lvl1pPr>
          </a:lstStyle>
          <a:p>
            <a:fld id="{C10EC2EC-0682-4B45-B6E1-DE5D9AB0F61E}" type="datetimeFigureOut">
              <a:rPr lang="en-US" smtClean="0"/>
              <a:pPr/>
              <a:t>10/30/2014</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929" tIns="46465" rIns="92929" bIns="46465" rtlCol="0" anchor="ctr"/>
          <a:lstStyle/>
          <a:p>
            <a:endParaRPr lang="en-US" dirty="0"/>
          </a:p>
        </p:txBody>
      </p:sp>
      <p:sp>
        <p:nvSpPr>
          <p:cNvPr id="5" name="Notes Placeholder 4"/>
          <p:cNvSpPr>
            <a:spLocks noGrp="1"/>
          </p:cNvSpPr>
          <p:nvPr>
            <p:ph type="body" sz="quarter" idx="3"/>
          </p:nvPr>
        </p:nvSpPr>
        <p:spPr>
          <a:xfrm>
            <a:off x="701040" y="4415796"/>
            <a:ext cx="5608320" cy="4183380"/>
          </a:xfrm>
          <a:prstGeom prst="rect">
            <a:avLst/>
          </a:prstGeom>
        </p:spPr>
        <p:txBody>
          <a:bodyPr vert="horz" lIns="92929" tIns="46465" rIns="92929" bIns="4646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8829971"/>
            <a:ext cx="3037840" cy="464820"/>
          </a:xfrm>
          <a:prstGeom prst="rect">
            <a:avLst/>
          </a:prstGeom>
        </p:spPr>
        <p:txBody>
          <a:bodyPr vert="horz" lIns="92929" tIns="46465" rIns="92929"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4" y="8829971"/>
            <a:ext cx="3037840" cy="464820"/>
          </a:xfrm>
          <a:prstGeom prst="rect">
            <a:avLst/>
          </a:prstGeom>
        </p:spPr>
        <p:txBody>
          <a:bodyPr vert="horz" lIns="92929" tIns="46465" rIns="92929" bIns="46465" rtlCol="0" anchor="b"/>
          <a:lstStyle>
            <a:lvl1pPr algn="r">
              <a:defRPr sz="1200"/>
            </a:lvl1pPr>
          </a:lstStyle>
          <a:p>
            <a:fld id="{9F20F0E6-C856-4985-87F0-615088D6CAD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vmlDrawing" Target="../drawings/vmlDrawing1.vml"/><Relationship Id="rId4" Type="http://schemas.openxmlformats.org/officeDocument/2006/relationships/package" Target="../embeddings/Microsoft_Office_PowerPoint_Slide2.sldx"/></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2644FD-FEC5-47AB-B651-DD619214ED0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2000" b="1" u="none" dirty="0" smtClean="0"/>
              <a:t>	</a:t>
            </a:r>
            <a:r>
              <a:rPr lang="en-US" sz="2400" dirty="0" smtClean="0"/>
              <a:t> </a:t>
            </a:r>
            <a:r>
              <a:rPr lang="en-US" sz="3200" b="1" u="sng" dirty="0" smtClean="0"/>
              <a:t>Recreation</a:t>
            </a:r>
            <a:r>
              <a:rPr lang="en-US" sz="2400" baseline="0" dirty="0" smtClean="0"/>
              <a:t> </a:t>
            </a:r>
            <a:r>
              <a:rPr lang="en-US" sz="2400" dirty="0" smtClean="0"/>
              <a:t>(</a:t>
            </a:r>
            <a:r>
              <a:rPr lang="en-US" sz="2400" baseline="0" dirty="0" smtClean="0"/>
              <a:t>69 Park Rangers)</a:t>
            </a:r>
            <a:endParaRPr lang="en-US" sz="2400" b="1" u="sng" dirty="0" smtClean="0"/>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2400" dirty="0" smtClean="0"/>
              <a:t>25 multipurpose projects 	</a:t>
            </a:r>
            <a:r>
              <a:rPr lang="en-US" sz="2400" baseline="0" dirty="0" smtClean="0"/>
              <a:t>D</a:t>
            </a:r>
            <a:r>
              <a:rPr lang="en-US" sz="2400" dirty="0" smtClean="0"/>
              <a:t>ivided into four</a:t>
            </a:r>
            <a:r>
              <a:rPr lang="en-US" sz="2400" baseline="0" dirty="0" smtClean="0"/>
              <a:t> (4) regions (Trinity, Piney Woods, Capital and Three Rivers Regions	</a:t>
            </a:r>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2400" dirty="0" smtClean="0"/>
              <a:t> Manage</a:t>
            </a:r>
            <a:r>
              <a:rPr lang="en-US" sz="2400" baseline="0" dirty="0" smtClean="0"/>
              <a:t> </a:t>
            </a:r>
            <a:r>
              <a:rPr lang="en-US" sz="2400" dirty="0" smtClean="0"/>
              <a:t>314 parks	Over 25 million visitors annually</a:t>
            </a:r>
            <a:r>
              <a:rPr lang="en-US" sz="2400" baseline="0" dirty="0" smtClean="0"/>
              <a:t>	</a:t>
            </a:r>
          </a:p>
          <a:p>
            <a:pPr lvl="0">
              <a:lnSpc>
                <a:spcPct val="100000"/>
              </a:lnSpc>
              <a:spcBef>
                <a:spcPts val="0"/>
              </a:spcBef>
              <a:spcAft>
                <a:spcPts val="0"/>
              </a:spcAft>
              <a:buFontTx/>
              <a:buNone/>
              <a:defRPr/>
            </a:pPr>
            <a:r>
              <a:rPr lang="en-US" sz="2400" b="1" u="none" dirty="0" smtClean="0"/>
              <a:t>                                  </a:t>
            </a:r>
          </a:p>
          <a:p>
            <a:pPr lvl="0">
              <a:lnSpc>
                <a:spcPct val="100000"/>
              </a:lnSpc>
              <a:spcBef>
                <a:spcPts val="0"/>
              </a:spcBef>
              <a:spcAft>
                <a:spcPts val="0"/>
              </a:spcAft>
              <a:buFontTx/>
              <a:buNone/>
              <a:defRPr/>
            </a:pPr>
            <a:r>
              <a:rPr lang="en-US" sz="2400" b="1" u="none" dirty="0" smtClean="0"/>
              <a:t>	 </a:t>
            </a:r>
            <a:r>
              <a:rPr lang="en-US" sz="3200" b="1" u="sng" dirty="0" smtClean="0"/>
              <a:t>Flood Protection</a:t>
            </a:r>
          </a:p>
          <a:p>
            <a:pPr lvl="0">
              <a:lnSpc>
                <a:spcPct val="100000"/>
              </a:lnSpc>
              <a:spcBef>
                <a:spcPts val="0"/>
              </a:spcBef>
              <a:spcAft>
                <a:spcPts val="0"/>
              </a:spcAft>
              <a:buFontTx/>
              <a:buNone/>
              <a:defRPr/>
            </a:pPr>
            <a:r>
              <a:rPr lang="en-US" sz="2400" kern="1200" dirty="0" smtClean="0">
                <a:solidFill>
                  <a:schemeClr val="tx1"/>
                </a:solidFill>
                <a:latin typeface="+mn-lt"/>
                <a:ea typeface="+mn-ea"/>
                <a:cs typeface="+mn-cs"/>
              </a:rPr>
              <a:t>$</a:t>
            </a:r>
            <a:r>
              <a:rPr lang="en-US" sz="2400" b="1" kern="1200" dirty="0" smtClean="0">
                <a:solidFill>
                  <a:schemeClr val="tx1"/>
                </a:solidFill>
                <a:latin typeface="+mn-lt"/>
                <a:ea typeface="+mn-ea"/>
                <a:cs typeface="+mn-cs"/>
              </a:rPr>
              <a:t>2,600,000,000: </a:t>
            </a:r>
            <a:r>
              <a:rPr lang="en-US" sz="2400" kern="1200" dirty="0" smtClean="0">
                <a:solidFill>
                  <a:schemeClr val="tx1"/>
                </a:solidFill>
                <a:latin typeface="+mn-lt"/>
                <a:ea typeface="+mn-ea"/>
                <a:cs typeface="+mn-cs"/>
              </a:rPr>
              <a:t>Dollar Expenditures	</a:t>
            </a:r>
            <a:r>
              <a:rPr lang="en-US" sz="2400" b="1" kern="1200" dirty="0" smtClean="0">
                <a:solidFill>
                  <a:schemeClr val="tx1"/>
                </a:solidFill>
                <a:latin typeface="+mn-lt"/>
                <a:ea typeface="+mn-ea"/>
                <a:cs typeface="+mn-cs"/>
              </a:rPr>
              <a:t>40%:  </a:t>
            </a:r>
            <a:r>
              <a:rPr lang="en-US" sz="2400" kern="1200" dirty="0" smtClean="0">
                <a:solidFill>
                  <a:schemeClr val="tx1"/>
                </a:solidFill>
                <a:latin typeface="+mn-lt"/>
                <a:ea typeface="+mn-ea"/>
                <a:cs typeface="+mn-cs"/>
              </a:rPr>
              <a:t>Provides Flood Protection to 40% of Texas</a:t>
            </a:r>
            <a:endParaRPr lang="en-US" sz="2400" dirty="0" smtClean="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2400" b="1" kern="1200" dirty="0" smtClean="0">
                <a:solidFill>
                  <a:schemeClr val="tx1"/>
                </a:solidFill>
                <a:latin typeface="+mn-lt"/>
                <a:ea typeface="+mn-ea"/>
                <a:cs typeface="+mn-cs"/>
              </a:rPr>
              <a:t>10,700,000: </a:t>
            </a:r>
            <a:r>
              <a:rPr lang="en-US" sz="2400" kern="1200" dirty="0" smtClean="0">
                <a:solidFill>
                  <a:schemeClr val="tx1"/>
                </a:solidFill>
                <a:latin typeface="+mn-lt"/>
                <a:ea typeface="+mn-ea"/>
                <a:cs typeface="+mn-cs"/>
              </a:rPr>
              <a:t>Acre-feet of Flood Storage	Provide Flood Protection </a:t>
            </a:r>
            <a:r>
              <a:rPr lang="en-US" sz="2400" b="1" kern="1200" dirty="0" smtClean="0">
                <a:solidFill>
                  <a:schemeClr val="tx1"/>
                </a:solidFill>
                <a:latin typeface="+mn-lt"/>
                <a:ea typeface="+mn-ea"/>
                <a:cs typeface="+mn-cs"/>
              </a:rPr>
              <a:t>over 10 river basins</a:t>
            </a:r>
            <a:endParaRPr lang="en-US" sz="2400" dirty="0" smtClean="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2400" dirty="0" smtClean="0"/>
              <a:t>Prevented</a:t>
            </a:r>
            <a:r>
              <a:rPr lang="en-US" sz="2400" baseline="0" dirty="0" smtClean="0"/>
              <a:t> </a:t>
            </a:r>
            <a:r>
              <a:rPr lang="en-US" sz="2400" b="1" baseline="0" dirty="0" smtClean="0"/>
              <a:t>$68Million </a:t>
            </a:r>
            <a:r>
              <a:rPr lang="en-US" sz="2400" baseline="0" dirty="0" smtClean="0"/>
              <a:t>in Flood damage since 1950</a:t>
            </a:r>
            <a:endParaRPr lang="en-US" sz="2400" dirty="0" smtClean="0"/>
          </a:p>
          <a:p>
            <a:pPr lvl="0">
              <a:lnSpc>
                <a:spcPct val="100000"/>
              </a:lnSpc>
              <a:spcBef>
                <a:spcPts val="0"/>
              </a:spcBef>
              <a:spcAft>
                <a:spcPts val="0"/>
              </a:spcAft>
              <a:buFontTx/>
              <a:buNone/>
              <a:defRPr/>
            </a:pPr>
            <a:r>
              <a:rPr lang="en-US" sz="2400" b="0" u="none" dirty="0" smtClean="0"/>
              <a:t>   </a:t>
            </a:r>
            <a:r>
              <a:rPr lang="en-US" sz="2400" b="1" u="none" dirty="0" smtClean="0"/>
              <a:t>   </a:t>
            </a:r>
          </a:p>
          <a:p>
            <a:pPr lvl="0">
              <a:lnSpc>
                <a:spcPct val="100000"/>
              </a:lnSpc>
              <a:spcBef>
                <a:spcPts val="0"/>
              </a:spcBef>
              <a:spcAft>
                <a:spcPts val="0"/>
              </a:spcAft>
              <a:buFontTx/>
              <a:buNone/>
              <a:defRPr/>
            </a:pPr>
            <a:r>
              <a:rPr lang="en-US" sz="2400" b="1" u="none" dirty="0" smtClean="0"/>
              <a:t>	</a:t>
            </a:r>
            <a:r>
              <a:rPr lang="en-US" sz="3200" b="1" u="sng" dirty="0" smtClean="0"/>
              <a:t>Core Drilling</a:t>
            </a:r>
            <a:endParaRPr lang="en-US" sz="3200" b="0" u="none" dirty="0" smtClean="0"/>
          </a:p>
          <a:p>
            <a:pPr lvl="0">
              <a:lnSpc>
                <a:spcPct val="100000"/>
              </a:lnSpc>
              <a:spcBef>
                <a:spcPts val="0"/>
              </a:spcBef>
              <a:spcAft>
                <a:spcPts val="0"/>
              </a:spcAft>
              <a:buFontTx/>
              <a:buNone/>
              <a:defRPr/>
            </a:pPr>
            <a:r>
              <a:rPr lang="en-US" sz="2400" dirty="0" smtClean="0"/>
              <a:t>Fort Worth</a:t>
            </a:r>
            <a:r>
              <a:rPr lang="en-US" sz="2400" baseline="0" dirty="0" smtClean="0"/>
              <a:t> District has the only Core Drilling TM in USACE </a:t>
            </a:r>
          </a:p>
          <a:p>
            <a:pPr lvl="0">
              <a:lnSpc>
                <a:spcPct val="100000"/>
              </a:lnSpc>
              <a:spcBef>
                <a:spcPts val="0"/>
              </a:spcBef>
              <a:spcAft>
                <a:spcPts val="0"/>
              </a:spcAft>
              <a:buFontTx/>
              <a:buNone/>
              <a:defRPr/>
            </a:pPr>
            <a:r>
              <a:rPr lang="en-US" sz="2400" baseline="0" dirty="0" smtClean="0"/>
              <a:t>Used to install piezmeters and drilling cores for upcoming projects</a:t>
            </a:r>
            <a:endParaRPr lang="en-US" sz="2400" dirty="0" smtClean="0"/>
          </a:p>
          <a:p>
            <a:pPr lvl="1">
              <a:lnSpc>
                <a:spcPct val="100000"/>
              </a:lnSpc>
              <a:spcBef>
                <a:spcPts val="0"/>
              </a:spcBef>
              <a:spcAft>
                <a:spcPts val="0"/>
              </a:spcAft>
              <a:buFontTx/>
              <a:buNone/>
              <a:defRPr/>
            </a:pPr>
            <a:r>
              <a:rPr lang="en-US" sz="2400" b="1" u="none" dirty="0" smtClean="0"/>
              <a:t>		</a:t>
            </a:r>
            <a:endParaRPr lang="en-US" sz="2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u="none" dirty="0" smtClean="0"/>
              <a:t>	</a:t>
            </a:r>
            <a:r>
              <a:rPr lang="en-US" sz="3200" b="1" u="sng" dirty="0" smtClean="0"/>
              <a:t>Hydro Power (18 employees</a:t>
            </a:r>
            <a:r>
              <a:rPr lang="en-US" sz="2400" b="1" u="sng"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Currently working the DIACAP, will make the Army 31 December requirement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3 hydropower plants (Whitney, Town</a:t>
            </a:r>
            <a:r>
              <a:rPr lang="en-US" sz="2400" baseline="0" dirty="0" smtClean="0"/>
              <a:t>bluff and Sam Rayborn)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Combined Capacity 90 MW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Sam</a:t>
            </a:r>
            <a:r>
              <a:rPr lang="en-US" sz="2400" baseline="0" dirty="0" smtClean="0"/>
              <a:t> Rayburn 57.6 MW Capacity Placed into Service 1965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Whitney placed</a:t>
            </a:r>
            <a:r>
              <a:rPr lang="en-US" sz="2400" baseline="0" dirty="0" smtClean="0"/>
              <a:t> into service in 1953, c</a:t>
            </a:r>
            <a:r>
              <a:rPr lang="en-US" sz="2400" dirty="0" smtClean="0"/>
              <a:t>urrently overhauling</a:t>
            </a:r>
            <a:r>
              <a:rPr lang="en-US" sz="2400" baseline="0" dirty="0" smtClean="0"/>
              <a:t> the two generators at Whitney will bring capacity to 42MW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RD Willis Power Plant (townbluff)</a:t>
            </a:r>
            <a:r>
              <a:rPr lang="en-US" sz="2400" baseline="0" dirty="0" smtClean="0"/>
              <a:t> 7.4 MW capacity placed into service in 1989</a:t>
            </a:r>
          </a:p>
          <a:p>
            <a:pPr>
              <a:lnSpc>
                <a:spcPct val="100000"/>
              </a:lnSpc>
              <a:spcBef>
                <a:spcPts val="0"/>
              </a:spcBef>
              <a:spcAft>
                <a:spcPts val="0"/>
              </a:spcAft>
              <a:buFont typeface="Wingdings" pitchFamily="2" charset="2"/>
              <a:buNone/>
              <a:defRPr/>
            </a:pPr>
            <a:endParaRPr lang="en-US" sz="2400" b="0" u="none" dirty="0" smtClean="0"/>
          </a:p>
          <a:p>
            <a:pPr>
              <a:lnSpc>
                <a:spcPct val="100000"/>
              </a:lnSpc>
              <a:spcBef>
                <a:spcPts val="0"/>
              </a:spcBef>
              <a:spcAft>
                <a:spcPts val="0"/>
              </a:spcAft>
              <a:buFont typeface="Wingdings" pitchFamily="2" charset="2"/>
              <a:buNone/>
              <a:defRPr/>
            </a:pPr>
            <a:r>
              <a:rPr lang="en-US" sz="2400" b="0" u="none" dirty="0" smtClean="0"/>
              <a:t>	</a:t>
            </a:r>
            <a:r>
              <a:rPr lang="en-US" sz="3200" b="1" u="sng" dirty="0" smtClean="0"/>
              <a:t>Water Supply</a:t>
            </a:r>
          </a:p>
          <a:p>
            <a:pPr>
              <a:lnSpc>
                <a:spcPct val="100000"/>
              </a:lnSpc>
              <a:spcBef>
                <a:spcPts val="0"/>
              </a:spcBef>
              <a:spcAft>
                <a:spcPts val="0"/>
              </a:spcAft>
              <a:buFont typeface="Wingdings" pitchFamily="2" charset="2"/>
              <a:buNone/>
              <a:defRPr/>
            </a:pPr>
            <a:r>
              <a:rPr lang="en-US" sz="2400" dirty="0" smtClean="0"/>
              <a:t>The</a:t>
            </a:r>
            <a:r>
              <a:rPr lang="en-US" sz="2400" baseline="0" dirty="0" smtClean="0"/>
              <a:t> Fort Worth District’s lakes currently store 1/3 of the available water supply</a:t>
            </a:r>
          </a:p>
          <a:p>
            <a:pPr>
              <a:lnSpc>
                <a:spcPct val="100000"/>
              </a:lnSpc>
              <a:spcBef>
                <a:spcPts val="0"/>
              </a:spcBef>
              <a:spcAft>
                <a:spcPts val="0"/>
              </a:spcAft>
              <a:buFont typeface="Wingdings" pitchFamily="2" charset="2"/>
              <a:buNone/>
              <a:defRPr/>
            </a:pPr>
            <a:r>
              <a:rPr lang="en-US" sz="2400" kern="1200" dirty="0" smtClean="0">
                <a:solidFill>
                  <a:schemeClr val="tx1"/>
                </a:solidFill>
                <a:latin typeface="+mn-lt"/>
                <a:ea typeface="+mn-ea"/>
                <a:cs typeface="+mn-cs"/>
              </a:rPr>
              <a:t>The demand for water in Texas is expected to increase 22% between 2012 and 2060 to meet a growing population.</a:t>
            </a:r>
          </a:p>
          <a:p>
            <a:pPr>
              <a:lnSpc>
                <a:spcPct val="100000"/>
              </a:lnSpc>
              <a:spcBef>
                <a:spcPts val="0"/>
              </a:spcBef>
              <a:spcAft>
                <a:spcPts val="0"/>
              </a:spcAft>
              <a:buFont typeface="Wingdings" pitchFamily="2" charset="2"/>
              <a:buNone/>
              <a:defRPr/>
            </a:pPr>
            <a:r>
              <a:rPr lang="en-US" sz="2400" kern="1200" dirty="0" smtClean="0">
                <a:solidFill>
                  <a:schemeClr val="tx1"/>
                </a:solidFill>
                <a:latin typeface="+mn-lt"/>
                <a:ea typeface="+mn-ea"/>
                <a:cs typeface="+mn-cs"/>
              </a:rPr>
              <a:t>2012-</a:t>
            </a:r>
            <a:r>
              <a:rPr lang="en-US" sz="2400" kern="1200" baseline="0" dirty="0" smtClean="0">
                <a:solidFill>
                  <a:schemeClr val="tx1"/>
                </a:solidFill>
                <a:latin typeface="+mn-lt"/>
                <a:ea typeface="+mn-ea"/>
                <a:cs typeface="+mn-cs"/>
              </a:rPr>
              <a:t> 2060 </a:t>
            </a:r>
            <a:r>
              <a:rPr lang="en-US" sz="2400" kern="1200" dirty="0" smtClean="0">
                <a:solidFill>
                  <a:schemeClr val="tx1"/>
                </a:solidFill>
                <a:latin typeface="+mn-lt"/>
                <a:ea typeface="+mn-ea"/>
                <a:cs typeface="+mn-cs"/>
              </a:rPr>
              <a:t>existing water supplies are projected to decrease 10% in resulting in economic losses around $115 billion by 2060 with over a million lost jobs	</a:t>
            </a:r>
          </a:p>
          <a:p>
            <a:pPr>
              <a:lnSpc>
                <a:spcPct val="100000"/>
              </a:lnSpc>
              <a:spcBef>
                <a:spcPts val="0"/>
              </a:spcBef>
              <a:spcAft>
                <a:spcPts val="0"/>
              </a:spcAft>
              <a:buFont typeface="Wingdings" pitchFamily="2" charset="2"/>
              <a:buNone/>
              <a:defRPr/>
            </a:pPr>
            <a:r>
              <a:rPr lang="en-US" sz="2400" kern="1200" dirty="0" smtClean="0">
                <a:solidFill>
                  <a:schemeClr val="tx1"/>
                </a:solidFill>
                <a:latin typeface="+mn-lt"/>
                <a:ea typeface="+mn-ea"/>
                <a:cs typeface="+mn-cs"/>
              </a:rPr>
              <a:t>Fort Worth District is teaming with the Texas Water Development Board on permitting new lakes, and inter-basin pipelines to bring water to where it is needed</a:t>
            </a:r>
            <a:r>
              <a:rPr lang="en-US" sz="2400" dirty="0" smtClean="0"/>
              <a:t> 	</a:t>
            </a:r>
          </a:p>
          <a:p>
            <a:pPr>
              <a:lnSpc>
                <a:spcPct val="100000"/>
              </a:lnSpc>
              <a:spcBef>
                <a:spcPts val="0"/>
              </a:spcBef>
              <a:spcAft>
                <a:spcPts val="0"/>
              </a:spcAft>
              <a:buFont typeface="Wingdings" pitchFamily="2" charset="2"/>
              <a:buNone/>
              <a:defRPr/>
            </a:pPr>
            <a:r>
              <a:rPr lang="en-US" sz="2400" dirty="0" smtClean="0"/>
              <a:t>Regulatory Division Issued 1,047 Permits and Worked 2,285 Actions in FY12</a:t>
            </a:r>
          </a:p>
          <a:p>
            <a:pPr lvl="0">
              <a:lnSpc>
                <a:spcPct val="100000"/>
              </a:lnSpc>
              <a:spcBef>
                <a:spcPts val="0"/>
              </a:spcBef>
              <a:spcAft>
                <a:spcPts val="0"/>
              </a:spcAft>
              <a:buFont typeface="Arial" pitchFamily="34" charset="0"/>
              <a:buChar char="•"/>
            </a:pPr>
            <a:endParaRPr lang="en-US" sz="2400" b="1" u="sng" kern="1200" dirty="0" smtClean="0">
              <a:solidFill>
                <a:schemeClr val="tx1"/>
              </a:solidFill>
              <a:latin typeface="+mn-lt"/>
              <a:ea typeface="+mn-ea"/>
              <a:cs typeface="+mn-cs"/>
            </a:endParaRPr>
          </a:p>
          <a:p>
            <a:pPr lvl="0">
              <a:lnSpc>
                <a:spcPct val="100000"/>
              </a:lnSpc>
              <a:spcBef>
                <a:spcPts val="0"/>
              </a:spcBef>
              <a:spcAft>
                <a:spcPts val="0"/>
              </a:spcAft>
              <a:buFont typeface="Arial" pitchFamily="34" charset="0"/>
              <a:buNone/>
            </a:pPr>
            <a:r>
              <a:rPr lang="en-US" sz="2400" b="1" u="none" kern="1200" dirty="0" smtClean="0">
                <a:solidFill>
                  <a:schemeClr val="tx1"/>
                </a:solidFill>
                <a:latin typeface="+mn-lt"/>
                <a:ea typeface="+mn-ea"/>
                <a:cs typeface="+mn-cs"/>
              </a:rPr>
              <a:t>	</a:t>
            </a:r>
            <a:r>
              <a:rPr lang="en-US" sz="3200" b="1" u="sng" kern="1200" dirty="0" smtClean="0">
                <a:solidFill>
                  <a:schemeClr val="tx1"/>
                </a:solidFill>
                <a:latin typeface="+mn-lt"/>
                <a:ea typeface="+mn-ea"/>
                <a:cs typeface="+mn-cs"/>
              </a:rPr>
              <a:t>Disaster Response:</a:t>
            </a:r>
          </a:p>
          <a:p>
            <a:pPr lvl="0">
              <a:lnSpc>
                <a:spcPct val="100000"/>
              </a:lnSpc>
              <a:spcBef>
                <a:spcPts val="0"/>
              </a:spcBef>
              <a:spcAft>
                <a:spcPts val="0"/>
              </a:spcAft>
              <a:buFont typeface="Arial" pitchFamily="34" charset="0"/>
              <a:buNone/>
            </a:pPr>
            <a:r>
              <a:rPr lang="en-US" sz="2400" kern="1200" dirty="0" smtClean="0">
                <a:solidFill>
                  <a:schemeClr val="tx1"/>
                </a:solidFill>
                <a:latin typeface="+mn-lt"/>
                <a:ea typeface="+mn-ea"/>
                <a:cs typeface="+mn-cs"/>
              </a:rPr>
              <a:t>Debris Team three four</a:t>
            </a:r>
            <a:r>
              <a:rPr lang="en-US" sz="2400" kern="1200" baseline="0" dirty="0" smtClean="0">
                <a:solidFill>
                  <a:schemeClr val="tx1"/>
                </a:solidFill>
                <a:latin typeface="+mn-lt"/>
                <a:ea typeface="+mn-ea"/>
                <a:cs typeface="+mn-cs"/>
              </a:rPr>
              <a:t> employees Currently deployed to support Hurricane</a:t>
            </a:r>
          </a:p>
          <a:p>
            <a:pPr lvl="0">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Back up for Galveston District in case of Hurricane forces them to evacuate</a:t>
            </a:r>
          </a:p>
          <a:p>
            <a:pPr lvl="0">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Team with State of Texas and their regional centers to provide ESF #3 activities</a:t>
            </a:r>
          </a:p>
          <a:p>
            <a:pPr lvl="0">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Worked closely with Galveston on Hurricane IKE and with County Judges when Canyon Dam </a:t>
            </a:r>
            <a:endParaRPr lang="en-US" sz="2400" kern="1200" dirty="0" smtClean="0">
              <a:solidFill>
                <a:schemeClr val="tx1"/>
              </a:solidFill>
              <a:latin typeface="+mn-lt"/>
              <a:ea typeface="+mn-ea"/>
              <a:cs typeface="+mn-cs"/>
            </a:endParaRPr>
          </a:p>
          <a:p>
            <a:pPr>
              <a:lnSpc>
                <a:spcPct val="100000"/>
              </a:lnSpc>
              <a:spcBef>
                <a:spcPts val="0"/>
              </a:spcBef>
              <a:spcAft>
                <a:spcPts val="0"/>
              </a:spcAft>
              <a:buFont typeface="Arial" pitchFamily="34" charset="0"/>
              <a:buChar char="•"/>
            </a:pPr>
            <a:endParaRPr lang="en-US" sz="2400" b="1" u="sng" dirty="0" smtClean="0"/>
          </a:p>
          <a:p>
            <a:pPr>
              <a:lnSpc>
                <a:spcPct val="100000"/>
              </a:lnSpc>
              <a:spcBef>
                <a:spcPts val="0"/>
              </a:spcBef>
              <a:spcAft>
                <a:spcPts val="0"/>
              </a:spcAft>
              <a:buFont typeface="Arial" pitchFamily="34" charset="0"/>
              <a:buNone/>
            </a:pPr>
            <a:r>
              <a:rPr lang="en-US" sz="2400" b="1" u="none" dirty="0" smtClean="0"/>
              <a:t>	</a:t>
            </a:r>
            <a:r>
              <a:rPr lang="en-US" sz="3200" b="1" u="sng" dirty="0" smtClean="0"/>
              <a:t>Real</a:t>
            </a:r>
            <a:r>
              <a:rPr lang="en-US" sz="3200" b="1" u="sng" baseline="0" dirty="0" smtClean="0"/>
              <a:t> Estate:</a:t>
            </a:r>
          </a:p>
          <a:p>
            <a:pPr>
              <a:lnSpc>
                <a:spcPct val="100000"/>
              </a:lnSpc>
              <a:spcBef>
                <a:spcPts val="0"/>
              </a:spcBef>
              <a:spcAft>
                <a:spcPts val="0"/>
              </a:spcAft>
              <a:buFont typeface="Arial" pitchFamily="34" charset="0"/>
              <a:buNone/>
            </a:pPr>
            <a:r>
              <a:rPr lang="en-US" sz="2400" b="1" u="sng" baseline="0" dirty="0" smtClean="0"/>
              <a:t>Land acquisition at Fort Polk:</a:t>
            </a:r>
            <a:r>
              <a:rPr lang="en-US" sz="2400" b="0" u="none" kern="1200" baseline="0" dirty="0" smtClean="0">
                <a:solidFill>
                  <a:schemeClr val="tx1"/>
                </a:solidFill>
                <a:latin typeface="+mn-lt"/>
                <a:ea typeface="+mn-ea"/>
                <a:cs typeface="+mn-cs"/>
              </a:rPr>
              <a:t> C</a:t>
            </a:r>
            <a:r>
              <a:rPr lang="en-US" sz="2400" kern="1200" dirty="0" smtClean="0">
                <a:solidFill>
                  <a:schemeClr val="tx1"/>
                </a:solidFill>
                <a:latin typeface="+mn-lt"/>
                <a:ea typeface="+mn-ea"/>
                <a:cs typeface="+mn-cs"/>
              </a:rPr>
              <a:t>losed on the </a:t>
            </a:r>
            <a:r>
              <a:rPr lang="en-US" sz="2400" b="1" kern="1200" dirty="0" smtClean="0">
                <a:solidFill>
                  <a:schemeClr val="tx1"/>
                </a:solidFill>
                <a:latin typeface="+mn-lt"/>
                <a:ea typeface="+mn-ea"/>
                <a:cs typeface="+mn-cs"/>
              </a:rPr>
              <a:t>Red River LLC parcel (8,448 acres) </a:t>
            </a:r>
            <a:r>
              <a:rPr lang="en-US" sz="2400" kern="1200" dirty="0" smtClean="0">
                <a:solidFill>
                  <a:schemeClr val="tx1"/>
                </a:solidFill>
                <a:latin typeface="+mn-lt"/>
                <a:ea typeface="+mn-ea"/>
                <a:cs typeface="+mn-cs"/>
              </a:rPr>
              <a:t>on 11 September</a:t>
            </a:r>
            <a:r>
              <a:rPr lang="en-US" sz="2400" kern="1200" baseline="0" dirty="0" smtClean="0">
                <a:solidFill>
                  <a:schemeClr val="tx1"/>
                </a:solidFill>
                <a:latin typeface="+mn-lt"/>
                <a:ea typeface="+mn-ea"/>
                <a:cs typeface="+mn-cs"/>
              </a:rPr>
              <a:t> for a </a:t>
            </a:r>
            <a:r>
              <a:rPr lang="en-US" sz="2400" b="1" kern="1200" baseline="0" dirty="0" smtClean="0">
                <a:solidFill>
                  <a:schemeClr val="tx1"/>
                </a:solidFill>
                <a:latin typeface="+mn-lt"/>
                <a:ea typeface="+mn-ea"/>
                <a:cs typeface="+mn-cs"/>
              </a:rPr>
              <a:t>total of </a:t>
            </a:r>
            <a:r>
              <a:rPr lang="en-US" sz="2400" b="1" kern="1200" dirty="0" smtClean="0">
                <a:solidFill>
                  <a:schemeClr val="tx1"/>
                </a:solidFill>
                <a:latin typeface="+mn-lt"/>
                <a:ea typeface="+mn-ea"/>
                <a:cs typeface="+mn-cs"/>
              </a:rPr>
              <a:t>13,368 acres </a:t>
            </a:r>
            <a:r>
              <a:rPr lang="en-US" sz="2400" kern="1200" dirty="0" smtClean="0">
                <a:solidFill>
                  <a:schemeClr val="tx1"/>
                </a:solidFill>
                <a:latin typeface="+mn-lt"/>
                <a:ea typeface="+mn-ea"/>
                <a:cs typeface="+mn-cs"/>
              </a:rPr>
              <a:t>bought</a:t>
            </a:r>
            <a:r>
              <a:rPr lang="en-US" sz="2400" kern="1200" baseline="0" dirty="0" smtClean="0">
                <a:solidFill>
                  <a:schemeClr val="tx1"/>
                </a:solidFill>
                <a:latin typeface="+mn-lt"/>
                <a:ea typeface="+mn-ea"/>
                <a:cs typeface="+mn-cs"/>
              </a:rPr>
              <a:t> this year</a:t>
            </a:r>
          </a:p>
          <a:p>
            <a:pPr>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Working with Fort Bliss on a land swap with the Local Community College</a:t>
            </a:r>
          </a:p>
          <a:p>
            <a:pPr>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Manage the Recruiting  Station leases </a:t>
            </a:r>
          </a:p>
          <a:p>
            <a:pPr>
              <a:lnSpc>
                <a:spcPct val="100000"/>
              </a:lnSpc>
              <a:spcBef>
                <a:spcPts val="0"/>
              </a:spcBef>
              <a:spcAft>
                <a:spcPts val="0"/>
              </a:spcAft>
              <a:buFont typeface="Arial" pitchFamily="34" charset="0"/>
              <a:buNone/>
            </a:pPr>
            <a:r>
              <a:rPr lang="en-US" sz="2400" kern="1200" baseline="0" dirty="0" smtClean="0">
                <a:solidFill>
                  <a:schemeClr val="tx1"/>
                </a:solidFill>
                <a:latin typeface="+mn-lt"/>
                <a:ea typeface="+mn-ea"/>
                <a:cs typeface="+mn-cs"/>
              </a:rPr>
              <a:t> Transferred our HAP program to Savannah earlier this year</a:t>
            </a:r>
          </a:p>
          <a:p>
            <a:pPr>
              <a:lnSpc>
                <a:spcPct val="100000"/>
              </a:lnSpc>
              <a:spcBef>
                <a:spcPts val="0"/>
              </a:spcBef>
              <a:spcAft>
                <a:spcPts val="0"/>
              </a:spcAft>
              <a:buFont typeface="Arial" pitchFamily="34" charset="0"/>
              <a:buNone/>
            </a:pPr>
            <a:r>
              <a:rPr lang="en-US" sz="2400" b="1" u="none" kern="1200" baseline="0" dirty="0" smtClean="0">
                <a:solidFill>
                  <a:schemeClr val="tx1"/>
                </a:solidFill>
                <a:latin typeface="+mn-lt"/>
                <a:ea typeface="+mn-ea"/>
                <a:cs typeface="+mn-cs"/>
              </a:rPr>
              <a:t>		</a:t>
            </a:r>
            <a:r>
              <a:rPr lang="en-US" sz="3200" b="1" u="sng" kern="1200" baseline="0" dirty="0" smtClean="0">
                <a:solidFill>
                  <a:schemeClr val="tx1"/>
                </a:solidFill>
                <a:latin typeface="+mn-lt"/>
                <a:ea typeface="+mn-ea"/>
                <a:cs typeface="+mn-cs"/>
              </a:rPr>
              <a:t>MILITARY Program</a:t>
            </a:r>
          </a:p>
          <a:p>
            <a:pPr marL="0" algn="l" defTabSz="914400" rtl="0" eaLnBrk="1" latinLnBrk="0" hangingPunct="1">
              <a:lnSpc>
                <a:spcPct val="100000"/>
              </a:lnSpc>
              <a:spcBef>
                <a:spcPts val="0"/>
              </a:spcBef>
              <a:spcAft>
                <a:spcPts val="0"/>
              </a:spcAft>
              <a:buFont typeface="Arial" pitchFamily="34" charset="0"/>
              <a:buChar char="•"/>
            </a:pPr>
            <a:r>
              <a:rPr lang="en-US" sz="2400" b="1" u="sng" kern="1200" dirty="0" smtClean="0">
                <a:solidFill>
                  <a:schemeClr val="tx1"/>
                </a:solidFill>
                <a:latin typeface="+mn-lt"/>
                <a:ea typeface="+mn-ea"/>
                <a:cs typeface="+mn-cs"/>
              </a:rPr>
              <a:t>Military Program</a:t>
            </a:r>
            <a:r>
              <a:rPr lang="en-US" sz="2400" b="1" u="none" kern="1200" dirty="0" smtClean="0">
                <a:solidFill>
                  <a:schemeClr val="tx1"/>
                </a:solidFill>
                <a:latin typeface="+mn-lt"/>
                <a:ea typeface="+mn-ea"/>
                <a:cs typeface="+mn-cs"/>
              </a:rPr>
              <a:t>			</a:t>
            </a:r>
            <a:r>
              <a:rPr lang="en-US" sz="2400" b="1" u="sng" baseline="0" dirty="0" smtClean="0"/>
              <a:t>Air Force Program</a:t>
            </a:r>
            <a:endParaRPr lang="en-US" sz="2400" b="1" u="sng" kern="1200" dirty="0" smtClean="0">
              <a:solidFill>
                <a:schemeClr val="tx1"/>
              </a:solidFill>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dirty="0" smtClean="0"/>
              <a:t>Support 10 Army and 5 Air Force installations	</a:t>
            </a:r>
            <a:r>
              <a:rPr lang="en-US" sz="2400" baseline="0" dirty="0" smtClean="0"/>
              <a:t>Lackland, Randolph, Goodfellow, Laughlin, Dyess ($199M)</a:t>
            </a:r>
            <a:endParaRPr lang="en-US" sz="2400" dirty="0" smtClean="0"/>
          </a:p>
          <a:p>
            <a:pPr lvl="1">
              <a:lnSpc>
                <a:spcPct val="100000"/>
              </a:lnSpc>
              <a:spcBef>
                <a:spcPts val="0"/>
              </a:spcBef>
              <a:spcAft>
                <a:spcPts val="0"/>
              </a:spcAft>
              <a:buFont typeface="Arial" pitchFamily="34" charset="0"/>
              <a:buChar char="•"/>
            </a:pPr>
            <a:r>
              <a:rPr lang="en-US" sz="2400" b="0" u="none" dirty="0" smtClean="0"/>
              <a:t>Our</a:t>
            </a:r>
            <a:r>
              <a:rPr lang="en-US" sz="2400" b="0" u="none" baseline="0" dirty="0" smtClean="0"/>
              <a:t> total MILCON program is worth $.9.9Billion spread from FY 07 to FY 12.</a:t>
            </a:r>
          </a:p>
          <a:p>
            <a:pPr lvl="1">
              <a:lnSpc>
                <a:spcPct val="100000"/>
              </a:lnSpc>
              <a:spcBef>
                <a:spcPts val="0"/>
              </a:spcBef>
              <a:spcAft>
                <a:spcPts val="0"/>
              </a:spcAft>
              <a:buFont typeface="Arial" pitchFamily="34" charset="0"/>
              <a:buChar char="•"/>
            </a:pPr>
            <a:r>
              <a:rPr lang="en-US" sz="2400" b="0" u="none" baseline="0" dirty="0" smtClean="0"/>
              <a:t> Post Award Construct $2.5B		</a:t>
            </a:r>
            <a:r>
              <a:rPr lang="en-US" sz="2400" b="1" u="sng" baseline="0" dirty="0" smtClean="0"/>
              <a:t>Medical Program</a:t>
            </a:r>
            <a:endParaRPr lang="en-US" sz="2400" b="0" u="none" baseline="0" dirty="0" smtClean="0"/>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0" u="none" baseline="0" dirty="0" smtClean="0"/>
              <a:t>Army $876M		</a:t>
            </a:r>
            <a:r>
              <a:rPr lang="en-US" sz="2400" baseline="0" dirty="0" smtClean="0"/>
              <a:t>BAMC  Nutrition - $33m24 	Sept 14</a:t>
            </a:r>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0" u="none" baseline="0" dirty="0" smtClean="0"/>
              <a:t>Air Force $199M		F</a:t>
            </a:r>
            <a:r>
              <a:rPr lang="en-US" sz="2400" baseline="0" dirty="0" smtClean="0"/>
              <a:t>ort Hood Hospital - $927m	29 Aug 1</a:t>
            </a:r>
            <a:endParaRPr lang="en-US" sz="2400" b="0" u="none" baseline="0" dirty="0" smtClean="0"/>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0" u="none" baseline="0" dirty="0" smtClean="0"/>
              <a:t> Medical $162.4M		</a:t>
            </a:r>
            <a:r>
              <a:rPr lang="en-US" sz="2400" baseline="0" dirty="0" smtClean="0"/>
              <a:t>Fort Bliss Hospital- $954.7M	Aug 16</a:t>
            </a:r>
            <a:endParaRPr lang="en-US" sz="2400" b="0" u="none" baseline="0" dirty="0" smtClean="0"/>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0" u="none" baseline="0" dirty="0" smtClean="0"/>
              <a:t> BCA05-$717M		</a:t>
            </a:r>
            <a:r>
              <a:rPr lang="en-US" sz="2400" baseline="0" dirty="0" smtClean="0"/>
              <a:t>Lackland ASC- $476.5m	Oct 14</a:t>
            </a:r>
            <a:endParaRPr lang="en-US" sz="2400" b="0" u="none" baseline="0" dirty="0" smtClean="0"/>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0" u="none" baseline="0" dirty="0" smtClean="0"/>
              <a:t>ARRA Medical $562.2M		</a:t>
            </a:r>
            <a:r>
              <a:rPr lang="en-US" sz="2400" baseline="0" dirty="0" smtClean="0"/>
              <a:t>medical Clinic a WSMR- $22.8M May 13 </a:t>
            </a:r>
            <a:endParaRPr lang="en-US" sz="2400" b="0" u="none" baseline="0" dirty="0" smtClean="0"/>
          </a:p>
          <a:p>
            <a:pPr lvl="2">
              <a:lnSpc>
                <a:spcPct val="100000"/>
              </a:lnSpc>
              <a:spcBef>
                <a:spcPts val="0"/>
              </a:spcBef>
              <a:spcAft>
                <a:spcPts val="0"/>
              </a:spcAft>
              <a:buFont typeface="Arial" pitchFamily="34" charset="0"/>
              <a:buChar char="•"/>
            </a:pPr>
            <a:r>
              <a:rPr lang="en-US" sz="2400" b="0" u="none" baseline="0" dirty="0" smtClean="0"/>
              <a:t> DLA- $2.1M				</a:t>
            </a:r>
          </a:p>
          <a:p>
            <a:pPr lvl="1">
              <a:lnSpc>
                <a:spcPct val="100000"/>
              </a:lnSpc>
              <a:spcBef>
                <a:spcPts val="0"/>
              </a:spcBef>
              <a:spcAft>
                <a:spcPts val="0"/>
              </a:spcAft>
              <a:buFont typeface="Arial" pitchFamily="34" charset="0"/>
              <a:buChar char="•"/>
            </a:pPr>
            <a:r>
              <a:rPr lang="en-US" sz="2400" b="0" u="none" baseline="0" dirty="0" smtClean="0"/>
              <a:t>SRM Program is </a:t>
            </a:r>
            <a:r>
              <a:rPr lang="en-US" sz="3200" b="0" u="none" baseline="0" dirty="0" smtClean="0"/>
              <a:t>worth $1.8 Billion</a:t>
            </a:r>
          </a:p>
          <a:p>
            <a:pPr lvl="0">
              <a:lnSpc>
                <a:spcPct val="100000"/>
              </a:lnSpc>
              <a:spcBef>
                <a:spcPts val="0"/>
              </a:spcBef>
              <a:spcAft>
                <a:spcPts val="0"/>
              </a:spcAft>
              <a:buFontTx/>
              <a:buNone/>
            </a:pPr>
            <a:r>
              <a:rPr lang="en-US" sz="3200" b="0" u="none" kern="1200" baseline="0" dirty="0" smtClean="0">
                <a:solidFill>
                  <a:schemeClr val="tx1"/>
                </a:solidFill>
                <a:latin typeface="+mn-lt"/>
                <a:ea typeface="+mn-ea"/>
                <a:cs typeface="+mn-cs"/>
              </a:rPr>
              <a:t>		</a:t>
            </a:r>
            <a:r>
              <a:rPr lang="en-US" sz="3200" b="1" u="sng" kern="1200" baseline="0" dirty="0" smtClean="0">
                <a:solidFill>
                  <a:schemeClr val="tx1"/>
                </a:solidFill>
                <a:latin typeface="+mn-lt"/>
                <a:ea typeface="+mn-ea"/>
                <a:cs typeface="+mn-cs"/>
              </a:rPr>
              <a:t>IIS- (Approx $500m)</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u="sng" kern="1200" baseline="0" dirty="0" smtClean="0">
                <a:solidFill>
                  <a:schemeClr val="tx1"/>
                </a:solidFill>
                <a:latin typeface="+mn-lt"/>
                <a:ea typeface="+mn-ea"/>
                <a:cs typeface="+mn-cs"/>
              </a:rPr>
              <a:t>DLA – $70M Program</a:t>
            </a:r>
            <a:r>
              <a:rPr lang="en-US" sz="2400" b="1" u="none" kern="1200" baseline="0" dirty="0" smtClean="0">
                <a:solidFill>
                  <a:schemeClr val="tx1"/>
                </a:solidFill>
                <a:latin typeface="+mn-lt"/>
                <a:ea typeface="+mn-ea"/>
                <a:cs typeface="+mn-cs"/>
              </a:rPr>
              <a:t>			</a:t>
            </a:r>
            <a:r>
              <a:rPr lang="en-US" sz="2400" b="1" u="sng" baseline="0" dirty="0" smtClean="0"/>
              <a:t>AFCESA-</a:t>
            </a:r>
            <a:r>
              <a:rPr lang="en-US" sz="2400" baseline="0" dirty="0" smtClean="0"/>
              <a:t> we have received $81.3 M to date</a:t>
            </a:r>
            <a:endParaRPr lang="en-US" sz="2400" b="1" u="sng" kern="1200" baseline="0" dirty="0" smtClean="0">
              <a:solidFill>
                <a:schemeClr val="tx1"/>
              </a:solidFill>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kern="1200" baseline="0" dirty="0" smtClean="0">
                <a:solidFill>
                  <a:schemeClr val="tx1"/>
                </a:solidFill>
                <a:latin typeface="+mn-lt"/>
                <a:ea typeface="+mn-ea"/>
                <a:cs typeface="+mn-cs"/>
              </a:rPr>
              <a:t>FY 13: - $33 M  		</a:t>
            </a:r>
            <a:r>
              <a:rPr lang="en-US" sz="2400" b="1" u="sng" baseline="0" dirty="0" smtClean="0"/>
              <a:t>CBP</a:t>
            </a:r>
            <a:r>
              <a:rPr lang="en-US" sz="2400" baseline="0" dirty="0" smtClean="0"/>
              <a:t> - $200m program </a:t>
            </a:r>
            <a:endParaRPr lang="en-US" sz="2400" kern="1200" baseline="0" dirty="0" smtClean="0">
              <a:solidFill>
                <a:schemeClr val="tx1"/>
              </a:solidFill>
              <a:latin typeface="+mn-lt"/>
              <a:ea typeface="+mn-ea"/>
              <a:cs typeface="+mn-cs"/>
            </a:endParaRPr>
          </a:p>
          <a:p>
            <a:pPr lvl="1" algn="l">
              <a:lnSpc>
                <a:spcPct val="100000"/>
              </a:lnSpc>
              <a:spcBef>
                <a:spcPts val="0"/>
              </a:spcBef>
              <a:spcAft>
                <a:spcPts val="0"/>
              </a:spcAft>
              <a:buFont typeface="Arial" pitchFamily="34" charset="0"/>
              <a:buChar char="•"/>
            </a:pPr>
            <a:r>
              <a:rPr lang="en-US" sz="2400" kern="1200" baseline="0" dirty="0" smtClean="0">
                <a:solidFill>
                  <a:schemeClr val="tx1"/>
                </a:solidFill>
                <a:latin typeface="+mn-lt"/>
                <a:ea typeface="+mn-ea"/>
                <a:cs typeface="+mn-cs"/>
              </a:rPr>
              <a:t>FY14:- $33.7 M– </a:t>
            </a:r>
          </a:p>
          <a:p>
            <a:pPr lvl="1" algn="l">
              <a:lnSpc>
                <a:spcPct val="100000"/>
              </a:lnSpc>
              <a:spcBef>
                <a:spcPts val="0"/>
              </a:spcBef>
              <a:spcAft>
                <a:spcPts val="0"/>
              </a:spcAft>
              <a:buFont typeface="Arial" pitchFamily="34" charset="0"/>
              <a:buChar char="•"/>
            </a:pPr>
            <a:r>
              <a:rPr lang="en-US" sz="2400" kern="1200" baseline="0" dirty="0" smtClean="0">
                <a:solidFill>
                  <a:schemeClr val="tx1"/>
                </a:solidFill>
                <a:latin typeface="+mn-lt"/>
                <a:ea typeface="+mn-ea"/>
                <a:cs typeface="+mn-cs"/>
              </a:rPr>
              <a:t>Completed 99 site visits, with another 52 to complete this FY</a:t>
            </a:r>
          </a:p>
          <a:p>
            <a:pPr lvl="2">
              <a:lnSpc>
                <a:spcPct val="100000"/>
              </a:lnSpc>
              <a:spcBef>
                <a:spcPts val="0"/>
              </a:spcBef>
              <a:spcAft>
                <a:spcPts val="0"/>
              </a:spcAft>
              <a:buFont typeface="Arial" pitchFamily="34" charset="0"/>
              <a:buChar char="•"/>
            </a:pPr>
            <a:r>
              <a:rPr lang="en-US" sz="2400" baseline="0" dirty="0" smtClean="0"/>
              <a:t> 1,750+ real Property assets inventoried</a:t>
            </a:r>
          </a:p>
          <a:p>
            <a:pPr lvl="2">
              <a:lnSpc>
                <a:spcPct val="100000"/>
              </a:lnSpc>
              <a:spcBef>
                <a:spcPts val="0"/>
              </a:spcBef>
              <a:spcAft>
                <a:spcPts val="0"/>
              </a:spcAft>
              <a:buFont typeface="Arial" pitchFamily="34" charset="0"/>
              <a:buChar char="•"/>
            </a:pPr>
            <a:r>
              <a:rPr lang="en-US" sz="2400" baseline="0" dirty="0" smtClean="0"/>
              <a:t> 15,500K sq ft assessed</a:t>
            </a:r>
          </a:p>
          <a:p>
            <a:pPr lvl="2">
              <a:lnSpc>
                <a:spcPct val="100000"/>
              </a:lnSpc>
              <a:spcBef>
                <a:spcPts val="0"/>
              </a:spcBef>
              <a:spcAft>
                <a:spcPts val="0"/>
              </a:spcAft>
              <a:buFont typeface="Arial" pitchFamily="34" charset="0"/>
              <a:buChar char="•"/>
            </a:pPr>
            <a:r>
              <a:rPr lang="en-US" sz="2400" baseline="0" dirty="0" smtClean="0"/>
              <a:t> 62 classroom trained FCA assessors</a:t>
            </a:r>
          </a:p>
          <a:p>
            <a:pPr lvl="0">
              <a:lnSpc>
                <a:spcPct val="100000"/>
              </a:lnSpc>
              <a:spcBef>
                <a:spcPts val="0"/>
              </a:spcBef>
              <a:spcAft>
                <a:spcPts val="0"/>
              </a:spcAft>
              <a:buFont typeface="Arial" pitchFamily="34" charset="0"/>
              <a:buNone/>
            </a:pPr>
            <a:r>
              <a:rPr lang="en-US" sz="2400" baseline="0" dirty="0" smtClean="0"/>
              <a:t>	</a:t>
            </a:r>
          </a:p>
          <a:p>
            <a:pPr lvl="1">
              <a:spcBef>
                <a:spcPts val="0"/>
              </a:spcBef>
              <a:spcAft>
                <a:spcPts val="0"/>
              </a:spcAft>
              <a:buFont typeface="Arial" pitchFamily="34" charset="0"/>
              <a:buChar char="•"/>
            </a:pPr>
            <a:endParaRPr lang="en-US" sz="2400" baseline="0" dirty="0" smtClean="0"/>
          </a:p>
        </p:txBody>
      </p:sp>
      <p:sp>
        <p:nvSpPr>
          <p:cNvPr id="4" name="Slide Number Placeholder 3"/>
          <p:cNvSpPr>
            <a:spLocks noGrp="1"/>
          </p:cNvSpPr>
          <p:nvPr>
            <p:ph type="sldNum" sz="quarter" idx="10"/>
          </p:nvPr>
        </p:nvSpPr>
        <p:spPr/>
        <p:txBody>
          <a:bodyPr/>
          <a:lstStyle/>
          <a:p>
            <a:fld id="{4188F811-E92F-45FC-9DC9-5A9DC389789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A13307-638F-4DB2-853D-0783BB5A05EB}" type="slidenum">
              <a:rPr lang="en-US"/>
              <a:pPr/>
              <a:t>3</a:t>
            </a:fld>
            <a:endParaRPr lang="en-US" dirty="0"/>
          </a:p>
        </p:txBody>
      </p:sp>
      <p:sp>
        <p:nvSpPr>
          <p:cNvPr id="113666" name="Rectangle 2"/>
          <p:cNvSpPr>
            <a:spLocks noGrp="1" noRot="1" noChangeAspect="1" noChangeArrowheads="1" noTextEdit="1"/>
          </p:cNvSpPr>
          <p:nvPr>
            <p:ph type="sldImg"/>
          </p:nvPr>
        </p:nvSpPr>
        <p:spPr>
          <a:xfrm>
            <a:off x="1600200" y="103188"/>
            <a:ext cx="3429000" cy="2571750"/>
          </a:xfrm>
          <a:ln/>
        </p:spPr>
      </p:sp>
      <p:sp>
        <p:nvSpPr>
          <p:cNvPr id="6" name="Rectangle 3"/>
          <p:cNvSpPr>
            <a:spLocks noGrp="1" noChangeArrowheads="1"/>
          </p:cNvSpPr>
          <p:nvPr>
            <p:ph type="body" sz="quarter" idx="10"/>
          </p:nvPr>
        </p:nvSpPr>
        <p:spPr>
          <a:xfrm>
            <a:off x="152400" y="2819400"/>
            <a:ext cx="6629400" cy="6477000"/>
          </a:xfrm>
        </p:spPr>
        <p:txBody>
          <a:bodyPr>
            <a:normAutofit lnSpcReduction="10000"/>
          </a:bodyPr>
          <a:lstStyle/>
          <a:p>
            <a:pPr lvl="1"/>
            <a:r>
              <a:rPr lang="en-US" b="1" u="sng" dirty="0" smtClean="0"/>
              <a:t>SWF provides </a:t>
            </a:r>
            <a:r>
              <a:rPr lang="en-US" dirty="0" smtClean="0"/>
              <a:t>many opportunities for small businesses in various types of work.  For</a:t>
            </a:r>
            <a:r>
              <a:rPr lang="en-US" baseline="0" dirty="0" smtClean="0"/>
              <a:t> FY 14, we had executed </a:t>
            </a:r>
            <a:r>
              <a:rPr lang="en-US" b="1" u="sng" baseline="0" dirty="0" smtClean="0"/>
              <a:t>2,538 construction, construction related, AE services and environmental services actions with total expenditures of nearly $1.5 billion.</a:t>
            </a:r>
            <a:r>
              <a:rPr lang="en-US" baseline="0" dirty="0" smtClean="0"/>
              <a:t>  This included various projects such as tactical equipment maintenance buildings and renovations of various facilities within our footprint.  </a:t>
            </a:r>
          </a:p>
          <a:p>
            <a:pPr lvl="1"/>
            <a:r>
              <a:rPr lang="en-US" b="1" u="sng" baseline="0" dirty="0" smtClean="0"/>
              <a:t>Specifics - available from our representatives at our booth.</a:t>
            </a:r>
          </a:p>
          <a:p>
            <a:pPr lvl="1"/>
            <a:r>
              <a:rPr lang="en-US" baseline="0" dirty="0" smtClean="0"/>
              <a:t>Some examples of projects that were awarded to small businesses in FY 14 were items like….</a:t>
            </a:r>
          </a:p>
          <a:p>
            <a:pPr lvl="1"/>
            <a:endParaRPr lang="en-US" dirty="0" smtClean="0"/>
          </a:p>
          <a:p>
            <a:pPr>
              <a:buFontTx/>
              <a:buChar char="•"/>
            </a:pPr>
            <a:r>
              <a:rPr lang="en-US" dirty="0" smtClean="0"/>
              <a:t>Construction</a:t>
            </a:r>
            <a:endParaRPr lang="en-US" dirty="0"/>
          </a:p>
          <a:p>
            <a:pPr lvl="1">
              <a:buFontTx/>
              <a:buChar char="•"/>
            </a:pPr>
            <a:endParaRPr lang="en-US" dirty="0" smtClean="0"/>
          </a:p>
          <a:p>
            <a:pPr>
              <a:buFontTx/>
              <a:buChar char="•"/>
            </a:pPr>
            <a:r>
              <a:rPr lang="en-US" dirty="0" smtClean="0"/>
              <a:t>Engineering </a:t>
            </a:r>
            <a:r>
              <a:rPr lang="en-US" dirty="0"/>
              <a:t>Services</a:t>
            </a:r>
          </a:p>
          <a:p>
            <a:pPr lvl="1">
              <a:buFontTx/>
              <a:buChar char="•"/>
            </a:pPr>
            <a:endParaRPr lang="en-US" dirty="0"/>
          </a:p>
          <a:p>
            <a:pPr>
              <a:buFontTx/>
              <a:buChar char="•"/>
            </a:pPr>
            <a:r>
              <a:rPr lang="en-US" dirty="0"/>
              <a:t>Environmental </a:t>
            </a:r>
            <a:r>
              <a:rPr lang="en-US" dirty="0" smtClean="0"/>
              <a:t>Services</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xfrm>
            <a:off x="3970339" y="8829675"/>
            <a:ext cx="3038475" cy="465138"/>
          </a:xfrm>
          <a:prstGeom prst="rect">
            <a:avLst/>
          </a:prstGeom>
          <a:noFill/>
        </p:spPr>
        <p:txBody>
          <a:bodyPr lIns="91425" tIns="45712" rIns="91425" bIns="45712"/>
          <a:lstStyle/>
          <a:p>
            <a:fld id="{A4A75377-4F74-4CA6-907A-D895760E8398}" type="slidenum">
              <a:rPr lang="en-US" smtClean="0">
                <a:solidFill>
                  <a:srgbClr val="1F497D"/>
                </a:solidFill>
              </a:rPr>
              <a:pPr/>
              <a:t>4</a:t>
            </a:fld>
            <a:endParaRPr lang="en-US" dirty="0" smtClean="0">
              <a:solidFill>
                <a:srgbClr val="1F497D"/>
              </a:solidFill>
            </a:endParaRPr>
          </a:p>
        </p:txBody>
      </p:sp>
      <p:sp>
        <p:nvSpPr>
          <p:cNvPr id="11267" name="Rectangle 7"/>
          <p:cNvSpPr txBox="1">
            <a:spLocks noGrp="1" noChangeArrowheads="1"/>
          </p:cNvSpPr>
          <p:nvPr/>
        </p:nvSpPr>
        <p:spPr bwMode="auto">
          <a:xfrm>
            <a:off x="3972160" y="8831580"/>
            <a:ext cx="3038241" cy="464820"/>
          </a:xfrm>
          <a:prstGeom prst="rect">
            <a:avLst/>
          </a:prstGeom>
          <a:noFill/>
          <a:ln w="9525">
            <a:noFill/>
            <a:miter lim="800000"/>
            <a:headEnd/>
            <a:tailEnd/>
          </a:ln>
        </p:spPr>
        <p:txBody>
          <a:bodyPr lIns="92117" tIns="46060" rIns="92117" bIns="46060" anchor="b"/>
          <a:lstStyle/>
          <a:p>
            <a:pPr algn="r" defTabSz="921516" eaLnBrk="0" hangingPunct="0"/>
            <a:fld id="{9C6C1838-A0A2-460F-B96A-BE10056ED3F8}" type="slidenum">
              <a:rPr lang="en-US" sz="1200" b="1">
                <a:solidFill>
                  <a:srgbClr val="1F497D"/>
                </a:solidFill>
                <a:latin typeface="Times New Roman" pitchFamily="18" charset="0"/>
              </a:rPr>
              <a:pPr algn="r" defTabSz="921516" eaLnBrk="0" hangingPunct="0"/>
              <a:t>4</a:t>
            </a:fld>
            <a:endParaRPr lang="en-US" sz="1200" b="1" dirty="0">
              <a:solidFill>
                <a:srgbClr val="1F497D"/>
              </a:solidFill>
              <a:latin typeface="Times New Roman" pitchFamily="18" charset="0"/>
            </a:endParaRPr>
          </a:p>
        </p:txBody>
      </p:sp>
      <p:sp>
        <p:nvSpPr>
          <p:cNvPr id="5" name="Rectangle 3"/>
          <p:cNvSpPr>
            <a:spLocks noGrp="1" noChangeArrowheads="1"/>
          </p:cNvSpPr>
          <p:nvPr>
            <p:ph type="body" idx="3"/>
          </p:nvPr>
        </p:nvSpPr>
        <p:spPr>
          <a:xfrm>
            <a:off x="304800" y="2667000"/>
            <a:ext cx="6553200" cy="3962400"/>
          </a:xfrm>
          <a:noFill/>
          <a:ln/>
        </p:spPr>
        <p:txBody>
          <a:bodyPr lIns="92117" tIns="46060" rIns="92117" bIns="46060">
            <a:noAutofit/>
          </a:bodyPr>
          <a:lstStyle/>
          <a:p>
            <a:pPr eaLnBrk="1" hangingPunct="1">
              <a:lnSpc>
                <a:spcPct val="80000"/>
              </a:lnSpc>
            </a:pPr>
            <a:r>
              <a:rPr lang="en-US" sz="800" b="1" u="sng" dirty="0" smtClean="0">
                <a:latin typeface="Arial" pitchFamily="34" charset="0"/>
                <a:cs typeface="Arial" pitchFamily="34" charset="0"/>
              </a:rPr>
              <a:t>MILCON’s declining…</a:t>
            </a:r>
          </a:p>
          <a:p>
            <a:pPr eaLnBrk="1" hangingPunct="1">
              <a:lnSpc>
                <a:spcPct val="80000"/>
              </a:lnSpc>
            </a:pPr>
            <a:r>
              <a:rPr lang="en-US" sz="800" b="1" u="sng" dirty="0" smtClean="0">
                <a:latin typeface="Arial" pitchFamily="34" charset="0"/>
                <a:cs typeface="Arial" pitchFamily="34" charset="0"/>
              </a:rPr>
              <a:t>Our customer are shifting to sustainment, restoration and modernization</a:t>
            </a:r>
          </a:p>
          <a:p>
            <a:pPr eaLnBrk="1" hangingPunct="1">
              <a:lnSpc>
                <a:spcPct val="80000"/>
              </a:lnSpc>
            </a:pPr>
            <a:r>
              <a:rPr lang="en-US" sz="800" b="1" u="sng" dirty="0" smtClean="0">
                <a:latin typeface="Arial" pitchFamily="34" charset="0"/>
                <a:cs typeface="Arial" pitchFamily="34" charset="0"/>
              </a:rPr>
              <a:t>Delivering</a:t>
            </a:r>
            <a:r>
              <a:rPr lang="en-US" sz="800" b="1" u="sng" baseline="0" dirty="0" smtClean="0">
                <a:latin typeface="Arial" pitchFamily="34" charset="0"/>
                <a:cs typeface="Arial" pitchFamily="34" charset="0"/>
              </a:rPr>
              <a:t> 3 hospitals at Fort Hood, Lackland and Fort Bliss</a:t>
            </a:r>
            <a:endParaRPr lang="en-US" sz="800" b="1" u="sng" dirty="0" smtClean="0">
              <a:latin typeface="Arial" pitchFamily="34" charset="0"/>
              <a:cs typeface="Arial" pitchFamily="34" charset="0"/>
            </a:endParaRPr>
          </a:p>
          <a:p>
            <a:pPr eaLnBrk="1" hangingPunct="1">
              <a:lnSpc>
                <a:spcPct val="80000"/>
              </a:lnSpc>
            </a:pPr>
            <a:endParaRPr lang="en-US" sz="800" dirty="0" smtClean="0">
              <a:latin typeface="Arial" pitchFamily="34" charset="0"/>
              <a:cs typeface="Arial" pitchFamily="34" charset="0"/>
            </a:endParaRPr>
          </a:p>
          <a:p>
            <a:pPr eaLnBrk="1" hangingPunct="1">
              <a:lnSpc>
                <a:spcPct val="80000"/>
              </a:lnSpc>
            </a:pPr>
            <a:r>
              <a:rPr lang="en-US" sz="800" dirty="0" smtClean="0">
                <a:latin typeface="Arial" pitchFamily="34" charset="0"/>
                <a:cs typeface="Arial" pitchFamily="34" charset="0"/>
              </a:rPr>
              <a:t>As </a:t>
            </a:r>
            <a:r>
              <a:rPr lang="en-US" sz="800" dirty="0">
                <a:latin typeface="Arial" pitchFamily="34" charset="0"/>
                <a:cs typeface="Arial" pitchFamily="34" charset="0"/>
              </a:rPr>
              <a:t>a result of the Army’s Grow the Force, re-stationing, BRAC initiatives and ARRA, our Military Program increased from $</a:t>
            </a:r>
            <a:r>
              <a:rPr lang="en-US" sz="800" dirty="0" smtClean="0">
                <a:latin typeface="Arial" pitchFamily="34" charset="0"/>
                <a:cs typeface="Arial" pitchFamily="34" charset="0"/>
              </a:rPr>
              <a:t>0.8B </a:t>
            </a:r>
            <a:r>
              <a:rPr lang="en-US" sz="800" dirty="0">
                <a:latin typeface="Arial" pitchFamily="34" charset="0"/>
                <a:cs typeface="Arial" pitchFamily="34" charset="0"/>
              </a:rPr>
              <a:t>in FY 05 (pre-BRAC) to $</a:t>
            </a:r>
            <a:r>
              <a:rPr lang="en-US" sz="800" dirty="0" smtClean="0">
                <a:latin typeface="Arial" pitchFamily="34" charset="0"/>
                <a:cs typeface="Arial" pitchFamily="34" charset="0"/>
              </a:rPr>
              <a:t>3.5B </a:t>
            </a:r>
            <a:r>
              <a:rPr lang="en-US" sz="800" dirty="0">
                <a:latin typeface="Arial" pitchFamily="34" charset="0"/>
                <a:cs typeface="Arial" pitchFamily="34" charset="0"/>
              </a:rPr>
              <a:t>in </a:t>
            </a:r>
            <a:r>
              <a:rPr lang="en-US" sz="800" dirty="0" smtClean="0">
                <a:latin typeface="Arial" pitchFamily="34" charset="0"/>
                <a:cs typeface="Arial" pitchFamily="34" charset="0"/>
              </a:rPr>
              <a:t>FY09.  The program declined to $1.1B </a:t>
            </a:r>
            <a:r>
              <a:rPr lang="en-US" sz="800" dirty="0">
                <a:latin typeface="Arial" pitchFamily="34" charset="0"/>
                <a:cs typeface="Arial" pitchFamily="34" charset="0"/>
              </a:rPr>
              <a:t>in </a:t>
            </a:r>
            <a:r>
              <a:rPr lang="en-US" sz="800" dirty="0" smtClean="0">
                <a:latin typeface="Arial" pitchFamily="34" charset="0"/>
                <a:cs typeface="Arial" pitchFamily="34" charset="0"/>
              </a:rPr>
              <a:t>FY13 and  is </a:t>
            </a:r>
            <a:r>
              <a:rPr lang="en-US" sz="800" dirty="0">
                <a:latin typeface="Arial" pitchFamily="34" charset="0"/>
                <a:cs typeface="Arial" pitchFamily="34" charset="0"/>
              </a:rPr>
              <a:t>expected to drop even further in the coming </a:t>
            </a:r>
            <a:r>
              <a:rPr lang="en-US" sz="800" dirty="0" smtClean="0">
                <a:latin typeface="Arial" pitchFamily="34" charset="0"/>
                <a:cs typeface="Arial" pitchFamily="34" charset="0"/>
              </a:rPr>
              <a:t>years. Based </a:t>
            </a:r>
            <a:r>
              <a:rPr lang="en-US" sz="800" dirty="0">
                <a:latin typeface="Arial" pitchFamily="34" charset="0"/>
                <a:cs typeface="Arial" pitchFamily="34" charset="0"/>
              </a:rPr>
              <a:t>on </a:t>
            </a:r>
            <a:r>
              <a:rPr lang="en-US" sz="800" dirty="0" smtClean="0">
                <a:latin typeface="Arial" pitchFamily="34" charset="0"/>
                <a:cs typeface="Arial" pitchFamily="34" charset="0"/>
              </a:rPr>
              <a:t>current budget projections</a:t>
            </a:r>
            <a:r>
              <a:rPr lang="en-US" sz="800" dirty="0">
                <a:latin typeface="Arial" pitchFamily="34" charset="0"/>
                <a:cs typeface="Arial" pitchFamily="34" charset="0"/>
              </a:rPr>
              <a:t>, the military program is </a:t>
            </a:r>
            <a:r>
              <a:rPr lang="en-US" sz="800" dirty="0" smtClean="0">
                <a:latin typeface="Arial" pitchFamily="34" charset="0"/>
                <a:cs typeface="Arial" pitchFamily="34" charset="0"/>
              </a:rPr>
              <a:t>planning </a:t>
            </a:r>
            <a:r>
              <a:rPr lang="en-US" sz="800" dirty="0">
                <a:latin typeface="Arial" pitchFamily="34" charset="0"/>
                <a:cs typeface="Arial" pitchFamily="34" charset="0"/>
              </a:rPr>
              <a:t>to drop to </a:t>
            </a:r>
            <a:r>
              <a:rPr lang="en-US" sz="800" dirty="0" smtClean="0">
                <a:latin typeface="Arial" pitchFamily="34" charset="0"/>
                <a:cs typeface="Arial" pitchFamily="34" charset="0"/>
              </a:rPr>
              <a:t>$773M </a:t>
            </a:r>
            <a:r>
              <a:rPr lang="en-US" sz="800" dirty="0">
                <a:latin typeface="Arial" pitchFamily="34" charset="0"/>
                <a:cs typeface="Arial" pitchFamily="34" charset="0"/>
              </a:rPr>
              <a:t>in </a:t>
            </a:r>
            <a:r>
              <a:rPr lang="en-US" sz="800" dirty="0" smtClean="0">
                <a:latin typeface="Arial" pitchFamily="34" charset="0"/>
                <a:cs typeface="Arial" pitchFamily="34" charset="0"/>
              </a:rPr>
              <a:t>FY14, $787M </a:t>
            </a:r>
            <a:r>
              <a:rPr lang="en-US" sz="800" dirty="0">
                <a:latin typeface="Arial" pitchFamily="34" charset="0"/>
                <a:cs typeface="Arial" pitchFamily="34" charset="0"/>
              </a:rPr>
              <a:t>in </a:t>
            </a:r>
            <a:r>
              <a:rPr lang="en-US" sz="800" dirty="0" smtClean="0">
                <a:latin typeface="Arial" pitchFamily="34" charset="0"/>
                <a:cs typeface="Arial" pitchFamily="34" charset="0"/>
              </a:rPr>
              <a:t>FY15 </a:t>
            </a:r>
            <a:r>
              <a:rPr lang="en-US" sz="800" dirty="0">
                <a:latin typeface="Arial" pitchFamily="34" charset="0"/>
                <a:cs typeface="Arial" pitchFamily="34" charset="0"/>
              </a:rPr>
              <a:t>and </a:t>
            </a:r>
            <a:r>
              <a:rPr lang="en-US" sz="800" dirty="0" smtClean="0">
                <a:latin typeface="Arial" pitchFamily="34" charset="0"/>
                <a:cs typeface="Arial" pitchFamily="34" charset="0"/>
              </a:rPr>
              <a:t>$675M </a:t>
            </a:r>
            <a:r>
              <a:rPr lang="en-US" sz="800" dirty="0">
                <a:latin typeface="Arial" pitchFamily="34" charset="0"/>
                <a:cs typeface="Arial" pitchFamily="34" charset="0"/>
              </a:rPr>
              <a:t>in </a:t>
            </a:r>
            <a:r>
              <a:rPr lang="en-US" sz="800" dirty="0" smtClean="0">
                <a:latin typeface="Arial" pitchFamily="34" charset="0"/>
                <a:cs typeface="Arial" pitchFamily="34" charset="0"/>
              </a:rPr>
              <a:t>FY16.  </a:t>
            </a:r>
          </a:p>
          <a:p>
            <a:pPr eaLnBrk="1" hangingPunct="1">
              <a:lnSpc>
                <a:spcPct val="80000"/>
              </a:lnSpc>
            </a:pPr>
            <a:endParaRPr lang="en-US" sz="800" dirty="0" smtClean="0">
              <a:latin typeface="Arial" pitchFamily="34" charset="0"/>
              <a:cs typeface="Arial" pitchFamily="34" charset="0"/>
            </a:endParaRPr>
          </a:p>
          <a:p>
            <a:r>
              <a:rPr lang="en-US" sz="800" kern="1200" dirty="0" smtClean="0">
                <a:solidFill>
                  <a:schemeClr val="tx1"/>
                </a:solidFill>
                <a:latin typeface="Arial" charset="0"/>
                <a:ea typeface="+mn-ea"/>
                <a:cs typeface="+mn-cs"/>
              </a:rPr>
              <a:t>SWF is transforming in the Military Missions area.  Here are some examples:</a:t>
            </a:r>
          </a:p>
          <a:p>
            <a:r>
              <a:rPr lang="en-US" sz="800" kern="1200" dirty="0" smtClean="0">
                <a:solidFill>
                  <a:schemeClr val="tx1"/>
                </a:solidFill>
                <a:latin typeface="Arial" charset="0"/>
                <a:ea typeface="+mn-ea"/>
                <a:cs typeface="+mn-cs"/>
              </a:rPr>
              <a:t> </a:t>
            </a:r>
          </a:p>
          <a:p>
            <a:r>
              <a:rPr lang="en-US" sz="800" kern="1200" dirty="0" smtClean="0">
                <a:solidFill>
                  <a:schemeClr val="tx1"/>
                </a:solidFill>
                <a:latin typeface="Arial" charset="0"/>
                <a:ea typeface="+mn-ea"/>
                <a:cs typeface="+mn-cs"/>
              </a:rPr>
              <a:t>  *  Overall, our </a:t>
            </a:r>
            <a:r>
              <a:rPr lang="en-US" sz="800" b="1" u="sng" kern="1200" dirty="0" smtClean="0">
                <a:solidFill>
                  <a:schemeClr val="tx1"/>
                </a:solidFill>
                <a:latin typeface="Arial" charset="0"/>
                <a:ea typeface="+mn-ea"/>
                <a:cs typeface="+mn-cs"/>
              </a:rPr>
              <a:t>Military Construction (MILCON) program is declining </a:t>
            </a:r>
            <a:r>
              <a:rPr lang="en-US" sz="800" kern="1200" dirty="0" smtClean="0">
                <a:solidFill>
                  <a:schemeClr val="tx1"/>
                </a:solidFill>
                <a:latin typeface="Arial" charset="0"/>
                <a:ea typeface="+mn-ea"/>
                <a:cs typeface="+mn-cs"/>
              </a:rPr>
              <a:t>(over $2B/yr at the peak and now expect a steady state of ~$400-$500M/yr).  Our </a:t>
            </a:r>
            <a:r>
              <a:rPr lang="en-US" sz="800" b="1" u="sng" kern="1200" dirty="0" smtClean="0">
                <a:solidFill>
                  <a:schemeClr val="tx1"/>
                </a:solidFill>
                <a:latin typeface="Arial" charset="0"/>
                <a:ea typeface="+mn-ea"/>
                <a:cs typeface="+mn-cs"/>
              </a:rPr>
              <a:t>customers are shifting the focus to Sustainment, Restoration, &amp; Modernization (SRM) </a:t>
            </a:r>
            <a:r>
              <a:rPr lang="en-US" sz="800" kern="1200" dirty="0" smtClean="0">
                <a:solidFill>
                  <a:schemeClr val="tx1"/>
                </a:solidFill>
                <a:latin typeface="Arial" charset="0"/>
                <a:ea typeface="+mn-ea"/>
                <a:cs typeface="+mn-cs"/>
              </a:rPr>
              <a:t>as the means to provide facilities that meet mission needs for the DoD.</a:t>
            </a:r>
          </a:p>
          <a:p>
            <a:r>
              <a:rPr lang="en-US" sz="800" kern="1200" dirty="0" smtClean="0">
                <a:solidFill>
                  <a:schemeClr val="tx1"/>
                </a:solidFill>
                <a:latin typeface="Arial" charset="0"/>
                <a:ea typeface="+mn-ea"/>
                <a:cs typeface="+mn-cs"/>
              </a:rPr>
              <a:t>  </a:t>
            </a:r>
          </a:p>
          <a:p>
            <a:r>
              <a:rPr lang="en-US" sz="800" kern="1200" dirty="0" smtClean="0">
                <a:solidFill>
                  <a:schemeClr val="tx1"/>
                </a:solidFill>
                <a:latin typeface="Arial" charset="0"/>
                <a:ea typeface="+mn-ea"/>
                <a:cs typeface="+mn-cs"/>
              </a:rPr>
              <a:t>  *  Medical MILCON Program.  We successfully delivered the San Antonio Military Medical Center (SAMMC) Consolidated Tower and </a:t>
            </a:r>
            <a:r>
              <a:rPr lang="en-US" sz="800" b="1" u="sng" kern="1200" dirty="0" smtClean="0">
                <a:solidFill>
                  <a:schemeClr val="tx1"/>
                </a:solidFill>
                <a:latin typeface="Arial" charset="0"/>
                <a:ea typeface="+mn-ea"/>
                <a:cs typeface="+mn-cs"/>
              </a:rPr>
              <a:t>continue to work delivery of three large hospital projects (Lackland, Fort Hood, Fort Bliss).  </a:t>
            </a:r>
            <a:r>
              <a:rPr lang="en-US" sz="800" kern="1200" dirty="0" smtClean="0">
                <a:solidFill>
                  <a:schemeClr val="tx1"/>
                </a:solidFill>
                <a:latin typeface="Arial" charset="0"/>
                <a:ea typeface="+mn-ea"/>
                <a:cs typeface="+mn-cs"/>
              </a:rPr>
              <a:t>These projects will be incrementally funded over the next several years and comprise a significant part of the annual MILCON program.</a:t>
            </a:r>
          </a:p>
          <a:p>
            <a:r>
              <a:rPr lang="en-US" sz="800" kern="1200" dirty="0" smtClean="0">
                <a:solidFill>
                  <a:schemeClr val="tx1"/>
                </a:solidFill>
                <a:latin typeface="Arial" charset="0"/>
                <a:ea typeface="+mn-ea"/>
                <a:cs typeface="+mn-cs"/>
              </a:rPr>
              <a:t> </a:t>
            </a:r>
          </a:p>
          <a:p>
            <a:r>
              <a:rPr lang="en-US" sz="800" kern="1200" dirty="0" smtClean="0">
                <a:solidFill>
                  <a:schemeClr val="tx1"/>
                </a:solidFill>
                <a:latin typeface="Arial" charset="0"/>
                <a:ea typeface="+mn-ea"/>
                <a:cs typeface="+mn-cs"/>
              </a:rPr>
              <a:t>  *  SRM Program.  Both the Army and AF are moving towards centrally-managing the large SRM projects.  We are working with our customers to execute the designs a year early, so we can achieve timely awards - and avoid the 4th quarter surge that seems to happen each year.  </a:t>
            </a:r>
          </a:p>
          <a:p>
            <a:r>
              <a:rPr lang="en-US" sz="800" kern="1200" dirty="0" smtClean="0">
                <a:solidFill>
                  <a:schemeClr val="tx1"/>
                </a:solidFill>
                <a:latin typeface="Arial" charset="0"/>
                <a:ea typeface="+mn-ea"/>
                <a:cs typeface="+mn-cs"/>
              </a:rPr>
              <a:t> </a:t>
            </a:r>
          </a:p>
          <a:p>
            <a:r>
              <a:rPr lang="en-US" sz="800" kern="1200" dirty="0" smtClean="0">
                <a:solidFill>
                  <a:schemeClr val="tx1"/>
                </a:solidFill>
                <a:latin typeface="Arial" charset="0"/>
                <a:ea typeface="+mn-ea"/>
                <a:cs typeface="+mn-cs"/>
              </a:rPr>
              <a:t>  *  Environmental/Interagency &amp; International Services (IIS).  These programs also are declining, however, the need for environmental services and IIS program delivery remains.  Our Fort Worth District is the USACE lead for the Customs and Border Protection (CBP) program and provides the single point of customer interface.  We leverage the entire USACE capability by having our Geographic Districts deliver these important homeland security projects.  Working with our customers, we are transforming the delivery of our Environmental program through changes in how we manage the </a:t>
            </a:r>
          </a:p>
          <a:p>
            <a:r>
              <a:rPr lang="en-US" sz="800" kern="1200" dirty="0" smtClean="0">
                <a:solidFill>
                  <a:schemeClr val="tx1"/>
                </a:solidFill>
                <a:latin typeface="Arial" charset="0"/>
                <a:ea typeface="+mn-ea"/>
                <a:cs typeface="+mn-cs"/>
              </a:rPr>
              <a:t> </a:t>
            </a:r>
          </a:p>
          <a:p>
            <a:r>
              <a:rPr lang="en-US" sz="800" kern="1200" dirty="0" smtClean="0">
                <a:solidFill>
                  <a:schemeClr val="tx1"/>
                </a:solidFill>
                <a:latin typeface="Arial" charset="0"/>
                <a:ea typeface="+mn-ea"/>
                <a:cs typeface="+mn-cs"/>
              </a:rPr>
              <a:t>  *  Small Business remains an essential part of our toolkit as we respond to our Military Missions requirements.  The shift to smaller SRM projects brings with it great opportunity.  We are looking for partners that will deliver quality projects - on-time and within budget.  </a:t>
            </a:r>
            <a:endParaRPr lang="en-US" sz="800" dirty="0">
              <a:latin typeface="Arial" pitchFamily="34" charset="0"/>
              <a:cs typeface="Arial" pitchFamily="34" charset="0"/>
            </a:endParaRPr>
          </a:p>
        </p:txBody>
      </p:sp>
      <p:graphicFrame>
        <p:nvGraphicFramePr>
          <p:cNvPr id="8" name="Table 7"/>
          <p:cNvGraphicFramePr>
            <a:graphicFrameLocks noGrp="1"/>
          </p:cNvGraphicFramePr>
          <p:nvPr/>
        </p:nvGraphicFramePr>
        <p:xfrm>
          <a:off x="381000" y="6705600"/>
          <a:ext cx="6400803" cy="2286000"/>
        </p:xfrm>
        <a:graphic>
          <a:graphicData uri="http://schemas.openxmlformats.org/drawingml/2006/table">
            <a:tbl>
              <a:tblPr/>
              <a:tblGrid>
                <a:gridCol w="885574"/>
                <a:gridCol w="425973"/>
                <a:gridCol w="425973"/>
                <a:gridCol w="425973"/>
                <a:gridCol w="425973"/>
                <a:gridCol w="425973"/>
                <a:gridCol w="425973"/>
                <a:gridCol w="425973"/>
                <a:gridCol w="425973"/>
                <a:gridCol w="425973"/>
                <a:gridCol w="425973"/>
                <a:gridCol w="403553"/>
                <a:gridCol w="425973"/>
                <a:gridCol w="425973"/>
              </a:tblGrid>
              <a:tr h="228600">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FY04</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FY05</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FY06</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FY07</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FY08</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FY09</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FY10</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FY11</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FY12</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FY13</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FY14</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FY15</a:t>
                      </a:r>
                    </a:p>
                  </a:txBody>
                  <a:tcPr marL="4911" marR="4911" marT="4911" marB="0" anchor="b">
                    <a:lnL>
                      <a:noFill/>
                    </a:lnL>
                    <a:lnR>
                      <a:noFill/>
                    </a:lnR>
                    <a:lnT>
                      <a:noFill/>
                    </a:lnT>
                    <a:lnB>
                      <a:noFill/>
                    </a:lnB>
                  </a:tcPr>
                </a:tc>
                <a:tc>
                  <a:txBody>
                    <a:bodyPr/>
                    <a:lstStyle/>
                    <a:p>
                      <a:pPr algn="ctr" fontAlgn="b"/>
                      <a:r>
                        <a:rPr lang="en-US" sz="1000" b="1" i="0" u="none" strike="noStrike" dirty="0">
                          <a:solidFill>
                            <a:srgbClr val="000000"/>
                          </a:solidFill>
                          <a:latin typeface="Arial"/>
                        </a:rPr>
                        <a:t>FY16</a:t>
                      </a:r>
                    </a:p>
                  </a:txBody>
                  <a:tcPr marL="4911" marR="4911" marT="4911" marB="0" anchor="b">
                    <a:lnL>
                      <a:noFill/>
                    </a:lnL>
                    <a:lnR>
                      <a:noFill/>
                    </a:lnR>
                    <a:lnT>
                      <a:noFill/>
                    </a:lnT>
                    <a:lnB>
                      <a:noFill/>
                    </a:lnB>
                  </a:tcPr>
                </a:tc>
              </a:tr>
              <a:tr h="228600">
                <a:tc>
                  <a:txBody>
                    <a:bodyPr/>
                    <a:lstStyle/>
                    <a:p>
                      <a:pPr algn="l" fontAlgn="b"/>
                      <a:r>
                        <a:rPr lang="en-US" sz="1000" b="1" i="0" u="none" strike="noStrike" dirty="0">
                          <a:solidFill>
                            <a:srgbClr val="000000"/>
                          </a:solidFill>
                          <a:latin typeface="Arial"/>
                        </a:rPr>
                        <a:t>Army MILCON</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205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412</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138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245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530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1700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655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449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454</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170</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119</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78</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91</a:t>
                      </a:r>
                    </a:p>
                  </a:txBody>
                  <a:tcPr marL="4911" marR="4911" marT="4911" marB="0" anchor="b">
                    <a:lnL>
                      <a:noFill/>
                    </a:lnL>
                    <a:lnR>
                      <a:noFill/>
                    </a:lnR>
                    <a:lnT>
                      <a:noFill/>
                    </a:lnT>
                    <a:lnB>
                      <a:noFill/>
                    </a:lnB>
                  </a:tcPr>
                </a:tc>
              </a:tr>
              <a:tr h="228600">
                <a:tc>
                  <a:txBody>
                    <a:bodyPr/>
                    <a:lstStyle/>
                    <a:p>
                      <a:pPr algn="l" fontAlgn="b"/>
                      <a:r>
                        <a:rPr lang="en-US" sz="1000" b="1" i="0" u="none" strike="noStrike" dirty="0">
                          <a:solidFill>
                            <a:srgbClr val="000000"/>
                          </a:solidFill>
                          <a:latin typeface="Arial"/>
                        </a:rPr>
                        <a:t>AF MILCON</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225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154</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197</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83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92</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178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238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143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118</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46</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51</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140</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43</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r>
              <a:tr h="228600">
                <a:tc>
                  <a:txBody>
                    <a:bodyPr/>
                    <a:lstStyle/>
                    <a:p>
                      <a:pPr algn="l" fontAlgn="b"/>
                      <a:r>
                        <a:rPr lang="en-US" sz="1000" b="1" i="0" u="none" strike="noStrike" dirty="0">
                          <a:solidFill>
                            <a:srgbClr val="000000"/>
                          </a:solidFill>
                          <a:latin typeface="Arial"/>
                        </a:rPr>
                        <a:t>DOD MILCON</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11</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89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78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530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459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122</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389</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303</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269</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241</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r>
              <a:tr h="228600">
                <a:tc>
                  <a:txBody>
                    <a:bodyPr/>
                    <a:lstStyle/>
                    <a:p>
                      <a:pPr algn="l" fontAlgn="b"/>
                      <a:r>
                        <a:rPr lang="en-US" sz="1000" b="1" i="0" u="none" strike="noStrike" dirty="0">
                          <a:solidFill>
                            <a:srgbClr val="000000"/>
                          </a:solidFill>
                          <a:latin typeface="Arial"/>
                        </a:rPr>
                        <a:t>Army BRAC</a:t>
                      </a: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186</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637</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678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435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185</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r>
              <a:tr h="208956">
                <a:tc>
                  <a:txBody>
                    <a:bodyPr/>
                    <a:lstStyle/>
                    <a:p>
                      <a:pPr algn="l" fontAlgn="b"/>
                      <a:r>
                        <a:rPr lang="en-US" sz="1000" b="1" i="0" u="none" strike="noStrike" dirty="0">
                          <a:solidFill>
                            <a:srgbClr val="000000"/>
                          </a:solidFill>
                          <a:latin typeface="Arial"/>
                        </a:rPr>
                        <a:t>AF BRAC</a:t>
                      </a: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73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519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493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41</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r>
              <a:tr h="248244">
                <a:tc>
                  <a:txBody>
                    <a:bodyPr/>
                    <a:lstStyle/>
                    <a:p>
                      <a:pPr algn="l" fontAlgn="b"/>
                      <a:r>
                        <a:rPr lang="en-US" sz="1000" b="1" i="0" u="none" strike="noStrike" dirty="0">
                          <a:solidFill>
                            <a:srgbClr val="000000"/>
                          </a:solidFill>
                          <a:latin typeface="Arial"/>
                        </a:rPr>
                        <a:t>DOD BRAC</a:t>
                      </a: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178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51</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258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94</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r>
              <a:tr h="228600">
                <a:tc>
                  <a:txBody>
                    <a:bodyPr/>
                    <a:lstStyle/>
                    <a:p>
                      <a:pPr algn="l" fontAlgn="b"/>
                      <a:r>
                        <a:rPr lang="en-US" sz="1000" b="1" i="0" u="none" strike="noStrike" dirty="0">
                          <a:solidFill>
                            <a:srgbClr val="000000"/>
                          </a:solidFill>
                          <a:latin typeface="Arial"/>
                        </a:rPr>
                        <a:t>ARRA</a:t>
                      </a: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l" fontAlgn="b"/>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110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646</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0</a:t>
                      </a:r>
                    </a:p>
                  </a:txBody>
                  <a:tcPr marL="4911" marR="4911" marT="4911" marB="0" anchor="b">
                    <a:lnL>
                      <a:noFill/>
                    </a:lnL>
                    <a:lnR>
                      <a:noFill/>
                    </a:lnR>
                    <a:lnT>
                      <a:noFill/>
                    </a:lnT>
                    <a:lnB>
                      <a:noFill/>
                    </a:lnB>
                  </a:tcPr>
                </a:tc>
              </a:tr>
              <a:tr h="223689">
                <a:tc>
                  <a:txBody>
                    <a:bodyPr/>
                    <a:lstStyle/>
                    <a:p>
                      <a:pPr algn="l" fontAlgn="b"/>
                      <a:r>
                        <a:rPr lang="en-US" sz="1000" b="1" i="0" u="none" strike="noStrike" dirty="0">
                          <a:solidFill>
                            <a:srgbClr val="000000"/>
                          </a:solidFill>
                          <a:latin typeface="Arial"/>
                        </a:rPr>
                        <a:t>REIMB</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1249</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348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310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690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136</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372</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311</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394</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449</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458</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300</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300</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300</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r>
              <a:tr h="233511">
                <a:tc>
                  <a:txBody>
                    <a:bodyPr/>
                    <a:lstStyle/>
                    <a:p>
                      <a:pPr algn="l" fontAlgn="b"/>
                      <a:r>
                        <a:rPr lang="en-US" sz="1000" b="1" i="0" u="none" strike="noStrike" dirty="0">
                          <a:solidFill>
                            <a:srgbClr val="000000"/>
                          </a:solidFill>
                          <a:latin typeface="Arial"/>
                        </a:rPr>
                        <a:t>TOTAL</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1688</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943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842</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1746</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2222</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3417</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2843</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1580</a:t>
                      </a:r>
                    </a:p>
                  </a:txBody>
                  <a:tcPr marL="4911" marR="4911" marT="4911" marB="0" anchor="b">
                    <a:lnL>
                      <a:noFill/>
                    </a:lnL>
                    <a:lnR>
                      <a:noFill/>
                    </a:lnR>
                    <a:lnT>
                      <a:noFill/>
                    </a:lnT>
                    <a:lnB>
                      <a:noFill/>
                    </a:lnB>
                  </a:tcPr>
                </a:tc>
                <a:tc>
                  <a:txBody>
                    <a:bodyPr/>
                    <a:lstStyle/>
                    <a:p>
                      <a:pPr algn="r" fontAlgn="b"/>
                      <a:r>
                        <a:rPr lang="en-US" sz="1000" b="1" i="0" u="none" strike="noStrike" dirty="0">
                          <a:solidFill>
                            <a:srgbClr val="000000"/>
                          </a:solidFill>
                          <a:latin typeface="Arial"/>
                        </a:rPr>
                        <a:t>1143</a:t>
                      </a: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1063</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773</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787</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c>
                  <a:txBody>
                    <a:bodyPr/>
                    <a:lstStyle/>
                    <a:p>
                      <a:pPr algn="r" fontAlgn="b"/>
                      <a:r>
                        <a:rPr lang="en-US" sz="1000" b="1" i="0" u="none" strike="noStrike" dirty="0" smtClean="0">
                          <a:solidFill>
                            <a:srgbClr val="000000"/>
                          </a:solidFill>
                          <a:latin typeface="Arial"/>
                        </a:rPr>
                        <a:t>675</a:t>
                      </a:r>
                      <a:endParaRPr lang="en-US" sz="1000" b="1" i="0" u="none" strike="noStrike" dirty="0">
                        <a:solidFill>
                          <a:srgbClr val="000000"/>
                        </a:solidFill>
                        <a:latin typeface="Arial"/>
                      </a:endParaRPr>
                    </a:p>
                  </a:txBody>
                  <a:tcPr marL="4911" marR="4911" marT="4911" marB="0" anchor="b">
                    <a:lnL>
                      <a:noFill/>
                    </a:lnL>
                    <a:lnR>
                      <a:noFill/>
                    </a:lnR>
                    <a:lnT>
                      <a:noFill/>
                    </a:lnT>
                    <a:lnB>
                      <a:noFill/>
                    </a:lnB>
                  </a:tcPr>
                </a:tc>
              </a:tr>
            </a:tbl>
          </a:graphicData>
        </a:graphic>
      </p:graphicFrame>
      <p:graphicFrame>
        <p:nvGraphicFramePr>
          <p:cNvPr id="83969" name="Object 1"/>
          <p:cNvGraphicFramePr>
            <a:graphicFrameLocks noChangeAspect="1"/>
          </p:cNvGraphicFramePr>
          <p:nvPr/>
        </p:nvGraphicFramePr>
        <p:xfrm>
          <a:off x="1676400" y="76200"/>
          <a:ext cx="3505200" cy="2628595"/>
        </p:xfrm>
        <a:graphic>
          <a:graphicData uri="http://schemas.openxmlformats.org/presentationml/2006/ole">
            <p:oleObj spid="_x0000_s1026" name="Slide" r:id="rId4" imgW="4570388" imgH="3427437" progId="PowerPoint.Slide.12">
              <p:embed/>
            </p:oleObj>
          </a:graphicData>
        </a:graphic>
      </p:graphicFrame>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327D80C6-1354-49C2-AB06-46CE197C45E1}" type="slidenum">
              <a:rPr lang="en-US" smtClean="0"/>
              <a:pPr>
                <a:defRPr/>
              </a:pPr>
              <a:t>5</a:t>
            </a:fld>
            <a:endParaRPr lang="en-US" dirty="0"/>
          </a:p>
        </p:txBody>
      </p:sp>
      <p:sp>
        <p:nvSpPr>
          <p:cNvPr id="5" name="Notes Placeholder 4"/>
          <p:cNvSpPr>
            <a:spLocks noGrp="1"/>
          </p:cNvSpPr>
          <p:nvPr>
            <p:ph type="body" idx="1"/>
          </p:nvPr>
        </p:nvSpPr>
        <p:spPr>
          <a:xfrm>
            <a:off x="533400" y="4419600"/>
            <a:ext cx="5607711" cy="4183995"/>
          </a:xfrm>
        </p:spPr>
        <p:txBody>
          <a:bodyPr>
            <a:normAutofit fontScale="925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No surprise, CW trend is down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While the </a:t>
            </a: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CW trend is down of the next few years</a:t>
            </a: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the near-term trend for likely SB contracts remains constant when compared to previous years.  This is due to the constant O&amp;M funding levels at USACE reservoirs within the region and continued support to the Continuing Authorities Program (CAP).  For Fort Worth District, the uptick in Construction, General is primarily related to the ecosystem restoration project at Onion Creek, and most of those funds are related to buying out affected homeowners.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However, small business contracts remain fairly constant in the areas of O&amp;M</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000" b="0" i="0" u="none" strike="noStrike" kern="1200" cap="none" spc="0" normalizeH="0" baseline="0" noProof="0" dirty="0" smtClean="0">
              <a:ln>
                <a:noFill/>
              </a:ln>
              <a:solidFill>
                <a:schemeClr val="tx1"/>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There will be limited opportunities for new A/E funded work due to the constrained Investigations and Construction Accounts.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SWD Priorities:</a:t>
            </a:r>
          </a:p>
          <a:p>
            <a:pPr marL="457200" marR="0" lvl="1"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Texas Coastal Study</a:t>
            </a:r>
          </a:p>
          <a:p>
            <a:pPr marL="457200" marR="0" lvl="1"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Maintaining a reliable navigation system on the McClellan-Kerr AR River </a:t>
            </a:r>
            <a:r>
              <a:rPr kumimoji="0" lang="en-US" sz="1000" b="1" i="0" u="sng" strike="noStrike" kern="1200" cap="none" spc="0" normalizeH="0" baseline="0" noProof="0" dirty="0" err="1" smtClean="0">
                <a:ln>
                  <a:noFill/>
                </a:ln>
                <a:solidFill>
                  <a:schemeClr val="tx1"/>
                </a:solidFill>
                <a:effectLst/>
                <a:uLnTx/>
                <a:uFillTx/>
                <a:latin typeface="Arial" charset="0"/>
                <a:ea typeface="+mn-ea"/>
                <a:cs typeface="+mn-cs"/>
              </a:rPr>
              <a:t>Nav</a:t>
            </a: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 System</a:t>
            </a:r>
          </a:p>
          <a:p>
            <a:pPr marL="457200" marR="0" lvl="1" indent="0" algn="l" defTabSz="914400" rtl="0" eaLnBrk="0" fontAlgn="base" latinLnBrk="0" hangingPunct="0">
              <a:lnSpc>
                <a:spcPct val="100000"/>
              </a:lnSpc>
              <a:spcBef>
                <a:spcPct val="30000"/>
              </a:spcBef>
              <a:spcAft>
                <a:spcPct val="0"/>
              </a:spcAft>
              <a:buClrTx/>
              <a:buSzTx/>
              <a:buFontTx/>
              <a:buChar char="-"/>
              <a:tabLst/>
              <a:defRPr/>
            </a:pPr>
            <a:endParaRPr kumimoji="0" lang="en-US" sz="1000" b="1" i="0" u="sng" strike="noStrike" kern="1200" cap="none" spc="0" normalizeH="0" baseline="0" noProof="0" dirty="0" smtClean="0">
              <a:ln>
                <a:noFill/>
              </a:ln>
              <a:solidFill>
                <a:schemeClr val="tx1"/>
              </a:solidFill>
              <a:effectLst/>
              <a:uLnTx/>
              <a:uFillTx/>
              <a:latin typeface="Arial"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A/E – Approx. 51 actions for $5M</a:t>
            </a:r>
          </a:p>
          <a:p>
            <a:pPr marL="457200" marR="0" lvl="1"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Construction – Approx. 145 actions for $218M</a:t>
            </a:r>
          </a:p>
          <a:p>
            <a:pPr marL="457200" marR="0" lvl="1" indent="0" algn="l" defTabSz="914400" rtl="0" eaLnBrk="0" fontAlgn="base" latinLnBrk="0" hangingPunct="0">
              <a:lnSpc>
                <a:spcPct val="100000"/>
              </a:lnSpc>
              <a:spcBef>
                <a:spcPct val="30000"/>
              </a:spcBef>
              <a:spcAft>
                <a:spcPct val="0"/>
              </a:spcAft>
              <a:buClrTx/>
              <a:buSzTx/>
              <a:buFontTx/>
              <a:buChar char="-"/>
              <a:tabLst/>
              <a:defRPr/>
            </a:pPr>
            <a:r>
              <a:rPr kumimoji="0" lang="en-US" sz="1000" b="1" i="0" u="sng" strike="noStrike" kern="1200" cap="none" spc="0" normalizeH="0" baseline="0" noProof="0" dirty="0" smtClean="0">
                <a:ln>
                  <a:noFill/>
                </a:ln>
                <a:solidFill>
                  <a:schemeClr val="tx1"/>
                </a:solidFill>
                <a:effectLst/>
                <a:uLnTx/>
                <a:uFillTx/>
                <a:latin typeface="Arial" charset="0"/>
                <a:ea typeface="+mn-ea"/>
                <a:cs typeface="+mn-cs"/>
              </a:rPr>
              <a:t>Other Construction/Services – Approx. 1,410 actions for $60M</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sng" strike="noStrike" kern="1200" cap="none" spc="0" normalizeH="0" baseline="0" noProof="0" dirty="0" smtClean="0">
              <a:ln>
                <a:noFill/>
              </a:ln>
              <a:solidFill>
                <a:schemeClr val="tx1"/>
              </a:solidFill>
              <a:effectLst/>
              <a:uLnTx/>
              <a:uFillTx/>
              <a:latin typeface="Arial" charset="0"/>
              <a:ea typeface="+mn-ea"/>
              <a:cs typeface="+mn-cs"/>
            </a:endParaRP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Specific trends for Fort Worth District:</a:t>
            </a:r>
          </a:p>
          <a:p>
            <a:pPr>
              <a:buFont typeface="Arial" pitchFamily="34" charset="0"/>
              <a:buChar char="•"/>
            </a:pPr>
            <a:r>
              <a:rPr lang="en-US" dirty="0" smtClean="0"/>
              <a:t>MILCON was the large</a:t>
            </a:r>
            <a:r>
              <a:rPr lang="en-US" baseline="0" dirty="0" smtClean="0"/>
              <a:t> dollar program for the District through FY13, it was been surpassed by SRM in FY14 and is projected to continue that trend in FY15</a:t>
            </a:r>
          </a:p>
          <a:p>
            <a:pPr>
              <a:buFont typeface="Arial" pitchFamily="34" charset="0"/>
              <a:buChar char="•"/>
            </a:pPr>
            <a:r>
              <a:rPr lang="en-US" baseline="0" dirty="0" smtClean="0"/>
              <a:t>The projected increase in MILCON for FY16 is related to having larger projects, in the $25-75 million range, not an increase in projects </a:t>
            </a:r>
            <a:endParaRPr lang="en-US" dirty="0"/>
          </a:p>
        </p:txBody>
      </p:sp>
      <p:sp>
        <p:nvSpPr>
          <p:cNvPr id="4" name="Slide Number Placeholder 3"/>
          <p:cNvSpPr>
            <a:spLocks noGrp="1"/>
          </p:cNvSpPr>
          <p:nvPr>
            <p:ph type="sldNum" sz="quarter" idx="10"/>
          </p:nvPr>
        </p:nvSpPr>
        <p:spPr/>
        <p:txBody>
          <a:bodyPr/>
          <a:lstStyle/>
          <a:p>
            <a:fld id="{9F20F0E6-C856-4985-87F0-615088D6CAD9}"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look at our military awards:</a:t>
            </a:r>
          </a:p>
          <a:p>
            <a:endParaRPr lang="en-US" baseline="0" dirty="0" smtClean="0"/>
          </a:p>
          <a:p>
            <a:pPr>
              <a:buFont typeface="Arial" pitchFamily="34" charset="0"/>
              <a:buChar char="•"/>
            </a:pPr>
            <a:r>
              <a:rPr lang="en-US" baseline="0" dirty="0" smtClean="0"/>
              <a:t>In FY 14, awarded 355 actions valued at $368 million . . . 50% more awards than FY13 but for only 66% of the dollar value in FY13</a:t>
            </a:r>
          </a:p>
          <a:p>
            <a:pPr>
              <a:buFont typeface="Arial" pitchFamily="34" charset="0"/>
              <a:buChar char="•"/>
            </a:pPr>
            <a:r>
              <a:rPr lang="en-US" baseline="0" dirty="0" smtClean="0"/>
              <a:t>Generally, funds are spread out with Fort Bliss, JBSA, Fort Hood and Fort Polk being the primary locations for spending but opportunities continue to exist  throughout Texas . . . RRAD, CCAD, Seagoville, NAS JRB Fort Worth, etc. </a:t>
            </a:r>
          </a:p>
          <a:p>
            <a:pPr>
              <a:buFont typeface="Arial" pitchFamily="34" charset="0"/>
              <a:buChar char="•"/>
            </a:pPr>
            <a:r>
              <a:rPr lang="en-US" baseline="0" dirty="0" smtClean="0"/>
              <a:t>Fort Bliss was the largest recipient by dollar amount but this is skewed by the hospital funding increments . . . Remove the hospital and Fort Bliss received roughly the same as Fort Hood and Fort Polk</a:t>
            </a:r>
          </a:p>
          <a:p>
            <a:endParaRPr lang="en-US" dirty="0"/>
          </a:p>
        </p:txBody>
      </p:sp>
      <p:sp>
        <p:nvSpPr>
          <p:cNvPr id="4" name="Slide Number Placeholder 3"/>
          <p:cNvSpPr>
            <a:spLocks noGrp="1"/>
          </p:cNvSpPr>
          <p:nvPr>
            <p:ph type="sldNum" sz="quarter" idx="10"/>
          </p:nvPr>
        </p:nvSpPr>
        <p:spPr/>
        <p:txBody>
          <a:bodyPr/>
          <a:lstStyle/>
          <a:p>
            <a:fld id="{5BA6CE4A-2BB4-4697-9648-73ABF6FA78A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Military awards by number of actions:</a:t>
            </a:r>
          </a:p>
          <a:p>
            <a:endParaRPr lang="en-US" dirty="0" smtClean="0"/>
          </a:p>
          <a:p>
            <a:pPr>
              <a:buFont typeface="Arial" pitchFamily="34" charset="0"/>
              <a:buChar char="•"/>
            </a:pPr>
            <a:r>
              <a:rPr lang="en-US" dirty="0" smtClean="0"/>
              <a:t>Again, 355 awards last year with Fort Hood,</a:t>
            </a:r>
            <a:r>
              <a:rPr lang="en-US" baseline="0" dirty="0" smtClean="0"/>
              <a:t> Fort Bliss, JBSA and Fort Polk being the epicenters of awards</a:t>
            </a:r>
          </a:p>
          <a:p>
            <a:pPr>
              <a:buFont typeface="Arial" pitchFamily="34" charset="0"/>
              <a:buChar char="•"/>
            </a:pPr>
            <a:r>
              <a:rPr lang="en-US" baseline="0" dirty="0" smtClean="0"/>
              <a:t>Fort Hood is higher primarily due to a large number of Job Order Contracts (JOC) awarded</a:t>
            </a:r>
            <a:endParaRPr lang="en-US" dirty="0" smtClean="0"/>
          </a:p>
          <a:p>
            <a:endParaRPr lang="en-US" dirty="0"/>
          </a:p>
        </p:txBody>
      </p:sp>
      <p:sp>
        <p:nvSpPr>
          <p:cNvPr id="4" name="Slide Number Placeholder 3"/>
          <p:cNvSpPr>
            <a:spLocks noGrp="1"/>
          </p:cNvSpPr>
          <p:nvPr>
            <p:ph type="sldNum" sz="quarter" idx="10"/>
          </p:nvPr>
        </p:nvSpPr>
        <p:spPr/>
        <p:txBody>
          <a:bodyPr/>
          <a:lstStyle/>
          <a:p>
            <a:fld id="{5BA6CE4A-2BB4-4697-9648-73ABF6FA78A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depicts a side by side comparison between FY13 and FY14 looking at the types of military construction awards.</a:t>
            </a:r>
          </a:p>
          <a:p>
            <a:endParaRPr lang="en-US" baseline="0" dirty="0" smtClean="0"/>
          </a:p>
          <a:p>
            <a:pPr>
              <a:buFont typeface="Arial" pitchFamily="34" charset="0"/>
              <a:buChar char="•"/>
            </a:pPr>
            <a:r>
              <a:rPr lang="en-US" baseline="0" dirty="0" smtClean="0"/>
              <a:t>Decrease in MILCON from nearly 75% of the dollars awarded to about 40%</a:t>
            </a:r>
          </a:p>
          <a:p>
            <a:pPr>
              <a:buFont typeface="Arial" pitchFamily="34" charset="0"/>
              <a:buChar char="•"/>
            </a:pPr>
            <a:r>
              <a:rPr lang="en-US" baseline="0" dirty="0" smtClean="0"/>
              <a:t>Only 19 MILCON actions awarded out of 355 in FY14</a:t>
            </a:r>
          </a:p>
          <a:p>
            <a:pPr>
              <a:buFont typeface="Arial" pitchFamily="34" charset="0"/>
              <a:buChar char="•"/>
            </a:pPr>
            <a:r>
              <a:rPr lang="en-US" baseline="0" dirty="0" smtClean="0"/>
              <a:t>Heavy reliance on JOCs in FY14 . . .  </a:t>
            </a:r>
            <a:endParaRPr lang="en-US" dirty="0" smtClean="0"/>
          </a:p>
          <a:p>
            <a:endParaRPr lang="en-US" dirty="0"/>
          </a:p>
        </p:txBody>
      </p:sp>
      <p:sp>
        <p:nvSpPr>
          <p:cNvPr id="4" name="Slide Number Placeholder 3"/>
          <p:cNvSpPr>
            <a:spLocks noGrp="1"/>
          </p:cNvSpPr>
          <p:nvPr>
            <p:ph type="sldNum" sz="quarter" idx="10"/>
          </p:nvPr>
        </p:nvSpPr>
        <p:spPr/>
        <p:txBody>
          <a:bodyPr/>
          <a:lstStyle/>
          <a:p>
            <a:fld id="{5BA6CE4A-2BB4-4697-9648-73ABF6FA78A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Given the increased use of JOCs, here’s a break out of the JOC contract awards in FY14</a:t>
            </a:r>
          </a:p>
          <a:p>
            <a:endParaRPr lang="en-US" dirty="0" smtClean="0"/>
          </a:p>
          <a:p>
            <a:r>
              <a:rPr lang="en-US" dirty="0" smtClean="0"/>
              <a:t>91 actions for $7 million at Fort Hood</a:t>
            </a:r>
          </a:p>
          <a:p>
            <a:r>
              <a:rPr lang="en-US" dirty="0" smtClean="0"/>
              <a:t>48 actions for $3 million at Fort Bliss</a:t>
            </a:r>
          </a:p>
          <a:p>
            <a:r>
              <a:rPr lang="en-US" dirty="0" smtClean="0"/>
              <a:t>20 actions for $7 million at Fort Polk</a:t>
            </a:r>
          </a:p>
          <a:p>
            <a:r>
              <a:rPr lang="en-US" dirty="0" smtClean="0"/>
              <a:t>13 actions for $2 million at CCAD</a:t>
            </a:r>
          </a:p>
          <a:p>
            <a:endParaRPr lang="en-US" dirty="0" smtClean="0"/>
          </a:p>
          <a:p>
            <a:r>
              <a:rPr lang="en-US" dirty="0" smtClean="0"/>
              <a:t>We will</a:t>
            </a:r>
            <a:r>
              <a:rPr lang="en-US" baseline="0" dirty="0" smtClean="0"/>
              <a:t> be looking to continue to support our installations with JOC contracts, small businesses should look for these opportunities when JOCs are replaced in FY16 and beyond</a:t>
            </a:r>
            <a:endParaRPr lang="en-US" dirty="0" smtClean="0"/>
          </a:p>
          <a:p>
            <a:endParaRPr lang="en-US" dirty="0"/>
          </a:p>
        </p:txBody>
      </p:sp>
      <p:sp>
        <p:nvSpPr>
          <p:cNvPr id="4" name="Slide Number Placeholder 3"/>
          <p:cNvSpPr>
            <a:spLocks noGrp="1"/>
          </p:cNvSpPr>
          <p:nvPr>
            <p:ph type="sldNum" sz="quarter" idx="10"/>
          </p:nvPr>
        </p:nvSpPr>
        <p:spPr/>
        <p:txBody>
          <a:bodyPr/>
          <a:lstStyle/>
          <a:p>
            <a:fld id="{5BA6CE4A-2BB4-4697-9648-73ABF6FA78A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FF9F18-7ABE-4709-BADE-52905E2489CF}" type="slidenum">
              <a:rPr lang="en-US"/>
              <a:pPr/>
              <a:t>11</a:t>
            </a:fld>
            <a:endParaRPr lang="en-US"/>
          </a:p>
        </p:txBody>
      </p:sp>
      <p:sp>
        <p:nvSpPr>
          <p:cNvPr id="143362" name="Rectangle 2"/>
          <p:cNvSpPr>
            <a:spLocks noGrp="1" noRot="1" noChangeAspect="1" noChangeArrowheads="1" noTextEdit="1"/>
          </p:cNvSpPr>
          <p:nvPr>
            <p:ph type="sldImg"/>
          </p:nvPr>
        </p:nvSpPr>
        <p:spPr>
          <a:xfrm>
            <a:off x="1181100" y="696913"/>
            <a:ext cx="4649788" cy="3487737"/>
          </a:xfrm>
          <a:ln/>
        </p:spPr>
      </p:sp>
      <p:sp>
        <p:nvSpPr>
          <p:cNvPr id="143363" name="Rectangle 3"/>
          <p:cNvSpPr>
            <a:spLocks noGrp="1" noChangeArrowheads="1"/>
          </p:cNvSpPr>
          <p:nvPr>
            <p:ph type="body" idx="1"/>
          </p:nvPr>
        </p:nvSpPr>
        <p:spPr>
          <a:xfrm>
            <a:off x="933973" y="4414203"/>
            <a:ext cx="5142456" cy="4184971"/>
          </a:xfrm>
        </p:spPr>
        <p:txBody>
          <a:bodyPr lIns="92824" tIns="46413" rIns="92824" bIns="46413"/>
          <a:lstStyle/>
          <a:p>
            <a:r>
              <a:rPr lang="en-US" dirty="0" smtClean="0"/>
              <a:t>A picture of the District’s total expenditures in FY14 . . . we expect FY15 to reflect a similar distribution of expenditures</a:t>
            </a:r>
          </a:p>
          <a:p>
            <a:endParaRPr lang="en-US" dirty="0" smtClean="0"/>
          </a:p>
          <a:p>
            <a:pPr>
              <a:buFont typeface="Arial" pitchFamily="34" charset="0"/>
              <a:buChar char="•"/>
            </a:pPr>
            <a:r>
              <a:rPr lang="en-US" dirty="0" smtClean="0"/>
              <a:t>This also reflects the diversity of programs supported by Fort Worth District</a:t>
            </a:r>
          </a:p>
          <a:p>
            <a:pPr>
              <a:buFont typeface="Arial" pitchFamily="34" charset="0"/>
              <a:buChar char="•"/>
            </a:pPr>
            <a:r>
              <a:rPr lang="en-US" dirty="0" smtClean="0"/>
              <a:t>Most of the program is expected to remain in Texas</a:t>
            </a:r>
            <a:r>
              <a:rPr lang="en-US" baseline="0" dirty="0" smtClean="0"/>
              <a:t>, Louisiana and New Mexico however the DHS and USMC provides opportunities throughout the United States</a:t>
            </a:r>
          </a:p>
          <a:p>
            <a:pPr>
              <a:buFont typeface="Arial" pitchFamily="34" charset="0"/>
              <a:buChar char="•"/>
            </a:pPr>
            <a:r>
              <a:rPr lang="en-US" baseline="0" dirty="0" smtClean="0"/>
              <a:t>Still tracking to award new A-E contracts to support ECSO in FY15 – two Unrestricted, one 8(a), two Small Business and one Service Disabled Veteran Owned Small Business . . . Most of the boards have met or are meeting currently</a:t>
            </a:r>
          </a:p>
          <a:p>
            <a:pPr>
              <a:buFont typeface="Arial" pitchFamily="34" charset="0"/>
              <a:buChar char="•"/>
            </a:pPr>
            <a:r>
              <a:rPr lang="en-US" baseline="0" dirty="0" smtClean="0"/>
              <a:t>Also in FY15, ECSO has a need for a Repairs and Alteration MATOC.  Market research is underway and the acquisition plan is being drafted.</a:t>
            </a:r>
          </a:p>
          <a:p>
            <a:pPr>
              <a:buFont typeface="Arial" pitchFamily="34" charset="0"/>
              <a:buChar char="•"/>
            </a:pPr>
            <a:r>
              <a:rPr lang="en-US" baseline="0" dirty="0" smtClean="0"/>
              <a:t>FY16 will see new A-E contracts to support E&amp;C – Unrestricted, </a:t>
            </a:r>
            <a:r>
              <a:rPr lang="en-US" baseline="0" dirty="0" err="1" smtClean="0"/>
              <a:t>HUBZone</a:t>
            </a:r>
            <a:r>
              <a:rPr lang="en-US" baseline="0" dirty="0" smtClean="0"/>
              <a:t>, SDVOSB, EDWOSB, SB . . . All are primarily military but the two SB tools will be for Civil work.  Also in FY16, two construction phased services (Brooks Act) contracts that will be Unrestricted.  Our current non-Brooks Act, construction phased services IDIQs will not be replaced</a:t>
            </a:r>
            <a:endParaRPr lang="en-US" dirty="0" smtClean="0"/>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list for upcoming projects is available</a:t>
            </a:r>
            <a:r>
              <a:rPr lang="en-US" baseline="0" dirty="0" smtClean="0"/>
              <a:t> via our sb web site.  Or you can get a copy from our SB representative here at the conference.</a:t>
            </a:r>
          </a:p>
          <a:p>
            <a:endParaRPr lang="en-US" baseline="0" dirty="0" smtClean="0"/>
          </a:p>
          <a:p>
            <a:r>
              <a:rPr lang="en-US" baseline="0" dirty="0" smtClean="0"/>
              <a:t>Listing for upcoming projects are posted on our sb web site and updated every 6 months.</a:t>
            </a:r>
          </a:p>
          <a:p>
            <a:endParaRPr lang="en-US" baseline="0" dirty="0" smtClean="0"/>
          </a:p>
          <a:p>
            <a:r>
              <a:rPr lang="en-US" baseline="0" dirty="0" smtClean="0"/>
              <a:t>List are subject to changes as awards are made MEANING they will fall off the listing. New Project will be updated each quarter. </a:t>
            </a:r>
          </a:p>
          <a:p>
            <a:endParaRPr lang="en-US" baseline="0" dirty="0" smtClean="0"/>
          </a:p>
          <a:p>
            <a:r>
              <a:rPr lang="en-US" baseline="0" dirty="0" smtClean="0"/>
              <a:t>SWF is estimated to award $600Mil in FY15.  </a:t>
            </a:r>
          </a:p>
          <a:p>
            <a:endParaRPr lang="en-US" baseline="0" dirty="0" smtClean="0"/>
          </a:p>
          <a:p>
            <a:r>
              <a:rPr lang="en-US" baseline="0" dirty="0" smtClean="0"/>
              <a:t>Beginning in FY 11 through 14 SWF has achieved all our SB goals and are continuously meeting them as of today.  We were commended for outstanding support of the Service Disabled Veteran Owned Small Business Program in FY 11 through FY 13  and still awaiting FY 14.</a:t>
            </a:r>
          </a:p>
          <a:p>
            <a:endParaRPr lang="en-US" baseline="0" dirty="0" smtClean="0"/>
          </a:p>
          <a:p>
            <a:r>
              <a:rPr lang="en-US" baseline="0" dirty="0" smtClean="0"/>
              <a:t>.</a:t>
            </a:r>
          </a:p>
          <a:p>
            <a:endParaRPr lang="en-US" dirty="0"/>
          </a:p>
        </p:txBody>
      </p:sp>
      <p:sp>
        <p:nvSpPr>
          <p:cNvPr id="4" name="Slide Number Placeholder 3"/>
          <p:cNvSpPr>
            <a:spLocks noGrp="1"/>
          </p:cNvSpPr>
          <p:nvPr>
            <p:ph type="sldNum" sz="quarter" idx="10"/>
          </p:nvPr>
        </p:nvSpPr>
        <p:spPr/>
        <p:txBody>
          <a:bodyPr/>
          <a:lstStyle/>
          <a:p>
            <a:pPr>
              <a:defRPr/>
            </a:pPr>
            <a:fld id="{48F7B808-2A18-49C6-A5E1-032D01CF19A9}"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eaLnBrk="1" hangingPunct="1"/>
            <a:r>
              <a:rPr lang="en-US" baseline="0" dirty="0" smtClean="0"/>
              <a:t>1.  Military Construction Program:</a:t>
            </a:r>
          </a:p>
          <a:p>
            <a:pPr eaLnBrk="1" hangingPunct="1"/>
            <a:r>
              <a:rPr lang="en-US" baseline="0" dirty="0" smtClean="0"/>
              <a:t>FY14 - $663,228,578  (All programs - $804,613,168)</a:t>
            </a:r>
          </a:p>
          <a:p>
            <a:pPr eaLnBrk="1" hangingPunct="1"/>
            <a:r>
              <a:rPr lang="en-US" baseline="0" dirty="0" smtClean="0"/>
              <a:t>FY15 - $275,447,526  (All programs - $282,637,592)</a:t>
            </a:r>
          </a:p>
          <a:p>
            <a:pPr eaLnBrk="1" hangingPunct="1"/>
            <a:endParaRPr lang="en-US" baseline="0" dirty="0" smtClean="0"/>
          </a:p>
          <a:p>
            <a:pPr eaLnBrk="1" hangingPunct="1"/>
            <a:r>
              <a:rPr lang="en-US" baseline="0" dirty="0" smtClean="0"/>
              <a:t>2.  We are already seeing installations providing funding to award some SRM work in 1</a:t>
            </a:r>
            <a:r>
              <a:rPr lang="en-US" baseline="30000" dirty="0" smtClean="0"/>
              <a:t>st</a:t>
            </a:r>
            <a:r>
              <a:rPr lang="en-US" baseline="0" dirty="0" smtClean="0"/>
              <a:t> Quarter . . . earlier than most years, mostly projects that were lined up, maybe even negotiated at end of FY14 but funds were not available</a:t>
            </a:r>
          </a:p>
          <a:p>
            <a:pPr eaLnBrk="1" hangingPunct="1"/>
            <a:endParaRPr lang="en-US" baseline="0" dirty="0" smtClean="0"/>
          </a:p>
          <a:p>
            <a:pPr eaLnBrk="1" hangingPunct="1"/>
            <a:r>
              <a:rPr lang="en-US" dirty="0" smtClean="0"/>
              <a:t>3.  The Fort Worth District manages one of the largest military construction programs in the Corps and supports customers with design and construction projects at 17 active Army and Air Force installations in Texas, New Mexico and Louisiana. Ft. Worth District is one of eight Centers of Standardization (COS) established by the Director of Military Programs in March 2006. The Fort Worth COS supports: Office of Assistant Chief of Staff for Installation Management (OACSIM), Installation Management Command (IMCOM), the Facilities Design Team (FDT), and the Headquarters, U.S. Army Corps of Engineers’ proponent for our assigned facility types. </a:t>
            </a:r>
          </a:p>
          <a:p>
            <a:pPr eaLnBrk="1" hangingPunct="1"/>
            <a:endParaRPr lang="en-US" dirty="0" smtClean="0"/>
          </a:p>
          <a:p>
            <a:pPr eaLnBrk="1" hangingPunct="1"/>
            <a:r>
              <a:rPr lang="en-US" dirty="0" smtClean="0"/>
              <a:t>The district also assists Army and Air Force Reserve customers in Louisiana and Texas, provides operation and maintenance support to installations in three states, and leases facilities for military recruiting commands</a:t>
            </a:r>
          </a:p>
          <a:p>
            <a:endParaRPr lang="en-US" dirty="0" smtClean="0"/>
          </a:p>
          <a:p>
            <a:pPr eaLnBrk="1" hangingPunct="1"/>
            <a:endParaRPr lang="en-US" dirty="0" smtClean="0"/>
          </a:p>
        </p:txBody>
      </p:sp>
      <p:sp>
        <p:nvSpPr>
          <p:cNvPr id="5124" name="Slide Number Placeholder 3"/>
          <p:cNvSpPr>
            <a:spLocks noGrp="1"/>
          </p:cNvSpPr>
          <p:nvPr>
            <p:ph type="sldNum" sz="quarter" idx="5"/>
          </p:nvPr>
        </p:nvSpPr>
        <p:spPr>
          <a:noFill/>
        </p:spPr>
        <p:txBody>
          <a:bodyPr/>
          <a:lstStyle/>
          <a:p>
            <a:fld id="{69BF22F3-B6C1-4A7F-83DE-768FFE15151C}"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1868488" y="139700"/>
            <a:ext cx="2933700" cy="2201863"/>
          </a:xfrm>
          <a:ln/>
        </p:spPr>
      </p:sp>
      <p:sp>
        <p:nvSpPr>
          <p:cNvPr id="4" name="Slide Number Placeholder 3"/>
          <p:cNvSpPr>
            <a:spLocks noGrp="1"/>
          </p:cNvSpPr>
          <p:nvPr>
            <p:ph type="sldNum" sz="quarter" idx="5"/>
          </p:nvPr>
        </p:nvSpPr>
        <p:spPr/>
        <p:txBody>
          <a:bodyPr/>
          <a:lstStyle/>
          <a:p>
            <a:pPr>
              <a:defRPr/>
            </a:pPr>
            <a:fld id="{F1B8924E-A5CC-4DB3-BBE6-D7317856B1E9}" type="slidenum">
              <a:rPr lang="en-US"/>
              <a:pPr>
                <a:defRPr/>
              </a:pPr>
              <a:t>14</a:t>
            </a:fld>
            <a:endParaRPr lang="en-US" dirty="0"/>
          </a:p>
        </p:txBody>
      </p:sp>
      <p:sp>
        <p:nvSpPr>
          <p:cNvPr id="6" name="Notes Placeholder 2"/>
          <p:cNvSpPr>
            <a:spLocks noGrp="1"/>
          </p:cNvSpPr>
          <p:nvPr>
            <p:ph type="body" idx="3"/>
          </p:nvPr>
        </p:nvSpPr>
        <p:spPr>
          <a:xfrm>
            <a:off x="152400" y="2508760"/>
            <a:ext cx="5791200" cy="5720840"/>
          </a:xfrm>
          <a:noFill/>
          <a:ln/>
        </p:spPr>
        <p:txBody>
          <a:bodyPr>
            <a:normAutofit fontScale="92500" lnSpcReduction="20000"/>
          </a:bodyPr>
          <a:lstStyle/>
          <a:p>
            <a:pPr eaLnBrk="1" hangingPunct="1">
              <a:buFont typeface="Arial" pitchFamily="34" charset="0"/>
              <a:buNone/>
            </a:pPr>
            <a:r>
              <a:rPr lang="en-US" dirty="0" smtClean="0"/>
              <a:t>1. Civil:</a:t>
            </a:r>
          </a:p>
          <a:p>
            <a:pPr eaLnBrk="1" hangingPunct="1">
              <a:buFont typeface="Arial" pitchFamily="34" charset="0"/>
              <a:buNone/>
            </a:pPr>
            <a:r>
              <a:rPr lang="en-US" dirty="0" smtClean="0"/>
              <a:t>FY14 - $41,542,783</a:t>
            </a:r>
          </a:p>
          <a:p>
            <a:pPr eaLnBrk="1" hangingPunct="1">
              <a:buFont typeface="Arial" pitchFamily="34" charset="0"/>
              <a:buNone/>
            </a:pPr>
            <a:r>
              <a:rPr lang="en-US" dirty="0" smtClean="0"/>
              <a:t>FY15</a:t>
            </a:r>
            <a:r>
              <a:rPr lang="en-US" baseline="0" dirty="0" smtClean="0"/>
              <a:t> - $  7,190,066</a:t>
            </a:r>
            <a:endParaRPr lang="en-US" dirty="0" smtClean="0"/>
          </a:p>
          <a:p>
            <a:pPr eaLnBrk="1" hangingPunct="1">
              <a:buFont typeface="Arial" pitchFamily="34" charset="0"/>
              <a:buNone/>
            </a:pPr>
            <a:endParaRPr lang="en-US" dirty="0" smtClean="0"/>
          </a:p>
          <a:p>
            <a:pPr eaLnBrk="1" hangingPunct="1">
              <a:buFont typeface="Arial" pitchFamily="34" charset="0"/>
              <a:buNone/>
            </a:pPr>
            <a:r>
              <a:rPr lang="en-US" dirty="0" smtClean="0"/>
              <a:t>2. Environmental:</a:t>
            </a:r>
          </a:p>
          <a:p>
            <a:pPr eaLnBrk="1" hangingPunct="1">
              <a:buFont typeface="Arial" pitchFamily="34" charset="0"/>
              <a:buNone/>
            </a:pPr>
            <a:r>
              <a:rPr lang="en-US" dirty="0" smtClean="0"/>
              <a:t>FY14</a:t>
            </a:r>
            <a:r>
              <a:rPr lang="en-US" baseline="0" dirty="0" smtClean="0"/>
              <a:t> - $61,020,000</a:t>
            </a:r>
          </a:p>
          <a:p>
            <a:pPr eaLnBrk="1" hangingPunct="1">
              <a:buFont typeface="Arial" pitchFamily="34" charset="0"/>
              <a:buNone/>
            </a:pPr>
            <a:r>
              <a:rPr lang="en-US" baseline="0" dirty="0" smtClean="0"/>
              <a:t>FY15 - $               0</a:t>
            </a:r>
          </a:p>
          <a:p>
            <a:pPr eaLnBrk="1" hangingPunct="1">
              <a:buFont typeface="Arial" pitchFamily="34" charset="0"/>
              <a:buNone/>
            </a:pPr>
            <a:endParaRPr lang="en-US" baseline="0" dirty="0" smtClean="0"/>
          </a:p>
          <a:p>
            <a:pPr marL="228600" indent="-228600" eaLnBrk="1" hangingPunct="1">
              <a:buFont typeface="Arial" pitchFamily="34" charset="0"/>
              <a:buAutoNum type="arabicPeriod" startAt="3"/>
            </a:pPr>
            <a:r>
              <a:rPr lang="en-US" baseline="0" dirty="0" smtClean="0"/>
              <a:t>IIS:</a:t>
            </a:r>
          </a:p>
          <a:p>
            <a:pPr marL="228600" indent="-228600" eaLnBrk="1" hangingPunct="1">
              <a:buFont typeface="Arial" pitchFamily="34" charset="0"/>
              <a:buNone/>
            </a:pPr>
            <a:r>
              <a:rPr lang="en-US" baseline="0" dirty="0" smtClean="0"/>
              <a:t>FY14 – $38,821,807</a:t>
            </a:r>
          </a:p>
          <a:p>
            <a:pPr marL="228600" indent="-228600" eaLnBrk="1" hangingPunct="1">
              <a:buFont typeface="Arial" pitchFamily="34" charset="0"/>
              <a:buNone/>
            </a:pPr>
            <a:r>
              <a:rPr lang="en-US" baseline="0" dirty="0" smtClean="0"/>
              <a:t>FY15 - $               0</a:t>
            </a:r>
          </a:p>
          <a:p>
            <a:pPr marL="228600" indent="-228600" eaLnBrk="1" hangingPunct="1">
              <a:buFont typeface="Arial" pitchFamily="34" charset="0"/>
              <a:buAutoNum type="arabicPeriod" startAt="3"/>
            </a:pPr>
            <a:endParaRPr lang="en-US" dirty="0" smtClean="0"/>
          </a:p>
          <a:p>
            <a:pPr eaLnBrk="1" hangingPunct="1">
              <a:buFont typeface="Arial" pitchFamily="34" charset="0"/>
              <a:buNone/>
            </a:pPr>
            <a:r>
              <a:rPr lang="en-US" dirty="0" smtClean="0"/>
              <a:t>4.  The Ft. Worth District’s </a:t>
            </a:r>
            <a:r>
              <a:rPr lang="en-US" dirty="0"/>
              <a:t>civil works area of responsibility covers approximately 53 percent of the state of Texas and portions of 10 river basins from the Rio Grande River in the Southwest to the Red River in the Northeast. The district is collaborating with numerous river authorities, Federal, state and local governments, and resource agencies on water resource studies within the Trinity, San Antonio, Guadalupe, Nueces, Brazos, Sulphur, Rio Grande and Lower Colorado River basins. The issues addressed in these studies range from large, complex, multi-purpose basin-wide water resource problems to smaller localized problems.</a:t>
            </a:r>
          </a:p>
          <a:p>
            <a:pPr eaLnBrk="1" hangingPunct="1"/>
            <a:endParaRPr lang="en-US" dirty="0"/>
          </a:p>
          <a:p>
            <a:pPr eaLnBrk="1" hangingPunct="1">
              <a:buFont typeface="Arial" pitchFamily="34" charset="0"/>
              <a:buChar char="•"/>
            </a:pPr>
            <a:r>
              <a:rPr lang="en-US" dirty="0"/>
              <a:t>The Fort Worth District Civil Works missions include flood damage reduction, ecosystem restoration, water supply, recreation, fish and wildlife mitigation and environmental stewardship. The district’s Operations and Maintenance program includes 25 multi-purpose projects, three hydropower plants, 685,000 acres of land management, 397000 acres of water management and 340 recreation areas which receive over 25 million visitors annually. Our reservoirs have prevented more than $68 billion in flood damages since their construction, while also storing 35 percent of the state’s potable water supply. The district has built 58 flood control and/or multi-purpose projects. </a:t>
            </a:r>
          </a:p>
          <a:p>
            <a:pPr defTabSz="881390" eaLnBrk="1" hangingPunct="1">
              <a:defRPr/>
            </a:pPr>
            <a:endParaRPr lang="en-US" dirty="0" smtClean="0"/>
          </a:p>
          <a:p>
            <a:pPr defTabSz="881390" eaLnBrk="1" fontAlgn="auto" hangingPunct="1">
              <a:spcBef>
                <a:spcPts val="0"/>
              </a:spcBef>
              <a:spcAft>
                <a:spcPts val="0"/>
              </a:spcAft>
              <a:defRPr/>
            </a:pPr>
            <a:r>
              <a:rPr lang="en-US" b="1" i="1" u="sng" dirty="0" smtClean="0"/>
              <a:t>SWF will  be setting  aside :</a:t>
            </a:r>
            <a:r>
              <a:rPr lang="en-US" b="1" i="1" dirty="0" smtClean="0"/>
              <a:t>   </a:t>
            </a:r>
            <a:r>
              <a:rPr lang="en-US" dirty="0" smtClean="0"/>
              <a:t>Ecosystem Restoration Project, Lewisville/Frisco.  This project consists of constructing man made wetland cells with control structures, gravel maintenance access paths and native vegetation planting at the project sites along Stewart and Hackberry Creeks at Lewisville Lake near the City of Frisco, TX.</a:t>
            </a:r>
          </a:p>
          <a:p>
            <a:pPr defTabSz="881390" eaLnBrk="1" fontAlgn="auto" hangingPunct="1">
              <a:spcBef>
                <a:spcPts val="0"/>
              </a:spcBef>
              <a:spcAft>
                <a:spcPts val="0"/>
              </a:spcAft>
              <a:defRPr/>
            </a:pPr>
            <a:endParaRPr lang="en-US" dirty="0" smtClean="0"/>
          </a:p>
          <a:p>
            <a:pPr>
              <a:buFont typeface="Arial" pitchFamily="34" charset="0"/>
              <a:buChar char="•"/>
            </a:pPr>
            <a:r>
              <a:rPr lang="en-US" dirty="0" smtClean="0"/>
              <a:t>Convert Evaporation Ponds to Conventional Disposal Methods Georgetown,</a:t>
            </a:r>
            <a:r>
              <a:rPr lang="en-US" baseline="0" dirty="0" smtClean="0"/>
              <a:t> announcement to be issued in 2</a:t>
            </a:r>
            <a:r>
              <a:rPr lang="en-US" baseline="30000" dirty="0" smtClean="0"/>
              <a:t>nd</a:t>
            </a:r>
            <a:r>
              <a:rPr lang="en-US" baseline="0" dirty="0" smtClean="0"/>
              <a:t> quarter.  This project is anticipated to be set-aside for small business</a:t>
            </a:r>
          </a:p>
          <a:p>
            <a:pPr>
              <a:buFont typeface="Arial" pitchFamily="34" charset="0"/>
              <a:buChar char="•"/>
            </a:pPr>
            <a:endParaRPr lang="en-US" baseline="0"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0" dirty="0" smtClean="0"/>
              <a:t>Cultural Resources Survey, Wright Patman Dam - </a:t>
            </a:r>
            <a:r>
              <a:rPr lang="en-US" baseline="0" dirty="0" smtClean="0"/>
              <a:t>announcement to be issued in 2</a:t>
            </a:r>
            <a:r>
              <a:rPr lang="en-US" baseline="30000" dirty="0" smtClean="0"/>
              <a:t>nd</a:t>
            </a:r>
            <a:r>
              <a:rPr lang="en-US" baseline="0" dirty="0" smtClean="0"/>
              <a:t> quarter.  This project is anticipated to be set-aside for small business</a:t>
            </a:r>
            <a:endParaRPr lang="en-US" b="0" dirty="0" smtClean="0"/>
          </a:p>
          <a:p>
            <a:pPr>
              <a:buFont typeface="Arial" pitchFamily="34" charset="0"/>
              <a:buChar char="•"/>
            </a:pPr>
            <a:endParaRPr lang="en-US" baseline="0" dirty="0" smtClean="0"/>
          </a:p>
          <a:p>
            <a:pPr>
              <a:buFont typeface="Arial" pitchFamily="34" charset="0"/>
              <a:buChar char="•"/>
            </a:pPr>
            <a:r>
              <a:rPr lang="en-US" baseline="0" dirty="0" smtClean="0"/>
              <a:t>Replace Whitney Power House Roof, Whitney Lake Texas, announcement to be issued 2</a:t>
            </a:r>
            <a:r>
              <a:rPr lang="en-US" baseline="30000" dirty="0" smtClean="0"/>
              <a:t>nd</a:t>
            </a:r>
            <a:r>
              <a:rPr lang="en-US" baseline="0" dirty="0" smtClean="0"/>
              <a:t> quarter. This project is anticipated to be set-aside for small business</a:t>
            </a:r>
          </a:p>
          <a:p>
            <a:endParaRPr lang="en-US" dirty="0" smtClean="0"/>
          </a:p>
          <a:p>
            <a:r>
              <a:rPr lang="en-US" dirty="0" smtClean="0"/>
              <a:t>Other various projects include facility maintenance, such as grounds maintenance, janitorial and refuse services can be found at the SB table set up booth. </a:t>
            </a:r>
          </a:p>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77C56D1-3D4A-4CB2-8A4C-D0F1A6C86F2A}" type="slidenum">
              <a:rPr lang="en-US" smtClean="0"/>
              <a:pPr/>
              <a:t>15</a:t>
            </a:fld>
            <a:endParaRPr lang="en-US" dirty="0" smtClean="0"/>
          </a:p>
        </p:txBody>
      </p:sp>
      <p:sp>
        <p:nvSpPr>
          <p:cNvPr id="21507" name="Rectangle 2"/>
          <p:cNvSpPr>
            <a:spLocks noGrp="1" noRot="1" noChangeAspect="1" noChangeArrowheads="1" noTextEdit="1"/>
          </p:cNvSpPr>
          <p:nvPr>
            <p:ph type="sldImg"/>
          </p:nvPr>
        </p:nvSpPr>
        <p:spPr>
          <a:xfrm>
            <a:off x="1182688" y="698500"/>
            <a:ext cx="3922712" cy="2943225"/>
          </a:xfrm>
          <a:ln/>
        </p:spPr>
      </p:sp>
      <p:sp>
        <p:nvSpPr>
          <p:cNvPr id="6" name="Rectangle 3"/>
          <p:cNvSpPr>
            <a:spLocks noGrp="1" noChangeArrowheads="1"/>
          </p:cNvSpPr>
          <p:nvPr>
            <p:ph type="body" idx="3"/>
          </p:nvPr>
        </p:nvSpPr>
        <p:spPr>
          <a:xfrm>
            <a:off x="396547" y="3733800"/>
            <a:ext cx="6232853" cy="3581400"/>
          </a:xfrm>
          <a:noFill/>
          <a:ln w="9525"/>
        </p:spPr>
        <p:txBody>
          <a:bodyPr>
            <a:noAutofit/>
          </a:bodyPr>
          <a:lstStyle/>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b="1" kern="1200" dirty="0" smtClean="0">
                <a:solidFill>
                  <a:schemeClr val="tx1"/>
                </a:solidFill>
                <a:latin typeface="Arial" charset="0"/>
                <a:ea typeface="+mn-ea"/>
                <a:cs typeface="+mn-cs"/>
              </a:rPr>
              <a:t>Falfurrias Checkpoint Relocation:</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This project is construction of a new 4 lane commercial and 4 lane non-commercial Border Patrol Checkpoint over an approximate 1.4 mile site located on Highway 281 to include demo of existing checkpoint.   Construction will also include 8 lane primary canopy, 16 secondary inspection lanes with canopy, vehicle lift inspection area, deceleration and acceleration lanes, commercial x-ray area, Government parking, impound lot, administration facility with </a:t>
            </a:r>
            <a:r>
              <a:rPr lang="en-US" sz="1200" kern="1200" dirty="0" err="1" smtClean="0">
                <a:solidFill>
                  <a:schemeClr val="tx1"/>
                </a:solidFill>
                <a:latin typeface="Arial" charset="0"/>
                <a:ea typeface="+mn-ea"/>
                <a:cs typeface="+mn-cs"/>
              </a:rPr>
              <a:t>sallyport</a:t>
            </a:r>
            <a:r>
              <a:rPr lang="en-US" sz="1200" kern="1200" dirty="0" smtClean="0">
                <a:solidFill>
                  <a:schemeClr val="tx1"/>
                </a:solidFill>
                <a:latin typeface="Arial" charset="0"/>
                <a:ea typeface="+mn-ea"/>
                <a:cs typeface="+mn-cs"/>
              </a:rPr>
              <a:t> (processing, holding area, restrooms, office spaces, security room, data/ phone room), secondary facility with loading dock (evidence storage, restrooms, office spaces, communications room), antenna tower, fueling system (15000 gallon tank), kennel facility, water well (potable, fire protection), and septic system.  Furniture and equipment will be provided for all areas as required by the design.  Appropriate signage and lighting will be provided in accordance to Texas Department of Transportation and design requirements.  Border Patrol security and communications standards will be utilized throughout site layout to include local and remote cameras, network video recorders (NVR), secure access readers (U.S. Government Personnel Identification Verification card readers), radio communication equipment, and data/telephone equipment.  $10M - $25M</a:t>
            </a: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smtClean="0">
                <a:solidFill>
                  <a:schemeClr val="tx1"/>
                </a:solidFill>
                <a:latin typeface="Arial" charset="0"/>
                <a:ea typeface="+mn-ea"/>
                <a:cs typeface="+mn-cs"/>
              </a:rPr>
              <a:t>   </a:t>
            </a: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400" b="1" i="1" u="sng" kern="1200" dirty="0" err="1" smtClean="0">
                <a:solidFill>
                  <a:schemeClr val="tx1"/>
                </a:solidFill>
                <a:latin typeface="Arial" charset="0"/>
                <a:ea typeface="+mn-ea"/>
                <a:cs typeface="+mn-cs"/>
              </a:rPr>
              <a:t>Jadwin</a:t>
            </a:r>
            <a:r>
              <a:rPr lang="en-US" sz="1400" b="1" i="1" u="sng" kern="1200" baseline="0" dirty="0" smtClean="0">
                <a:solidFill>
                  <a:schemeClr val="tx1"/>
                </a:solidFill>
                <a:latin typeface="Arial" charset="0"/>
                <a:ea typeface="+mn-ea"/>
                <a:cs typeface="+mn-cs"/>
              </a:rPr>
              <a:t> Building Repairs</a:t>
            </a:r>
            <a:r>
              <a:rPr lang="en-US" sz="1400" b="1" i="1" u="sng" kern="1200" dirty="0" smtClean="0">
                <a:solidFill>
                  <a:schemeClr val="tx1"/>
                </a:solidFill>
                <a:latin typeface="Arial" charset="0"/>
                <a:ea typeface="+mn-ea"/>
                <a:cs typeface="+mn-cs"/>
              </a:rPr>
              <a:t>:</a:t>
            </a:r>
            <a:r>
              <a:rPr lang="en-US" sz="1200" b="1" i="0" u="none" kern="1200" baseline="0" dirty="0" smtClean="0">
                <a:solidFill>
                  <a:schemeClr val="tx1"/>
                </a:solidFill>
                <a:latin typeface="Arial" charset="0"/>
                <a:ea typeface="+mn-ea"/>
                <a:cs typeface="+mn-cs"/>
              </a:rPr>
              <a:t>  </a:t>
            </a:r>
            <a:r>
              <a:rPr lang="en-US" sz="1200" b="0" i="0" u="none" kern="1200" baseline="0" dirty="0" smtClean="0">
                <a:solidFill>
                  <a:schemeClr val="tx1"/>
                </a:solidFill>
                <a:latin typeface="Arial" charset="0"/>
                <a:ea typeface="+mn-ea"/>
                <a:cs typeface="+mn-cs"/>
              </a:rPr>
              <a:t>Work</a:t>
            </a:r>
            <a:r>
              <a:rPr lang="en-US" sz="1200" kern="1200" dirty="0" smtClean="0">
                <a:solidFill>
                  <a:schemeClr val="tx1"/>
                </a:solidFill>
                <a:latin typeface="Arial" charset="0"/>
                <a:ea typeface="+mn-ea"/>
                <a:cs typeface="+mn-cs"/>
              </a:rPr>
              <a:t> includes replacement of the garage access gates, replacing some exterior site light fixtures, replacing the </a:t>
            </a:r>
            <a:r>
              <a:rPr lang="en-US" sz="1200" kern="1200" dirty="0" err="1" smtClean="0">
                <a:solidFill>
                  <a:schemeClr val="tx1"/>
                </a:solidFill>
                <a:latin typeface="Arial" charset="0"/>
                <a:ea typeface="+mn-ea"/>
                <a:cs typeface="+mn-cs"/>
              </a:rPr>
              <a:t>Jadwin</a:t>
            </a:r>
            <a:r>
              <a:rPr lang="en-US" sz="1200" kern="1200" dirty="0" smtClean="0">
                <a:solidFill>
                  <a:schemeClr val="tx1"/>
                </a:solidFill>
                <a:latin typeface="Arial" charset="0"/>
                <a:ea typeface="+mn-ea"/>
                <a:cs typeface="+mn-cs"/>
              </a:rPr>
              <a:t> Building exterior mounted lighting, fixing broken boiler controls, Regulatory Division Chief office build out and shifting of 26 cubicles and associated electrical/</a:t>
            </a:r>
            <a:r>
              <a:rPr lang="en-US" sz="1200" kern="1200" dirty="0" err="1" smtClean="0">
                <a:solidFill>
                  <a:schemeClr val="tx1"/>
                </a:solidFill>
                <a:latin typeface="Arial" charset="0"/>
                <a:ea typeface="+mn-ea"/>
                <a:cs typeface="+mn-cs"/>
              </a:rPr>
              <a:t>lan</a:t>
            </a:r>
            <a:r>
              <a:rPr lang="en-US" sz="1200" kern="1200" dirty="0" smtClean="0">
                <a:solidFill>
                  <a:schemeClr val="tx1"/>
                </a:solidFill>
                <a:latin typeface="Arial" charset="0"/>
                <a:ea typeface="+mn-ea"/>
                <a:cs typeface="+mn-cs"/>
              </a:rPr>
              <a:t> wiring.  $100K - $500K</a:t>
            </a:r>
            <a:endParaRPr lang="en-US" sz="14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4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400" b="1" i="1" u="sng" kern="1200" dirty="0" smtClean="0">
                <a:solidFill>
                  <a:schemeClr val="tx1"/>
                </a:solidFill>
                <a:latin typeface="Arial" charset="0"/>
                <a:ea typeface="+mn-ea"/>
                <a:cs typeface="+mn-cs"/>
              </a:rPr>
              <a:t>Corpus Christi</a:t>
            </a:r>
            <a:r>
              <a:rPr lang="en-US" sz="1400" b="1" i="1" u="sng" kern="1200" baseline="0" dirty="0" smtClean="0">
                <a:solidFill>
                  <a:schemeClr val="tx1"/>
                </a:solidFill>
                <a:latin typeface="Arial" charset="0"/>
                <a:ea typeface="+mn-ea"/>
                <a:cs typeface="+mn-cs"/>
              </a:rPr>
              <a:t>  Residence Office Repairs:  </a:t>
            </a:r>
            <a:r>
              <a:rPr lang="en-US" sz="1200" kern="1200" dirty="0" smtClean="0">
                <a:solidFill>
                  <a:schemeClr val="tx1"/>
                </a:solidFill>
                <a:latin typeface="Arial" charset="0"/>
                <a:ea typeface="+mn-ea"/>
                <a:cs typeface="+mn-cs"/>
              </a:rPr>
              <a:t>The project work is to furnish and install new exterior and interior lighting and other electrical items, furnish and install new Boat Charging Station, parking lot repairs, entrance gate work, interior drainage pipe cleaning and other plumbing repairs, furnish and install kitchen garbage disposal, refurbish shower stall, general garage door maintenance, provide new furniture, refurbish window hinges, relocate ice machine, and demolition and removal of 3 radio towers, with disposal of trash and debris in an approved method.  $100K - $500K</a:t>
            </a: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b="1" i="1" kern="1200" dirty="0" smtClean="0">
                <a:solidFill>
                  <a:schemeClr val="tx1"/>
                </a:solidFill>
                <a:latin typeface="Arial" charset="0"/>
                <a:ea typeface="+mn-ea"/>
                <a:cs typeface="+mn-cs"/>
              </a:rPr>
              <a:t>Port Arthur Resident Office:  </a:t>
            </a:r>
            <a:r>
              <a:rPr lang="en-US" sz="1200" kern="1200" dirty="0" smtClean="0">
                <a:solidFill>
                  <a:schemeClr val="tx1"/>
                </a:solidFill>
                <a:latin typeface="Arial" charset="0"/>
                <a:ea typeface="+mn-ea"/>
                <a:cs typeface="+mn-cs"/>
              </a:rPr>
              <a:t>Construct a new Resident Office of approximately 2800 gross square feet on Pleasure Island, in the vicinity of Port Arthur, Texas.  Building shall consist of brick veneer over a steel frame building structure.  The estimated cost range will be between $500K - $1M.</a:t>
            </a: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Arial" charset="0"/>
              <a:ea typeface="+mn-ea"/>
              <a:cs typeface="+mn-cs"/>
            </a:endParaRPr>
          </a:p>
          <a:p>
            <a:r>
              <a:rPr lang="en-US" sz="1200" b="1" i="1" kern="1200" dirty="0" smtClean="0">
                <a:solidFill>
                  <a:schemeClr val="tx1"/>
                </a:solidFill>
                <a:latin typeface="Arial" charset="0"/>
                <a:ea typeface="+mn-ea"/>
                <a:cs typeface="+mn-cs"/>
              </a:rPr>
              <a:t>Port Arthur Resident Office (PARO) Stabilization:  </a:t>
            </a:r>
            <a:r>
              <a:rPr lang="en-US" sz="1200" kern="1200" dirty="0" smtClean="0">
                <a:solidFill>
                  <a:schemeClr val="tx1"/>
                </a:solidFill>
                <a:latin typeface="Arial" charset="0"/>
                <a:ea typeface="+mn-ea"/>
                <a:cs typeface="+mn-cs"/>
              </a:rPr>
              <a:t>Contract involves erosion stabilization work along the shoreline in front of the Galveston District, Port Arthur Resident Office.  Work will involve the removal and disposal onsite of existing stone revetment along the approximate 700 foot length of shoreline and replace it with steel sheet pile wall.   </a:t>
            </a:r>
            <a:r>
              <a:rPr lang="en-US" sz="1200" kern="1200" smtClean="0">
                <a:solidFill>
                  <a:schemeClr val="tx1"/>
                </a:solidFill>
                <a:latin typeface="Arial" charset="0"/>
                <a:ea typeface="+mn-ea"/>
                <a:cs typeface="+mn-cs"/>
              </a:rPr>
              <a:t>$1M - $5M</a:t>
            </a:r>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1" kern="1200" dirty="0" smtClean="0">
                <a:solidFill>
                  <a:schemeClr val="tx1"/>
                </a:solidFill>
                <a:latin typeface="Arial" charset="0"/>
                <a:ea typeface="+mn-ea"/>
                <a:cs typeface="+mn-cs"/>
              </a:rPr>
              <a:t>Gulf Intracoastal Waterway -</a:t>
            </a:r>
            <a:r>
              <a:rPr lang="en-US" sz="1200" kern="1200" dirty="0" smtClean="0">
                <a:solidFill>
                  <a:schemeClr val="tx1"/>
                </a:solidFill>
                <a:latin typeface="Arial" charset="0"/>
                <a:ea typeface="+mn-ea"/>
                <a:cs typeface="+mn-cs"/>
              </a:rPr>
              <a:t> FY15  BRFG and CRL Combined Facilities Repair - Proposed contract work will be performed at the Brazos River Flood Gates (BRFG), Freeport, Texas and Colorado River Locks (CRL), Matagorda, Texas.  The work will consist of electrical repairs and upgrades at BRFG and CRL and fuel systems and associated piping at the BRFG generator building and boathouse. Electrical repairs and upgrades will include new service meter boxes, feeders and panel boards at BRFG, new site lighting at both locations, and new guide wall lighting at CRL. Estimated range $500K to $1M.</a:t>
            </a:r>
          </a:p>
          <a:p>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sz="1200" b="1" i="1" kern="1200" dirty="0" smtClean="0">
              <a:solidFill>
                <a:schemeClr val="tx1"/>
              </a:solidFill>
              <a:latin typeface="Arial" charset="0"/>
              <a:ea typeface="+mn-ea"/>
              <a:cs typeface="+mn-cs"/>
            </a:endParaRPr>
          </a:p>
          <a:p>
            <a:r>
              <a:rPr lang="en-US" sz="1400" kern="1200" dirty="0" smtClean="0">
                <a:solidFill>
                  <a:schemeClr val="tx1"/>
                </a:solidFill>
                <a:latin typeface="Arial" charset="0"/>
                <a:ea typeface="+mn-ea"/>
                <a:cs typeface="+mn-cs"/>
              </a:rPr>
              <a:t> </a:t>
            </a:r>
          </a:p>
          <a:p>
            <a:pPr eaLnBrk="1" hangingPunct="1">
              <a:buFont typeface="Arial" pitchFamily="34" charset="0"/>
              <a:buNone/>
            </a:pPr>
            <a:endParaRPr lang="en-US" sz="1400" kern="1200" dirty="0" smtClean="0">
              <a:solidFill>
                <a:schemeClr val="tx1"/>
              </a:solidFill>
              <a:latin typeface="Arial" charset="0"/>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xfrm>
            <a:off x="701347" y="4414565"/>
            <a:ext cx="5607711" cy="4043636"/>
          </a:xfrm>
          <a:noFill/>
          <a:ln/>
        </p:spPr>
        <p:txBody>
          <a:bodyPr>
            <a:normAutofit/>
          </a:bodyPr>
          <a:lstStyle/>
          <a:p>
            <a:r>
              <a:rPr lang="en-US" b="1" dirty="0" smtClean="0"/>
              <a:t>*The Little Rock District has identified  key contracts that will support our customers and the small business program.</a:t>
            </a:r>
          </a:p>
          <a:p>
            <a:pPr defTabSz="881390">
              <a:defRPr/>
            </a:pPr>
            <a:endParaRPr lang="en-US" b="1" i="1" u="sng" dirty="0" smtClean="0"/>
          </a:p>
          <a:p>
            <a:pPr marL="228600" indent="-228600" defTabSz="881390">
              <a:buAutoNum type="arabicPeriod"/>
              <a:defRPr/>
            </a:pPr>
            <a:r>
              <a:rPr lang="en-US" dirty="0" smtClean="0"/>
              <a:t>The Replace</a:t>
            </a:r>
            <a:r>
              <a:rPr lang="en-US" baseline="0" dirty="0" smtClean="0"/>
              <a:t> Gate Tower Windows which require replacement of steel windows.</a:t>
            </a:r>
            <a:r>
              <a:rPr lang="en-US" dirty="0" smtClean="0"/>
              <a:t> </a:t>
            </a:r>
          </a:p>
          <a:p>
            <a:pPr marL="228600" indent="-228600" defTabSz="881390">
              <a:buAutoNum type="arabicPeriod"/>
              <a:defRPr/>
            </a:pPr>
            <a:r>
              <a:rPr lang="en-US" dirty="0" smtClean="0"/>
              <a:t>Table Rock</a:t>
            </a:r>
            <a:r>
              <a:rPr lang="en-US" baseline="0" dirty="0" smtClean="0"/>
              <a:t> Mowing is one of s</a:t>
            </a:r>
            <a:r>
              <a:rPr lang="en-US" dirty="0" smtClean="0"/>
              <a:t>everal mowing service contracts which are up for re-solicitation for district park areas.</a:t>
            </a:r>
          </a:p>
          <a:p>
            <a:pPr defTabSz="881390">
              <a:defRPr/>
            </a:pPr>
            <a:r>
              <a:rPr lang="en-US" dirty="0" smtClean="0"/>
              <a:t>3.  Conversion</a:t>
            </a:r>
            <a:r>
              <a:rPr lang="en-US" baseline="0" dirty="0" smtClean="0"/>
              <a:t> consist of replace Incandescent Lights and Fixtures and HVAC System</a:t>
            </a:r>
            <a:r>
              <a:rPr lang="en-US" dirty="0" smtClean="0"/>
              <a:t>. </a:t>
            </a:r>
          </a:p>
          <a:p>
            <a:pPr marL="228600" indent="-228600" defTabSz="881390">
              <a:buNone/>
              <a:defRPr/>
            </a:pPr>
            <a:r>
              <a:rPr lang="en-US" dirty="0" smtClean="0"/>
              <a:t>4.</a:t>
            </a:r>
            <a:r>
              <a:rPr lang="en-US" baseline="0" dirty="0" smtClean="0"/>
              <a:t>  </a:t>
            </a:r>
            <a:r>
              <a:rPr lang="en-US" dirty="0" smtClean="0"/>
              <a:t>High Water Access to </a:t>
            </a:r>
            <a:r>
              <a:rPr lang="en-US" dirty="0" err="1" smtClean="0"/>
              <a:t>Tainter</a:t>
            </a:r>
            <a:r>
              <a:rPr lang="en-US" dirty="0" smtClean="0"/>
              <a:t> Gates - The</a:t>
            </a:r>
            <a:r>
              <a:rPr lang="en-US" baseline="0" dirty="0" smtClean="0"/>
              <a:t> particulars for this requirement are still under development. </a:t>
            </a:r>
          </a:p>
          <a:p>
            <a:pPr marL="228600" indent="-228600" defTabSz="881390">
              <a:buAutoNum type="arabicPeriod" startAt="5"/>
              <a:defRPr/>
            </a:pPr>
            <a:r>
              <a:rPr lang="en-US" baseline="0" dirty="0" err="1" smtClean="0"/>
              <a:t>Greers</a:t>
            </a:r>
            <a:r>
              <a:rPr lang="en-US" baseline="0" dirty="0" smtClean="0"/>
              <a:t> Ferry Park Maintenance is one of several maintenance service contracts which are up for re-solicitation for district park areas.</a:t>
            </a:r>
          </a:p>
          <a:p>
            <a:pPr marL="228600" indent="-228600" defTabSz="881390">
              <a:buAutoNum type="arabicPeriod" startAt="5"/>
              <a:defRPr/>
            </a:pPr>
            <a:r>
              <a:rPr lang="en-US" baseline="0" dirty="0" smtClean="0"/>
              <a:t>The pre-solicitation notice has been posted the solicitation is expected to issue today.  </a:t>
            </a:r>
          </a:p>
          <a:p>
            <a:pPr marL="228600" indent="-228600" defTabSz="881390">
              <a:buNone/>
              <a:defRPr/>
            </a:pPr>
            <a:r>
              <a:rPr lang="en-US" baseline="0" dirty="0" smtClean="0"/>
              <a:t>7.   Market research is being gathered to determine acquisition strategy.</a:t>
            </a:r>
            <a:endParaRPr lang="en-US" dirty="0" smtClean="0"/>
          </a:p>
        </p:txBody>
      </p:sp>
      <p:sp>
        <p:nvSpPr>
          <p:cNvPr id="4100" name="Slide Number Placeholder 3"/>
          <p:cNvSpPr>
            <a:spLocks noGrp="1"/>
          </p:cNvSpPr>
          <p:nvPr>
            <p:ph type="sldNum" sz="quarter" idx="5"/>
          </p:nvPr>
        </p:nvSpPr>
        <p:spPr>
          <a:noFill/>
        </p:spPr>
        <p:txBody>
          <a:bodyPr/>
          <a:lstStyle/>
          <a:p>
            <a:fld id="{218D3804-C57F-4101-94D9-035B2BE17123}" type="slidenum">
              <a:rPr lang="en-US" smtClean="0"/>
              <a:pPr/>
              <a:t>16</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xfrm>
            <a:off x="1744663" y="374650"/>
            <a:ext cx="3665537" cy="2749550"/>
          </a:xfrm>
          <a:ln/>
        </p:spPr>
      </p:sp>
      <p:sp>
        <p:nvSpPr>
          <p:cNvPr id="4100" name="Slide Number Placeholder 3"/>
          <p:cNvSpPr>
            <a:spLocks noGrp="1"/>
          </p:cNvSpPr>
          <p:nvPr>
            <p:ph type="sldNum" sz="quarter" idx="5"/>
          </p:nvPr>
        </p:nvSpPr>
        <p:spPr>
          <a:noFill/>
        </p:spPr>
        <p:txBody>
          <a:bodyPr/>
          <a:lstStyle/>
          <a:p>
            <a:fld id="{5D89A505-7EAB-443E-A363-CCF9C309B0DA}" type="slidenum">
              <a:rPr lang="en-US" smtClean="0"/>
              <a:pPr/>
              <a:t>17</a:t>
            </a:fld>
            <a:endParaRPr lang="en-US" dirty="0" smtClean="0"/>
          </a:p>
        </p:txBody>
      </p:sp>
      <p:sp>
        <p:nvSpPr>
          <p:cNvPr id="6" name="Notes Placeholder 2"/>
          <p:cNvSpPr>
            <a:spLocks noGrp="1"/>
          </p:cNvSpPr>
          <p:nvPr>
            <p:ph type="body" idx="3"/>
          </p:nvPr>
        </p:nvSpPr>
        <p:spPr>
          <a:xfrm>
            <a:off x="533400" y="3273213"/>
            <a:ext cx="6019800" cy="3813387"/>
          </a:xfrm>
          <a:noFill/>
          <a:ln/>
        </p:spPr>
        <p:txBody>
          <a:bodyPr>
            <a:noAutofit/>
          </a:bodyPr>
          <a:lstStyle/>
          <a:p>
            <a:r>
              <a:rPr lang="en-US" sz="1000" b="1" dirty="0" smtClean="0"/>
              <a:t>*The Tulsa District has identified  key contracts that will support our customers and the small business program.</a:t>
            </a:r>
          </a:p>
          <a:p>
            <a:pPr defTabSz="881390">
              <a:defRPr/>
            </a:pPr>
            <a:endParaRPr lang="en-US" sz="1000" b="1" i="1" u="sng" dirty="0" smtClean="0"/>
          </a:p>
          <a:p>
            <a:pPr defTabSz="881390">
              <a:defRPr/>
            </a:pPr>
            <a:r>
              <a:rPr lang="en-US" sz="1000" dirty="0" smtClean="0"/>
              <a:t>The projects listed at Broken Bow, Hugo, Texoma, Robert</a:t>
            </a:r>
            <a:r>
              <a:rPr lang="en-US" sz="1000" baseline="0" dirty="0" smtClean="0"/>
              <a:t> S. Kerr, Tenkiller, and Wister </a:t>
            </a:r>
            <a:r>
              <a:rPr lang="en-US" sz="1000" dirty="0" smtClean="0"/>
              <a:t>are part of Tulsa’s FY14</a:t>
            </a:r>
            <a:r>
              <a:rPr lang="en-US" sz="1000" baseline="0" dirty="0" smtClean="0"/>
              <a:t> </a:t>
            </a:r>
            <a:r>
              <a:rPr lang="en-US" sz="1000" dirty="0" smtClean="0"/>
              <a:t>Major Maintenance Program.  Statements of work are being prepared now.  We expect to precede solicitations</a:t>
            </a:r>
            <a:r>
              <a:rPr lang="en-US" sz="1000" baseline="0" dirty="0" smtClean="0"/>
              <a:t> with Sources Sought in second quarter to determine Small Business set-aside categories. SWT is looking for specialized experience with hydraulic steel structure repair for these projects.</a:t>
            </a:r>
          </a:p>
          <a:p>
            <a:pPr defTabSz="881390">
              <a:defRPr/>
            </a:pPr>
            <a:endParaRPr lang="en-US" sz="1000" dirty="0" smtClean="0"/>
          </a:p>
          <a:p>
            <a:pPr defTabSz="881390">
              <a:defRPr/>
            </a:pPr>
            <a:r>
              <a:rPr lang="en-US" sz="1000" dirty="0" smtClean="0"/>
              <a:t>Canton:</a:t>
            </a:r>
            <a:r>
              <a:rPr lang="en-US" sz="1000" baseline="0" dirty="0" smtClean="0"/>
              <a:t> Bulkhead is a component of major rehabilitation of Canton Dam.  Sources Sought for Bulkhead issued in 2</a:t>
            </a:r>
            <a:r>
              <a:rPr lang="en-US" sz="1000" baseline="30000" dirty="0" smtClean="0"/>
              <a:t>nd</a:t>
            </a:r>
            <a:r>
              <a:rPr lang="en-US" sz="1000" baseline="0" dirty="0" smtClean="0"/>
              <a:t> quarter.</a:t>
            </a:r>
            <a:endParaRPr lang="en-US" sz="1000" dirty="0" smtClean="0"/>
          </a:p>
          <a:p>
            <a:pPr defTabSz="881390">
              <a:defRPr/>
            </a:pPr>
            <a:endParaRPr lang="en-US" sz="1000" dirty="0" smtClean="0"/>
          </a:p>
          <a:p>
            <a:pPr defTabSz="881390">
              <a:defRPr/>
            </a:pPr>
            <a:r>
              <a:rPr lang="en-US" sz="1000" dirty="0" smtClean="0"/>
              <a:t>Altus AFB KC-46 Hanger</a:t>
            </a:r>
            <a:r>
              <a:rPr lang="en-US" sz="1000" baseline="0" dirty="0" smtClean="0"/>
              <a:t> Dock Extension will require specialized experience with hanger doors.  Sources sought will precede solicitation.</a:t>
            </a:r>
            <a:endParaRPr lang="en-US" sz="100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A63501-53C9-4EE9-B7E8-87189C954999}" type="slidenum">
              <a:rPr lang="en-US"/>
              <a:pPr/>
              <a:t>18</a:t>
            </a:fld>
            <a:endParaRPr lang="en-US" dirty="0"/>
          </a:p>
        </p:txBody>
      </p:sp>
      <p:sp>
        <p:nvSpPr>
          <p:cNvPr id="477186" name="Rectangle 2"/>
          <p:cNvSpPr>
            <a:spLocks noGrp="1" noRot="1" noChangeAspect="1" noChangeArrowheads="1" noTextEdit="1"/>
          </p:cNvSpPr>
          <p:nvPr>
            <p:ph type="sldImg"/>
          </p:nvPr>
        </p:nvSpPr>
        <p:spPr>
          <a:ln/>
        </p:spPr>
      </p:sp>
      <p:sp>
        <p:nvSpPr>
          <p:cNvPr id="6" name="Rectangle 3"/>
          <p:cNvSpPr>
            <a:spLocks noGrp="1" noChangeArrowheads="1"/>
          </p:cNvSpPr>
          <p:nvPr>
            <p:ph type="body" sz="quarter" idx="10"/>
          </p:nvPr>
        </p:nvSpPr>
        <p:spPr/>
        <p:txBody>
          <a:bodyPr/>
          <a:lstStyle/>
          <a:p>
            <a:pPr marL="440695" marR="0" lvl="1" indent="0" algn="l" defTabSz="881390" rtl="0" eaLnBrk="0" fontAlgn="base" latinLnBrk="0" hangingPunct="0">
              <a:lnSpc>
                <a:spcPct val="100000"/>
              </a:lnSpc>
              <a:spcBef>
                <a:spcPct val="30000"/>
              </a:spcBef>
              <a:spcAft>
                <a:spcPct val="0"/>
              </a:spcAft>
              <a:buClrTx/>
              <a:buSzTx/>
              <a:buFontTx/>
              <a:buNone/>
              <a:tabLst/>
              <a:defRPr/>
            </a:pPr>
            <a:endParaRPr lang="en-US" sz="1300" baseline="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z="1600" dirty="0" smtClean="0"/>
              <a:t>SWF</a:t>
            </a:r>
            <a:r>
              <a:rPr lang="en-US" sz="1600" baseline="0" dirty="0" smtClean="0"/>
              <a:t> has achieved it small business goals for the last four years .  </a:t>
            </a:r>
            <a:r>
              <a:rPr lang="en-US" sz="1600" dirty="0" smtClean="0"/>
              <a:t>As you can see, we have shown a slight decrease in our total dollars  obligated to Small Business, however, we remain steady in the Small, Disadvantaged Business, Women-Owned Small Business and in the Service-Disabled.  There was a slight</a:t>
            </a:r>
            <a:r>
              <a:rPr lang="en-US" sz="1600" baseline="0" dirty="0" smtClean="0"/>
              <a:t>  decrease in Hub Zone.  </a:t>
            </a:r>
            <a:r>
              <a:rPr lang="en-US" sz="1600" dirty="0" smtClean="0"/>
              <a:t>The</a:t>
            </a:r>
            <a:r>
              <a:rPr lang="en-US" sz="1600" baseline="0" dirty="0" smtClean="0"/>
              <a:t> </a:t>
            </a:r>
            <a:r>
              <a:rPr lang="en-US" sz="1600" dirty="0" smtClean="0"/>
              <a:t>Veteran-Owned Small Business obligations</a:t>
            </a:r>
            <a:r>
              <a:rPr lang="en-US" sz="1600" baseline="0" dirty="0" smtClean="0"/>
              <a:t> show an increase. The SDVOSB vehicles are in place.</a:t>
            </a:r>
            <a:r>
              <a:rPr lang="en-US" sz="1600" dirty="0" smtClean="0"/>
              <a:t>   Upcoming procurements are in the process</a:t>
            </a:r>
            <a:r>
              <a:rPr lang="en-US" sz="1600" baseline="0" dirty="0" smtClean="0"/>
              <a:t> this FY.</a:t>
            </a:r>
            <a:r>
              <a:rPr lang="en-US" sz="1600" dirty="0" smtClean="0"/>
              <a:t>  Look for issuance in the 2</a:t>
            </a:r>
            <a:r>
              <a:rPr lang="en-US" sz="1600" baseline="30000" dirty="0" smtClean="0"/>
              <a:t>nd</a:t>
            </a:r>
            <a:r>
              <a:rPr lang="en-US" sz="1600" dirty="0" smtClean="0"/>
              <a:t> and 3</a:t>
            </a:r>
            <a:r>
              <a:rPr lang="en-US" sz="1600" baseline="30000" dirty="0" smtClean="0"/>
              <a:t>rd</a:t>
            </a:r>
            <a:r>
              <a:rPr lang="en-US" sz="1600" dirty="0" smtClean="0"/>
              <a:t> quarter.</a:t>
            </a:r>
          </a:p>
          <a:p>
            <a:pPr eaLnBrk="1" hangingPunct="1">
              <a:spcBef>
                <a:spcPct val="0"/>
              </a:spcBef>
              <a:buFontTx/>
              <a:buChar char="•"/>
            </a:pPr>
            <a:endParaRPr lang="en-US" sz="1600" dirty="0" smtClean="0"/>
          </a:p>
          <a:p>
            <a:pPr eaLnBrk="1" hangingPunct="1">
              <a:spcBef>
                <a:spcPct val="0"/>
              </a:spcBef>
              <a:buFontTx/>
              <a:buChar char="•"/>
            </a:pPr>
            <a:r>
              <a:rPr lang="en-US" sz="1600" dirty="0" smtClean="0"/>
              <a:t>The absence of Historically Black Colleges-Universities/Minority Institutions obligation is due in part again, to ROTHE vs. DoD, in which we are no longer able to procure using Historically Black Colleges-Universities/Minority Institutions set-asides. However we are inspired to target and meet</a:t>
            </a:r>
            <a:r>
              <a:rPr lang="en-US" sz="1600" baseline="0" dirty="0" smtClean="0"/>
              <a:t> this aspirational</a:t>
            </a:r>
            <a:r>
              <a:rPr lang="en-US" sz="1600" dirty="0" smtClean="0"/>
              <a:t> goal</a:t>
            </a:r>
            <a:r>
              <a:rPr lang="en-US" sz="1600" baseline="0" dirty="0" smtClean="0"/>
              <a:t> this FY.</a:t>
            </a:r>
            <a:endParaRPr lang="en-US" sz="1600" dirty="0" smtClean="0"/>
          </a:p>
          <a:p>
            <a:pPr eaLnBrk="1" hangingPunct="1">
              <a:spcBef>
                <a:spcPct val="0"/>
              </a:spcBef>
              <a:buFontTx/>
              <a:buChar char="•"/>
            </a:pPr>
            <a:endParaRPr lang="en-US" sz="1600" baseline="0" dirty="0" smtClean="0"/>
          </a:p>
          <a:p>
            <a:pPr eaLnBrk="1" hangingPunct="1">
              <a:spcBef>
                <a:spcPct val="0"/>
              </a:spcBef>
              <a:buFontTx/>
              <a:buChar char="•"/>
            </a:pPr>
            <a:r>
              <a:rPr lang="en-US" sz="1600" baseline="0" dirty="0" smtClean="0"/>
              <a:t> The Fort Bliss Hospital  makes up approximately 40% of our FY 13 MILCON program of the $1.07B MILCON Program.   </a:t>
            </a:r>
          </a:p>
          <a:p>
            <a:pPr eaLnBrk="1" hangingPunct="1">
              <a:spcBef>
                <a:spcPct val="0"/>
              </a:spcBef>
              <a:buFontTx/>
              <a:buChar char="•"/>
            </a:pPr>
            <a:endParaRPr lang="en-US" sz="1600" baseline="0" dirty="0" smtClean="0"/>
          </a:p>
          <a:p>
            <a:pPr eaLnBrk="1" hangingPunct="1">
              <a:spcBef>
                <a:spcPct val="0"/>
              </a:spcBef>
              <a:buFontTx/>
              <a:buChar char="•"/>
            </a:pPr>
            <a:endParaRPr lang="en-US" dirty="0"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708D62-9851-46B2-A38D-CF6EDD4B3662}" type="slidenum">
              <a:rPr lang="en-US" smtClean="0"/>
              <a:pPr/>
              <a:t>19</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dirty="0" smtClean="0"/>
              <a:t>As you can see, the goals are set based on the last three year total obligations</a:t>
            </a:r>
            <a:r>
              <a:rPr lang="en-US" baseline="0" dirty="0" smtClean="0"/>
              <a:t> a</a:t>
            </a:r>
            <a:r>
              <a:rPr lang="en-US" dirty="0" smtClean="0"/>
              <a:t>nd determines the %  for each upcoming FY.  We met all of our  all</a:t>
            </a:r>
            <a:r>
              <a:rPr lang="en-US" baseline="0" dirty="0" smtClean="0"/>
              <a:t> of our </a:t>
            </a:r>
            <a:r>
              <a:rPr lang="en-US" dirty="0" smtClean="0"/>
              <a:t>SB goals </a:t>
            </a:r>
            <a:r>
              <a:rPr lang="en-US" baseline="0" dirty="0" smtClean="0"/>
              <a:t>FY 11-14 which are bolded in black, color purple.  </a:t>
            </a:r>
          </a:p>
          <a:p>
            <a:pPr eaLnBrk="1" hangingPunct="1">
              <a:spcBef>
                <a:spcPct val="0"/>
              </a:spcBef>
              <a:buFontTx/>
              <a:buNone/>
            </a:pPr>
            <a:endParaRPr lang="en-US" dirty="0" smtClean="0"/>
          </a:p>
          <a:p>
            <a:pPr eaLnBrk="1" hangingPunct="1">
              <a:spcBef>
                <a:spcPct val="0"/>
              </a:spcBef>
              <a:buFontTx/>
              <a:buChar char="•"/>
            </a:pPr>
            <a:r>
              <a:rPr lang="en-US" dirty="0" smtClean="0"/>
              <a:t>Although</a:t>
            </a:r>
            <a:r>
              <a:rPr lang="en-US" baseline="0" dirty="0" smtClean="0"/>
              <a:t> the total amount of dollars going to SB is going down, the percentages have steadily increased.</a:t>
            </a:r>
          </a:p>
          <a:p>
            <a:pPr eaLnBrk="1" hangingPunct="1">
              <a:spcBef>
                <a:spcPct val="0"/>
              </a:spcBef>
              <a:buFontTx/>
              <a:buChar char="•"/>
            </a:pPr>
            <a:endParaRPr lang="en-US" baseline="0" dirty="0" smtClean="0"/>
          </a:p>
          <a:p>
            <a:pPr eaLnBrk="1" hangingPunct="1">
              <a:spcBef>
                <a:spcPct val="0"/>
              </a:spcBef>
              <a:buFontTx/>
              <a:buChar char="•"/>
            </a:pPr>
            <a:r>
              <a:rPr lang="en-US" dirty="0" smtClean="0"/>
              <a:t>As you can see, we have shown an increase in our Small Business, Women, Historically Underutilized Business Zones, and Service-Disabled Veteran-Owned Categories between FY 11 and FY 12 &amp;13.</a:t>
            </a:r>
          </a:p>
          <a:p>
            <a:pPr eaLnBrk="1" hangingPunct="1">
              <a:spcBef>
                <a:spcPct val="0"/>
              </a:spcBef>
              <a:buFontTx/>
              <a:buChar char="•"/>
            </a:pPr>
            <a:endParaRPr lang="en-US" dirty="0" smtClean="0"/>
          </a:p>
          <a:p>
            <a:pPr eaLnBrk="1" hangingPunct="1">
              <a:spcBef>
                <a:spcPct val="0"/>
              </a:spcBef>
              <a:buFontTx/>
              <a:buChar char="•"/>
            </a:pPr>
            <a:r>
              <a:rPr lang="en-US" dirty="0" smtClean="0"/>
              <a:t>The Small, Disadvantaged Business category remains roughly the same.</a:t>
            </a:r>
          </a:p>
          <a:p>
            <a:pPr eaLnBrk="1" hangingPunct="1">
              <a:spcBef>
                <a:spcPct val="0"/>
              </a:spcBef>
              <a:buFontTx/>
              <a:buChar char="•"/>
            </a:pPr>
            <a:endParaRPr lang="en-US" dirty="0" smtClean="0"/>
          </a:p>
          <a:p>
            <a:pPr eaLnBrk="1" hangingPunct="1">
              <a:spcBef>
                <a:spcPct val="0"/>
              </a:spcBef>
              <a:buFontTx/>
              <a:buChar char="•"/>
            </a:pPr>
            <a:r>
              <a:rPr lang="en-US" dirty="0" smtClean="0"/>
              <a:t>The decrease in the Historically Black Colleges-Universities/Minority Institutions is due to ROTHE vs. DoD, in which we are no longer able to procure using Historically Black Colleges-Universities/Minority Institutions set-asides.</a:t>
            </a:r>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BB2E59-48D1-4FD0-8AEF-4432051E3B0A}" type="slidenum">
              <a:rPr lang="en-US" smtClean="0"/>
              <a:pPr/>
              <a:t>20</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some</a:t>
            </a:r>
            <a:r>
              <a:rPr lang="en-US" baseline="0" dirty="0" smtClean="0"/>
              <a:t> of our major project facilities and an estimate of what was spent FY 11 through FY 14.  </a:t>
            </a:r>
            <a:endParaRPr lang="en-US" dirty="0"/>
          </a:p>
        </p:txBody>
      </p:sp>
      <p:sp>
        <p:nvSpPr>
          <p:cNvPr id="4" name="Slide Number Placeholder 3"/>
          <p:cNvSpPr>
            <a:spLocks noGrp="1"/>
          </p:cNvSpPr>
          <p:nvPr>
            <p:ph type="sldNum" sz="quarter" idx="10"/>
          </p:nvPr>
        </p:nvSpPr>
        <p:spPr/>
        <p:txBody>
          <a:bodyPr/>
          <a:lstStyle/>
          <a:p>
            <a:fld id="{4188F811-E92F-45FC-9DC9-5A9DC389789B}"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381000"/>
            <a:ext cx="4646612" cy="3486150"/>
          </a:xfrm>
        </p:spPr>
      </p:sp>
      <p:sp>
        <p:nvSpPr>
          <p:cNvPr id="4" name="Slide Number Placeholder 3"/>
          <p:cNvSpPr>
            <a:spLocks noGrp="1"/>
          </p:cNvSpPr>
          <p:nvPr>
            <p:ph type="sldNum" sz="quarter" idx="10"/>
          </p:nvPr>
        </p:nvSpPr>
        <p:spPr/>
        <p:txBody>
          <a:bodyPr/>
          <a:lstStyle/>
          <a:p>
            <a:fld id="{1F3D1365-5E5E-4639-8E79-A2B7EBAFAAA7}" type="slidenum">
              <a:rPr lang="en-US" smtClean="0"/>
              <a:pPr/>
              <a:t>22</a:t>
            </a:fld>
            <a:endParaRPr lang="en-US" dirty="0"/>
          </a:p>
        </p:txBody>
      </p:sp>
      <p:sp>
        <p:nvSpPr>
          <p:cNvPr id="6" name="Notes Placeholder 2"/>
          <p:cNvSpPr>
            <a:spLocks noGrp="1"/>
          </p:cNvSpPr>
          <p:nvPr>
            <p:ph type="body" sz="quarter" idx="11"/>
          </p:nvPr>
        </p:nvSpPr>
        <p:spPr/>
        <p:txBody>
          <a:bodyPr>
            <a:normAutofit fontScale="85000" lnSpcReduction="10000"/>
          </a:bodyPr>
          <a:lstStyle/>
          <a:p>
            <a:r>
              <a:rPr lang="en-US" sz="1300" dirty="0" smtClean="0"/>
              <a:t>1.  Respond to sources sought and requests for information.  Outside</a:t>
            </a:r>
            <a:r>
              <a:rPr lang="en-US" sz="1300" baseline="0" dirty="0" smtClean="0"/>
              <a:t> of the Dynamic Small Business Search Engine, SWD utilizes the sources sought method when conducting market research.  If you are interested in the work, please respond.</a:t>
            </a:r>
            <a:endParaRPr lang="en-US" sz="1300" dirty="0" smtClean="0"/>
          </a:p>
          <a:p>
            <a:endParaRPr lang="en-US" sz="1300" dirty="0" smtClean="0"/>
          </a:p>
          <a:p>
            <a:r>
              <a:rPr lang="en-US" sz="1300" dirty="0" smtClean="0"/>
              <a:t>2.  Attend all events concerning the proposal to make sure you know exactly what's expected - site visit, pre-proposal conference, etc., and read all amendments.  The more you know, the</a:t>
            </a:r>
            <a:r>
              <a:rPr lang="en-US" sz="1300" baseline="0" dirty="0" smtClean="0"/>
              <a:t> farther you go.</a:t>
            </a:r>
            <a:r>
              <a:rPr lang="en-US" sz="1300" dirty="0" smtClean="0"/>
              <a:t>  </a:t>
            </a:r>
          </a:p>
          <a:p>
            <a:endParaRPr lang="en-US" sz="1300" dirty="0" smtClean="0"/>
          </a:p>
          <a:p>
            <a:r>
              <a:rPr lang="en-US" sz="1300" dirty="0" smtClean="0"/>
              <a:t>3.  Ensure your SAM information is up to date.  If you need to visit with a Procurement Technical Assistance Center (PTAC) to be sure you are in the system properly – make that contact.  Visit a PTAC first so they can help you with the SAM and proposal process.  Consider multiple small business certifications.  Market yourself to the Districts as a SB concern with multiple-certifications and be sure your business cards and capabilities statements prominently reflect your status.</a:t>
            </a:r>
            <a:r>
              <a:rPr lang="en-US" sz="1300" baseline="0" dirty="0" smtClean="0"/>
              <a:t>  There is a Resource Partners booth in the exhibit hall consisting of the PTAC, Small Business Development Center and SBA.  There are available to assist you in this area.</a:t>
            </a:r>
            <a:endParaRPr lang="en-US" sz="1300" dirty="0" smtClean="0"/>
          </a:p>
          <a:p>
            <a:endParaRPr lang="en-US" sz="1300" dirty="0" smtClean="0"/>
          </a:p>
          <a:p>
            <a:r>
              <a:rPr lang="en-US" sz="1300" dirty="0" smtClean="0"/>
              <a:t>4.  Try to form teaming agreements or subcontracting arrangements with other contractors.  Subcontracting work is great stepping stone in receiving prime</a:t>
            </a:r>
            <a:r>
              <a:rPr lang="en-US" sz="1300" baseline="0" dirty="0" smtClean="0"/>
              <a:t> contract work with the SWD.</a:t>
            </a:r>
            <a:r>
              <a:rPr lang="en-US" sz="1300" dirty="0" smtClean="0"/>
              <a:t>  </a:t>
            </a:r>
          </a:p>
          <a:p>
            <a:endParaRPr lang="en-US" sz="1300" dirty="0" smtClean="0"/>
          </a:p>
          <a:p>
            <a:pPr marL="342900" indent="-342900">
              <a:buAutoNum type="arabicPeriod" startAt="5"/>
            </a:pPr>
            <a:r>
              <a:rPr lang="en-US" sz="1300" dirty="0" smtClean="0"/>
              <a:t>Take advantage of feedback with contracting officers following unsuccessful proposals.  While</a:t>
            </a:r>
            <a:r>
              <a:rPr lang="en-US" sz="1300" baseline="0" dirty="0" smtClean="0"/>
              <a:t> we may be limited to what information we can disclose, it is still a great method to learn from and apply those lessons learned to the next proposal or bid.</a:t>
            </a:r>
          </a:p>
          <a:p>
            <a:pPr marL="342900" indent="-342900">
              <a:buAutoNum type="arabicPeriod" startAt="5"/>
            </a:pPr>
            <a:endParaRPr lang="en-US" sz="1300" baseline="0" dirty="0" smtClean="0"/>
          </a:p>
          <a:p>
            <a:pPr marL="342900" marR="0" indent="-342900" algn="l" defTabSz="914400" rtl="0" eaLnBrk="1" fontAlgn="auto" latinLnBrk="0" hangingPunct="1">
              <a:lnSpc>
                <a:spcPct val="100000"/>
              </a:lnSpc>
              <a:spcBef>
                <a:spcPts val="0"/>
              </a:spcBef>
              <a:spcAft>
                <a:spcPts val="0"/>
              </a:spcAft>
              <a:buClrTx/>
              <a:buSzTx/>
              <a:buFontTx/>
              <a:buAutoNum type="arabicPeriod" startAt="5"/>
              <a:tabLst/>
              <a:defRPr/>
            </a:pPr>
            <a:r>
              <a:rPr lang="en-US" sz="1200" dirty="0" smtClean="0"/>
              <a:t>Attend monthly and/or capabilities briefings and demonstrate your companies best qualities Show us what you have to offer us.  We </a:t>
            </a:r>
            <a:r>
              <a:rPr lang="en-US" sz="1200" smtClean="0"/>
              <a:t>are here </a:t>
            </a:r>
            <a:r>
              <a:rPr lang="en-US" sz="1200" dirty="0" smtClean="0"/>
              <a:t>to listen</a:t>
            </a:r>
            <a:r>
              <a:rPr lang="en-US" sz="1200" baseline="0" dirty="0" smtClean="0"/>
              <a:t> and assist with SB programs.</a:t>
            </a:r>
            <a:endParaRPr lang="en-US" sz="1200" dirty="0" smtClean="0"/>
          </a:p>
          <a:p>
            <a:pPr marL="342900" indent="-342900">
              <a:buAutoNum type="arabicPeriod" startAt="5"/>
            </a:pPr>
            <a:endParaRPr lang="en-US" sz="13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A4C2AF7-709B-4BEF-8270-DF487FC0F3D0}" type="slidenum">
              <a:rPr lang="en-US"/>
              <a:pPr/>
              <a:t>23</a:t>
            </a:fld>
            <a:endParaRPr lang="en-US" dirty="0"/>
          </a:p>
        </p:txBody>
      </p:sp>
      <p:sp>
        <p:nvSpPr>
          <p:cNvPr id="24579" name="Rectangle 2"/>
          <p:cNvSpPr>
            <a:spLocks noGrp="1" noRot="1" noChangeAspect="1" noChangeArrowheads="1" noTextEdit="1"/>
          </p:cNvSpPr>
          <p:nvPr>
            <p:ph type="sldImg"/>
          </p:nvPr>
        </p:nvSpPr>
        <p:spPr>
          <a:xfrm>
            <a:off x="1471613" y="393700"/>
            <a:ext cx="3943350" cy="2959100"/>
          </a:xfrm>
          <a:ln/>
        </p:spPr>
      </p:sp>
      <p:sp>
        <p:nvSpPr>
          <p:cNvPr id="6" name="Rectangle 3"/>
          <p:cNvSpPr>
            <a:spLocks noGrp="1" noChangeArrowheads="1"/>
          </p:cNvSpPr>
          <p:nvPr>
            <p:ph type="body" sz="quarter" idx="10"/>
          </p:nvPr>
        </p:nvSpPr>
        <p:spPr>
          <a:xfrm>
            <a:off x="701347" y="3581400"/>
            <a:ext cx="5607711" cy="4183995"/>
          </a:xfrm>
          <a:noFill/>
          <a:ln/>
        </p:spPr>
        <p:txBody>
          <a:bodyPr>
            <a:noAutofit/>
          </a:bodyPr>
          <a:lstStyle/>
          <a:p>
            <a:pPr eaLnBrk="1" hangingPunct="1"/>
            <a:r>
              <a:rPr lang="en-US" sz="1300" dirty="0" smtClean="0">
                <a:latin typeface="Arial" pitchFamily="34" charset="0"/>
                <a:cs typeface="Arial" pitchFamily="34" charset="0"/>
              </a:rPr>
              <a:t>These are the various networking opportunities within our Division that you may want to attend....We hope to see you at these events.</a:t>
            </a:r>
          </a:p>
          <a:p>
            <a:pPr eaLnBrk="1" hangingPunct="1">
              <a:buFontTx/>
              <a:buChar char="•"/>
            </a:pPr>
            <a:r>
              <a:rPr lang="en-US" sz="1300" dirty="0" smtClean="0">
                <a:latin typeface="Arial" pitchFamily="34" charset="0"/>
                <a:cs typeface="Arial" pitchFamily="34" charset="0"/>
              </a:rPr>
              <a:t>====================================</a:t>
            </a:r>
          </a:p>
          <a:p>
            <a:pPr eaLnBrk="1" hangingPunct="1">
              <a:buFontTx/>
              <a:buChar char="•"/>
            </a:pPr>
            <a:r>
              <a:rPr lang="en-US" sz="1300" dirty="0" smtClean="0">
                <a:latin typeface="Arial" pitchFamily="34" charset="0"/>
                <a:cs typeface="Arial" pitchFamily="34" charset="0"/>
              </a:rPr>
              <a:t>Additional notes:</a:t>
            </a:r>
          </a:p>
          <a:p>
            <a:pPr eaLnBrk="1" hangingPunct="1">
              <a:buFontTx/>
              <a:buChar char="•"/>
            </a:pPr>
            <a:endParaRPr lang="en-US" sz="1300" dirty="0" smtClean="0">
              <a:latin typeface="Arial" pitchFamily="34" charset="0"/>
              <a:cs typeface="Arial" pitchFamily="34" charset="0"/>
            </a:endParaRPr>
          </a:p>
          <a:p>
            <a:pPr eaLnBrk="1" hangingPunct="1">
              <a:buFontTx/>
              <a:buChar char="•"/>
            </a:pPr>
            <a:r>
              <a:rPr lang="en-US" sz="1300" dirty="0" smtClean="0">
                <a:latin typeface="Arial" pitchFamily="34" charset="0"/>
                <a:cs typeface="Arial" pitchFamily="34" charset="0"/>
              </a:rPr>
              <a:t>These conferences allow you …</a:t>
            </a:r>
          </a:p>
          <a:p>
            <a:pPr eaLnBrk="1" hangingPunct="1">
              <a:buFontTx/>
              <a:buChar char="•"/>
            </a:pPr>
            <a:r>
              <a:rPr lang="en-US" sz="1300" dirty="0" smtClean="0">
                <a:latin typeface="Arial" pitchFamily="34" charset="0"/>
                <a:cs typeface="Arial" pitchFamily="34" charset="0"/>
              </a:rPr>
              <a:t>To meet with our district deputies for small business programs.</a:t>
            </a:r>
          </a:p>
          <a:p>
            <a:pPr eaLnBrk="1" hangingPunct="1">
              <a:buFontTx/>
              <a:buChar char="•"/>
            </a:pPr>
            <a:r>
              <a:rPr lang="en-US" sz="1300" dirty="0" smtClean="0">
                <a:latin typeface="Arial" pitchFamily="34" charset="0"/>
                <a:cs typeface="Arial" pitchFamily="34" charset="0"/>
              </a:rPr>
              <a:t>Continually engagement with SWD and networking, whether it is to maintain relationships or create new ones.</a:t>
            </a:r>
          </a:p>
          <a:p>
            <a:pPr eaLnBrk="1" hangingPunct="1">
              <a:buFontTx/>
              <a:buChar char="•"/>
            </a:pPr>
            <a:r>
              <a:rPr lang="en-US" sz="1300" dirty="0" smtClean="0">
                <a:latin typeface="Arial" pitchFamily="34" charset="0"/>
                <a:cs typeface="Arial" pitchFamily="34" charset="0"/>
              </a:rPr>
              <a:t>To showcase your capabilities, provide future opportunities and training sessions for you.</a:t>
            </a:r>
          </a:p>
          <a:p>
            <a:pPr eaLnBrk="1" hangingPunct="1">
              <a:buFontTx/>
              <a:buChar char="•"/>
            </a:pPr>
            <a:r>
              <a:rPr lang="en-US" sz="1300" dirty="0" smtClean="0">
                <a:latin typeface="Arial" pitchFamily="34" charset="0"/>
                <a:cs typeface="Arial" pitchFamily="34" charset="0"/>
              </a:rPr>
              <a:t>To assist in increasing our small business industrial base in service to the war fighter</a:t>
            </a:r>
          </a:p>
          <a:p>
            <a:pPr eaLnBrk="1" hangingPunct="1">
              <a:buFontTx/>
              <a:buChar char="•"/>
            </a:pPr>
            <a:endParaRPr lang="en-US" sz="1300" dirty="0" smtClean="0">
              <a:latin typeface="Arial" pitchFamily="34" charset="0"/>
              <a:cs typeface="Arial" pitchFamily="34" charset="0"/>
            </a:endParaRPr>
          </a:p>
          <a:p>
            <a:pPr eaLnBrk="1" hangingPunct="1">
              <a:buFontTx/>
              <a:buChar char="•"/>
            </a:pPr>
            <a:r>
              <a:rPr lang="en-US" sz="1300" b="1" u="sng" dirty="0" smtClean="0">
                <a:latin typeface="Arial" pitchFamily="34" charset="0"/>
                <a:cs typeface="Arial" pitchFamily="34" charset="0"/>
              </a:rPr>
              <a:t>What our Small Business Specialists are doing:</a:t>
            </a:r>
          </a:p>
          <a:p>
            <a:pPr eaLnBrk="1" hangingPunct="1">
              <a:buFontTx/>
              <a:buChar char="•"/>
            </a:pPr>
            <a:r>
              <a:rPr lang="en-US" sz="1300" b="1" u="sng" dirty="0" smtClean="0">
                <a:latin typeface="Arial" pitchFamily="34" charset="0"/>
                <a:cs typeface="Arial" pitchFamily="34" charset="0"/>
              </a:rPr>
              <a:t>Monitoring Percentage of work  going against existing tools</a:t>
            </a:r>
          </a:p>
          <a:p>
            <a:pPr eaLnBrk="1" hangingPunct="1">
              <a:buFontTx/>
              <a:buChar char="•"/>
            </a:pPr>
            <a:r>
              <a:rPr lang="en-US" sz="1300" b="1" u="sng" dirty="0" smtClean="0">
                <a:latin typeface="Arial" pitchFamily="34" charset="0"/>
                <a:cs typeface="Arial" pitchFamily="34" charset="0"/>
              </a:rPr>
              <a:t>Ensuring a portion of the work is executed outside the existing tools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E9C3B068-AD81-437B-801B-F1BEE1E3A77F}" type="slidenum">
              <a:rPr lang="en-US" smtClean="0"/>
              <a:pPr/>
              <a:t>24</a:t>
            </a:fld>
            <a:endParaRPr lang="en-US" dirty="0" smtClean="0"/>
          </a:p>
        </p:txBody>
      </p:sp>
      <p:sp>
        <p:nvSpPr>
          <p:cNvPr id="6147" name="Rectangle 2"/>
          <p:cNvSpPr>
            <a:spLocks noGrp="1" noRot="1" noChangeAspect="1" noChangeArrowheads="1" noTextEdit="1"/>
          </p:cNvSpPr>
          <p:nvPr>
            <p:ph type="sldImg"/>
          </p:nvPr>
        </p:nvSpPr>
        <p:spPr>
          <a:ln/>
        </p:spPr>
      </p:sp>
      <p:sp>
        <p:nvSpPr>
          <p:cNvPr id="6" name="Rectangle 7"/>
          <p:cNvSpPr>
            <a:spLocks noGrp="1" noChangeArrowheads="1"/>
          </p:cNvSpPr>
          <p:nvPr>
            <p:ph type="body" sz="quarter" idx="10"/>
          </p:nvPr>
        </p:nvSpPr>
        <p:spPr>
          <a:noFill/>
          <a:ln/>
        </p:spPr>
        <p:txBody>
          <a:bodyPr/>
          <a:lstStyle/>
          <a:p>
            <a:pPr defTabSz="881390" eaLnBrk="1" fontAlgn="auto" hangingPunct="1">
              <a:spcBef>
                <a:spcPts val="0"/>
              </a:spcBef>
              <a:spcAft>
                <a:spcPts val="0"/>
              </a:spcAft>
              <a:defRPr/>
            </a:pPr>
            <a:r>
              <a:rPr lang="en-US" sz="1300" dirty="0" smtClean="0"/>
              <a:t>Here are the best</a:t>
            </a:r>
            <a:r>
              <a:rPr lang="en-US" sz="1300" baseline="0" dirty="0" smtClean="0"/>
              <a:t> small business specialists in all of USACE with their contact information.</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1" u="sng" baseline="0" dirty="0" smtClean="0"/>
              <a:t>Introduce our Small Business Specialists:</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aseline="0" dirty="0" smtClean="0"/>
              <a:t>For Division….Melea Crouse</a:t>
            </a:r>
          </a:p>
          <a:p>
            <a:pPr defTabSz="881390" eaLnBrk="1" fontAlgn="auto" hangingPunct="1">
              <a:spcBef>
                <a:spcPts val="0"/>
              </a:spcBef>
              <a:spcAft>
                <a:spcPts val="0"/>
              </a:spcAft>
              <a:defRPr/>
            </a:pPr>
            <a:r>
              <a:rPr lang="en-US" sz="1300" baseline="0" dirty="0" smtClean="0"/>
              <a:t>Ft. Worth…Carolyn Staten</a:t>
            </a:r>
          </a:p>
          <a:p>
            <a:pPr defTabSz="881390" eaLnBrk="1" fontAlgn="auto" hangingPunct="1">
              <a:spcBef>
                <a:spcPts val="0"/>
              </a:spcBef>
              <a:spcAft>
                <a:spcPts val="0"/>
              </a:spcAft>
              <a:defRPr/>
            </a:pPr>
            <a:r>
              <a:rPr lang="en-US" sz="1300" baseline="0" dirty="0" smtClean="0"/>
              <a:t>Galveston…Ken Adams</a:t>
            </a:r>
          </a:p>
          <a:p>
            <a:pPr defTabSz="881390" eaLnBrk="1" fontAlgn="auto" hangingPunct="1">
              <a:spcBef>
                <a:spcPts val="0"/>
              </a:spcBef>
              <a:spcAft>
                <a:spcPts val="0"/>
              </a:spcAft>
              <a:defRPr/>
            </a:pPr>
            <a:r>
              <a:rPr lang="en-US" sz="1300" baseline="0" dirty="0" smtClean="0"/>
              <a:t>Little Rock…Soila Reando</a:t>
            </a:r>
          </a:p>
          <a:p>
            <a:pPr defTabSz="881390" eaLnBrk="1" fontAlgn="auto" hangingPunct="1">
              <a:spcBef>
                <a:spcPts val="0"/>
              </a:spcBef>
              <a:spcAft>
                <a:spcPts val="0"/>
              </a:spcAft>
              <a:defRPr/>
            </a:pPr>
            <a:r>
              <a:rPr lang="en-US" sz="1300" baseline="0" dirty="0" smtClean="0"/>
              <a:t>And Tulsa…Gene Snyman</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aseline="0" dirty="0" smtClean="0"/>
              <a:t>Each specialist is here to assist you…please seek them out during any conference that they are available.  SWF Deputy is here to speak with you.</a:t>
            </a:r>
            <a:endParaRPr lang="en-US" sz="130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E9C3B068-AD81-437B-801B-F1BEE1E3A77F}" type="slidenum">
              <a:rPr lang="en-US" smtClean="0"/>
              <a:pPr/>
              <a:t>25</a:t>
            </a:fld>
            <a:endParaRPr lang="en-US" dirty="0" smtClean="0"/>
          </a:p>
        </p:txBody>
      </p:sp>
      <p:sp>
        <p:nvSpPr>
          <p:cNvPr id="6147" name="Rectangle 2"/>
          <p:cNvSpPr>
            <a:spLocks noGrp="1" noRot="1" noChangeAspect="1" noChangeArrowheads="1" noTextEdit="1"/>
          </p:cNvSpPr>
          <p:nvPr>
            <p:ph type="sldImg"/>
          </p:nvPr>
        </p:nvSpPr>
        <p:spPr>
          <a:ln/>
        </p:spPr>
      </p:sp>
      <p:sp>
        <p:nvSpPr>
          <p:cNvPr id="6" name="Rectangle 7"/>
          <p:cNvSpPr>
            <a:spLocks noGrp="1" noChangeArrowheads="1"/>
          </p:cNvSpPr>
          <p:nvPr>
            <p:ph type="body" sz="quarter" idx="10"/>
          </p:nvPr>
        </p:nvSpPr>
        <p:spPr>
          <a:noFill/>
          <a:ln/>
        </p:spPr>
        <p:txBody>
          <a:bodyPr/>
          <a:lstStyle/>
          <a:p>
            <a:pPr marL="0" marR="0" indent="0" algn="l" defTabSz="881390" rtl="0" eaLnBrk="1" fontAlgn="auto" latinLnBrk="0" hangingPunct="1">
              <a:lnSpc>
                <a:spcPct val="100000"/>
              </a:lnSpc>
              <a:spcBef>
                <a:spcPts val="0"/>
              </a:spcBef>
              <a:spcAft>
                <a:spcPts val="0"/>
              </a:spcAft>
              <a:buClrTx/>
              <a:buSzTx/>
              <a:buFontTx/>
              <a:buNone/>
              <a:tabLst/>
              <a:defRPr/>
            </a:pPr>
            <a:r>
              <a:rPr lang="en-US" sz="1300" dirty="0" smtClean="0"/>
              <a:t>Here is a list of the best</a:t>
            </a:r>
            <a:r>
              <a:rPr lang="en-US" sz="1300" baseline="0" dirty="0" smtClean="0"/>
              <a:t> contracting and engineering professionals in all of USACE…</a:t>
            </a:r>
          </a:p>
          <a:p>
            <a:pPr marL="0" marR="0" indent="0" algn="l" defTabSz="881390" rtl="0" eaLnBrk="1" fontAlgn="auto" latinLnBrk="0" hangingPunct="1">
              <a:lnSpc>
                <a:spcPct val="100000"/>
              </a:lnSpc>
              <a:spcBef>
                <a:spcPts val="0"/>
              </a:spcBef>
              <a:spcAft>
                <a:spcPts val="0"/>
              </a:spcAft>
              <a:buClrTx/>
              <a:buSzTx/>
              <a:buFontTx/>
              <a:buNone/>
              <a:tabLst/>
              <a:defRPr/>
            </a:pPr>
            <a:endParaRPr lang="en-US" sz="130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27D80C6-1354-49C2-AB06-46CE197C45E1}" type="slidenum">
              <a:rPr lang="en-US" smtClean="0"/>
              <a:pPr>
                <a:defRPr/>
              </a:pPr>
              <a:t>26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0" y="-3175"/>
            <a:ext cx="9144000" cy="6861175"/>
            <a:chOff x="0" y="0"/>
            <a:chExt cx="5760" cy="4322"/>
          </a:xfrm>
        </p:grpSpPr>
        <p:pic>
          <p:nvPicPr>
            <p:cNvPr id="5126" name="Picture 6" descr="ppt_camo_bkgrnd-03"/>
            <p:cNvPicPr>
              <a:picLocks noChangeAspect="1" noChangeArrowheads="1"/>
            </p:cNvPicPr>
            <p:nvPr userDrawn="1"/>
          </p:nvPicPr>
          <p:blipFill>
            <a:blip r:embed="rId2" cstate="email"/>
            <a:srcRect/>
            <a:stretch>
              <a:fillRect/>
            </a:stretch>
          </p:blipFill>
          <p:spPr bwMode="auto">
            <a:xfrm>
              <a:off x="0" y="0"/>
              <a:ext cx="5760" cy="4322"/>
            </a:xfrm>
            <a:prstGeom prst="rect">
              <a:avLst/>
            </a:prstGeom>
            <a:noFill/>
          </p:spPr>
        </p:pic>
        <p:pic>
          <p:nvPicPr>
            <p:cNvPr id="5127" name="Picture 7" descr="white_curve"/>
            <p:cNvPicPr>
              <a:picLocks noChangeAspect="1" noChangeArrowheads="1"/>
            </p:cNvPicPr>
            <p:nvPr userDrawn="1"/>
          </p:nvPicPr>
          <p:blipFill>
            <a:blip r:embed="rId3" cstate="email"/>
            <a:srcRect/>
            <a:stretch>
              <a:fillRect/>
            </a:stretch>
          </p:blipFill>
          <p:spPr bwMode="auto">
            <a:xfrm>
              <a:off x="2502" y="990"/>
              <a:ext cx="3258" cy="3330"/>
            </a:xfrm>
            <a:prstGeom prst="rect">
              <a:avLst/>
            </a:prstGeom>
            <a:noFill/>
          </p:spPr>
        </p:pic>
      </p:grpSp>
      <p:sp>
        <p:nvSpPr>
          <p:cNvPr id="5130" name="Line 10"/>
          <p:cNvSpPr>
            <a:spLocks noChangeShapeType="1"/>
          </p:cNvSpPr>
          <p:nvPr userDrawn="1"/>
        </p:nvSpPr>
        <p:spPr bwMode="auto">
          <a:xfrm>
            <a:off x="5334000" y="3352800"/>
            <a:ext cx="3810000" cy="0"/>
          </a:xfrm>
          <a:prstGeom prst="line">
            <a:avLst/>
          </a:prstGeom>
          <a:noFill/>
          <a:ln w="63500">
            <a:solidFill>
              <a:schemeClr val="bg1"/>
            </a:solidFill>
            <a:round/>
            <a:headEnd/>
            <a:tailEnd/>
          </a:ln>
          <a:effectLst/>
        </p:spPr>
        <p:txBody>
          <a:bodyPr/>
          <a:lstStyle/>
          <a:p>
            <a:endParaRPr lang="en-US" dirty="0"/>
          </a:p>
        </p:txBody>
      </p:sp>
      <p:pic>
        <p:nvPicPr>
          <p:cNvPr id="20" name="Picture 2" descr="Background"/>
          <p:cNvPicPr>
            <a:picLocks noChangeAspect="1" noChangeArrowheads="1"/>
          </p:cNvPicPr>
          <p:nvPr userDrawn="1"/>
        </p:nvPicPr>
        <p:blipFill>
          <a:blip r:embed="rId4" cstate="print"/>
          <a:srcRect/>
          <a:stretch>
            <a:fillRect/>
          </a:stretch>
        </p:blipFill>
        <p:spPr bwMode="auto">
          <a:xfrm>
            <a:off x="0" y="0"/>
            <a:ext cx="9134475" cy="6848475"/>
          </a:xfrm>
          <a:prstGeom prst="rect">
            <a:avLst/>
          </a:prstGeom>
          <a:noFill/>
          <a:ln w="9525">
            <a:noFill/>
            <a:miter lim="800000"/>
            <a:headEnd/>
            <a:tailEnd/>
          </a:ln>
        </p:spPr>
      </p:pic>
      <p:grpSp>
        <p:nvGrpSpPr>
          <p:cNvPr id="19" name="Group 18"/>
          <p:cNvGrpSpPr/>
          <p:nvPr userDrawn="1"/>
        </p:nvGrpSpPr>
        <p:grpSpPr>
          <a:xfrm>
            <a:off x="142875" y="5414888"/>
            <a:ext cx="3409950" cy="1271662"/>
            <a:chOff x="200025" y="5345038"/>
            <a:chExt cx="3409950" cy="1271662"/>
          </a:xfrm>
        </p:grpSpPr>
        <p:sp>
          <p:nvSpPr>
            <p:cNvPr id="12" name="Text Box 9"/>
            <p:cNvSpPr txBox="1">
              <a:spLocks noChangeArrowheads="1"/>
            </p:cNvSpPr>
            <p:nvPr/>
          </p:nvSpPr>
          <p:spPr bwMode="auto">
            <a:xfrm>
              <a:off x="1155700" y="6116563"/>
              <a:ext cx="2454275" cy="500137"/>
            </a:xfrm>
            <a:prstGeom prst="rect">
              <a:avLst/>
            </a:prstGeom>
            <a:noFill/>
            <a:ln w="9525">
              <a:noFill/>
              <a:miter lim="800000"/>
              <a:headEnd/>
              <a:tailEnd/>
            </a:ln>
            <a:effectLst/>
          </p:spPr>
          <p:txBody>
            <a:bodyPr wrap="square">
              <a:spAutoFit/>
            </a:bodyPr>
            <a:lstStyle/>
            <a:p>
              <a:r>
                <a:rPr lang="en-US" sz="1050" b="1" dirty="0"/>
                <a:t>US Army Corps of Engineers</a:t>
              </a:r>
            </a:p>
            <a:p>
              <a:r>
                <a:rPr lang="en-US" sz="1500" b="1" dirty="0"/>
                <a:t>BUILDING STRONG</a:t>
              </a:r>
              <a:r>
                <a:rPr lang="en-US" sz="1400" b="1" baseline="-25000" dirty="0"/>
                <a:t>®</a:t>
              </a:r>
            </a:p>
          </p:txBody>
        </p:sp>
        <p:pic>
          <p:nvPicPr>
            <p:cNvPr id="13" name="Picture 8" descr="USACE_logo"/>
            <p:cNvPicPr>
              <a:picLocks noChangeAspect="1" noChangeArrowheads="1"/>
            </p:cNvPicPr>
            <p:nvPr/>
          </p:nvPicPr>
          <p:blipFill>
            <a:blip r:embed="rId5" cstate="email"/>
            <a:srcRect/>
            <a:stretch>
              <a:fillRect/>
            </a:stretch>
          </p:blipFill>
          <p:spPr bwMode="auto">
            <a:xfrm>
              <a:off x="1247775" y="5350924"/>
              <a:ext cx="1123950" cy="768813"/>
            </a:xfrm>
            <a:prstGeom prst="rect">
              <a:avLst/>
            </a:prstGeom>
            <a:noFill/>
          </p:spPr>
        </p:pic>
        <p:pic>
          <p:nvPicPr>
            <p:cNvPr id="14" name="Picture 13" descr="X:\IM\VI\Logos\Branding\USARMY_3D_RGB_MD_PS.png"/>
            <p:cNvPicPr>
              <a:picLocks noChangeAspect="1" noChangeArrowheads="1"/>
            </p:cNvPicPr>
            <p:nvPr/>
          </p:nvPicPr>
          <p:blipFill>
            <a:blip r:embed="rId6" cstate="print"/>
            <a:srcRect/>
            <a:stretch>
              <a:fillRect/>
            </a:stretch>
          </p:blipFill>
          <p:spPr bwMode="auto">
            <a:xfrm>
              <a:off x="200025" y="5345038"/>
              <a:ext cx="914400" cy="1181100"/>
            </a:xfrm>
            <a:prstGeom prst="rect">
              <a:avLst/>
            </a:prstGeom>
            <a:noFill/>
            <a:ln w="9525">
              <a:noFill/>
              <a:miter lim="800000"/>
              <a:headEnd/>
              <a:tailEnd/>
            </a:ln>
          </p:spPr>
        </p:pic>
      </p:grpSp>
      <p:sp>
        <p:nvSpPr>
          <p:cNvPr id="21" name="Rectangle 2"/>
          <p:cNvSpPr txBox="1">
            <a:spLocks noChangeArrowheads="1"/>
          </p:cNvSpPr>
          <p:nvPr userDrawn="1"/>
        </p:nvSpPr>
        <p:spPr>
          <a:xfrm>
            <a:off x="152400" y="304800"/>
            <a:ext cx="7772400" cy="685800"/>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2"/>
                </a:solidFill>
                <a:effectLst/>
                <a:uLnTx/>
                <a:uFillTx/>
                <a:latin typeface="+mj-lt"/>
                <a:ea typeface="+mj-ea"/>
                <a:cs typeface="+mj-cs"/>
              </a:rPr>
              <a:t>PRESENTATION TITLE</a:t>
            </a:r>
          </a:p>
        </p:txBody>
      </p:sp>
      <p:sp>
        <p:nvSpPr>
          <p:cNvPr id="22" name="Text Box 4"/>
          <p:cNvSpPr txBox="1">
            <a:spLocks noChangeArrowheads="1"/>
          </p:cNvSpPr>
          <p:nvPr userDrawn="1"/>
        </p:nvSpPr>
        <p:spPr bwMode="auto">
          <a:xfrm>
            <a:off x="152400" y="1828800"/>
            <a:ext cx="3505200" cy="1293813"/>
          </a:xfrm>
          <a:prstGeom prst="rect">
            <a:avLst/>
          </a:prstGeom>
          <a:noFill/>
          <a:ln w="9525">
            <a:noFill/>
            <a:miter lim="800000"/>
            <a:headEnd/>
            <a:tailEnd/>
          </a:ln>
        </p:spPr>
        <p:txBody>
          <a:bodyPr>
            <a:spAutoFit/>
          </a:bodyPr>
          <a:lstStyle/>
          <a:p>
            <a:pPr>
              <a:spcBef>
                <a:spcPct val="50000"/>
              </a:spcBef>
            </a:pPr>
            <a:r>
              <a:rPr lang="en-US" sz="1600" b="1" dirty="0"/>
              <a:t>Presenter Name</a:t>
            </a:r>
          </a:p>
          <a:p>
            <a:pPr>
              <a:spcBef>
                <a:spcPct val="50000"/>
              </a:spcBef>
            </a:pPr>
            <a:r>
              <a:rPr lang="en-US" sz="1400" dirty="0"/>
              <a:t>Presenter Title </a:t>
            </a:r>
          </a:p>
          <a:p>
            <a:pPr>
              <a:spcBef>
                <a:spcPct val="50000"/>
              </a:spcBef>
            </a:pPr>
            <a:r>
              <a:rPr lang="en-US" sz="1400" dirty="0"/>
              <a:t>Duty Location</a:t>
            </a:r>
          </a:p>
          <a:p>
            <a:pPr>
              <a:spcBef>
                <a:spcPct val="50000"/>
              </a:spcBef>
            </a:pPr>
            <a:r>
              <a:rPr lang="en-US" sz="1400" dirty="0"/>
              <a:t>Date of Presentation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i="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sz="1200" baseline="0"/>
            </a:lvl1pPr>
          </a:lstStyle>
          <a:p>
            <a:fld id="{881DA8CB-7FA7-4DE9-9364-9BC889AAD85E}" type="slidenum">
              <a:rPr lang="en-US" smtClean="0"/>
              <a:pPr/>
              <a:t>‹#›</a:t>
            </a:fld>
            <a:endParaRPr lang="en-US" dirty="0"/>
          </a:p>
        </p:txBody>
      </p:sp>
      <p:pic>
        <p:nvPicPr>
          <p:cNvPr id="6" name="Picture 5"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5" name="Picture 4"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6" name="Picture 5"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8" name="Picture 7"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i="0" baseline="0"/>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sz="1200" baseline="0"/>
            </a:lvl1pPr>
          </a:lstStyle>
          <a:p>
            <a:fld id="{881DA8CB-7FA7-4DE9-9364-9BC889AAD85E}" type="slidenum">
              <a:rPr lang="en-US" smtClean="0"/>
              <a:pPr/>
              <a:t>‹#›</a:t>
            </a:fld>
            <a:endParaRPr lang="en-US" dirty="0"/>
          </a:p>
        </p:txBody>
      </p:sp>
      <p:pic>
        <p:nvPicPr>
          <p:cNvPr id="6" name="Picture 5"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3" name="Picture 2"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6" name="Picture 5"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6" name="Picture 5"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5" name="Picture 4"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81DA8CB-7FA7-4DE9-9364-9BC889AAD85E}" type="slidenum">
              <a:rPr lang="en-US" smtClean="0"/>
              <a:pPr/>
              <a:t>‹#›</a:t>
            </a:fld>
            <a:endParaRPr lang="en-US" dirty="0"/>
          </a:p>
        </p:txBody>
      </p:sp>
      <p:pic>
        <p:nvPicPr>
          <p:cNvPr id="5" name="Picture 4" descr="X:\IM\VI\Logos\Branding\USARMY_3D_RGB_MD_PS.png"/>
          <p:cNvPicPr>
            <a:picLocks noChangeAspect="1" noChangeArrowheads="1"/>
          </p:cNvPicPr>
          <p:nvPr userDrawn="1"/>
        </p:nvPicPr>
        <p:blipFill>
          <a:blip r:embed="rId2" cstate="print"/>
          <a:srcRect/>
          <a:stretch>
            <a:fillRect/>
          </a:stretch>
        </p:blipFill>
        <p:spPr bwMode="auto">
          <a:xfrm>
            <a:off x="428625" y="5810250"/>
            <a:ext cx="678426" cy="876300"/>
          </a:xfrm>
          <a:prstGeom prst="rect">
            <a:avLst/>
          </a:prstGeom>
          <a:noFill/>
          <a:ln w="9525">
            <a:noFill/>
            <a:miter lim="800000"/>
            <a:headEnd/>
            <a:tailEnd/>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extBox 3"/>
          <p:cNvSpPr txBox="1"/>
          <p:nvPr userDrawn="1"/>
        </p:nvSpPr>
        <p:spPr>
          <a:xfrm>
            <a:off x="355600" y="6326188"/>
            <a:ext cx="2363788" cy="246062"/>
          </a:xfrm>
          <a:prstGeom prst="rect">
            <a:avLst/>
          </a:prstGeom>
          <a:noFill/>
        </p:spPr>
        <p:txBody>
          <a:bodyPr wrap="none">
            <a:spAutoFit/>
          </a:bodyPr>
          <a:lstStyle/>
          <a:p>
            <a:pPr>
              <a:defRPr/>
            </a:pPr>
            <a:r>
              <a:rPr lang="en-US" sz="1000" dirty="0">
                <a:latin typeface="Arial" pitchFamily="34" charset="0"/>
              </a:rPr>
              <a:t>Bob Morris, CESWF-PM, 15 Aug 2013</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6"/>
          <p:cNvSpPr>
            <a:spLocks noGrp="1" noChangeArrowheads="1"/>
          </p:cNvSpPr>
          <p:nvPr>
            <p:ph type="sldNum" sz="quarter" idx="10"/>
          </p:nvPr>
        </p:nvSpPr>
        <p:spPr>
          <a:xfrm>
            <a:off x="3657600" y="6324600"/>
            <a:ext cx="2133600" cy="476250"/>
          </a:xfrm>
          <a:prstGeom prst="rect">
            <a:avLst/>
          </a:prstGeom>
        </p:spPr>
        <p:txBody>
          <a:bodyPr/>
          <a:lstStyle>
            <a:lvl1pPr>
              <a:defRPr sz="1000"/>
            </a:lvl1pPr>
          </a:lstStyle>
          <a:p>
            <a:pPr>
              <a:defRPr/>
            </a:pPr>
            <a:fld id="{1366EBF8-15F7-4915-B75D-4CA5F3CE947A}"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3886200"/>
          </a:xfrm>
        </p:spPr>
        <p:txBody>
          <a:bodyPr/>
          <a:lstStyle/>
          <a:p>
            <a:endParaRPr lang="en-US"/>
          </a:p>
        </p:txBody>
      </p:sp>
      <p:sp>
        <p:nvSpPr>
          <p:cNvPr id="4" name="Slide Number Placeholder 3"/>
          <p:cNvSpPr>
            <a:spLocks noGrp="1"/>
          </p:cNvSpPr>
          <p:nvPr>
            <p:ph type="sldNum" sz="quarter" idx="10"/>
          </p:nvPr>
        </p:nvSpPr>
        <p:spPr>
          <a:xfrm>
            <a:off x="304800" y="6381750"/>
            <a:ext cx="2133600" cy="476250"/>
          </a:xfrm>
        </p:spPr>
        <p:txBody>
          <a:bodyPr/>
          <a:lstStyle>
            <a:lvl1pPr>
              <a:defRPr/>
            </a:lvl1pPr>
          </a:lstStyle>
          <a:p>
            <a:fld id="{ABDE8B8B-A7A5-49D0-BB35-B07427142843}"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37C5E4D-C3D6-496C-9FE9-35B7ABCCC68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email"/>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524000"/>
            <a:ext cx="82296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sldNum" sz="quarter" idx="4"/>
          </p:nvPr>
        </p:nvSpPr>
        <p:spPr bwMode="auto">
          <a:xfrm>
            <a:off x="3657600" y="64008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fld id="{881DA8CB-7FA7-4DE9-9364-9BC889AAD85E}" type="slidenum">
              <a:rPr lang="en-US" smtClean="0"/>
              <a:pPr/>
              <a:t>‹#›</a:t>
            </a:fld>
            <a:endParaRPr lang="en-US" dirty="0"/>
          </a:p>
        </p:txBody>
      </p:sp>
      <p:pic>
        <p:nvPicPr>
          <p:cNvPr id="4101" name="Picture 5" descr="USACE_logo"/>
          <p:cNvPicPr>
            <a:picLocks noChangeAspect="1" noChangeArrowheads="1"/>
          </p:cNvPicPr>
          <p:nvPr/>
        </p:nvPicPr>
        <p:blipFill>
          <a:blip r:embed="rId17" cstate="email"/>
          <a:srcRect/>
          <a:stretch>
            <a:fillRect/>
          </a:stretch>
        </p:blipFill>
        <p:spPr bwMode="auto">
          <a:xfrm>
            <a:off x="8004175" y="5791200"/>
            <a:ext cx="758825" cy="519113"/>
          </a:xfrm>
          <a:prstGeom prst="rect">
            <a:avLst/>
          </a:prstGeom>
          <a:noFill/>
        </p:spPr>
      </p:pic>
      <p:sp>
        <p:nvSpPr>
          <p:cNvPr id="4102" name="Text Box 6"/>
          <p:cNvSpPr txBox="1">
            <a:spLocks noChangeArrowheads="1"/>
          </p:cNvSpPr>
          <p:nvPr/>
        </p:nvSpPr>
        <p:spPr bwMode="auto">
          <a:xfrm>
            <a:off x="6223000" y="6492875"/>
            <a:ext cx="2606675" cy="212725"/>
          </a:xfrm>
          <a:prstGeom prst="rect">
            <a:avLst/>
          </a:prstGeom>
          <a:noFill/>
          <a:ln w="9525">
            <a:noFill/>
            <a:miter lim="800000"/>
            <a:headEnd/>
            <a:tailEnd/>
          </a:ln>
          <a:effectLst/>
        </p:spPr>
        <p:txBody>
          <a:bodyPr lIns="0" tIns="0" rIns="0" bIns="0">
            <a:spAutoFit/>
          </a:bodyPr>
          <a:lstStyle/>
          <a:p>
            <a:pPr algn="r"/>
            <a:r>
              <a:rPr lang="en-US" sz="1400" b="1" dirty="0"/>
              <a:t>BUILDING STRONG</a:t>
            </a:r>
            <a:r>
              <a:rPr lang="en-US" sz="1400" b="1" baseline="-25000" dirty="0"/>
              <a:t>®</a:t>
            </a:r>
          </a:p>
        </p:txBody>
      </p:sp>
      <p:sp>
        <p:nvSpPr>
          <p:cNvPr id="4103" name="Line 7"/>
          <p:cNvSpPr>
            <a:spLocks noChangeShapeType="1"/>
          </p:cNvSpPr>
          <p:nvPr/>
        </p:nvSpPr>
        <p:spPr bwMode="auto">
          <a:xfrm flipH="1">
            <a:off x="457200" y="6400800"/>
            <a:ext cx="8229600" cy="0"/>
          </a:xfrm>
          <a:prstGeom prst="line">
            <a:avLst/>
          </a:prstGeom>
          <a:noFill/>
          <a:ln w="9525">
            <a:solidFill>
              <a:schemeClr val="tx1"/>
            </a:solidFill>
            <a:round/>
            <a:headEnd/>
            <a:tailEnd/>
          </a:ln>
          <a:effectLst/>
        </p:spPr>
        <p:txBody>
          <a:bodyPr/>
          <a:lstStyle/>
          <a:p>
            <a:endParaRPr lang="en-US" dirty="0"/>
          </a:p>
        </p:txBody>
      </p:sp>
      <p:pic>
        <p:nvPicPr>
          <p:cNvPr id="8" name="Picture 7" descr="X:\IM\VI\Logos\Branding\USARMY_3D_RGB_MD_PS.png"/>
          <p:cNvPicPr>
            <a:picLocks noChangeAspect="1" noChangeArrowheads="1"/>
          </p:cNvPicPr>
          <p:nvPr userDrawn="1"/>
        </p:nvPicPr>
        <p:blipFill>
          <a:blip r:embed="rId18" cstate="print"/>
          <a:srcRect/>
          <a:stretch>
            <a:fillRect/>
          </a:stretch>
        </p:blipFill>
        <p:spPr bwMode="auto">
          <a:xfrm>
            <a:off x="428625" y="5810250"/>
            <a:ext cx="678426" cy="8763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93" r:id="rId12"/>
    <p:sldLayoutId id="2147483694" r:id="rId13"/>
    <p:sldLayoutId id="2147483695" r:id="rId14"/>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75000"/>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5" Type="http://schemas.openxmlformats.org/officeDocument/2006/relationships/image" Target="../media/image20.jpe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 Id="rId14" Type="http://schemas.openxmlformats.org/officeDocument/2006/relationships/image" Target="../media/image1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package" Target="../embeddings/Microsoft_Office_Excel_Worksheet3.xlsx"/></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oleObject" Target="file:///C:\Users\M2EDDJMR\Documents\P2\FY14%20Awards\20141006%20Award%20Breakdown.xlsx!Milcon%20and%20SRM%20Awards!%5b20141006%20Award%20Breakdown.xlsx%5dMilcon%20and%20SRM%20Awards%20Chart%201"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oleObject" Target="file:///C:\Users\M2EDDJMR\Documents\P2\FY14%20Awards\20141006%20Award%20Breakdown.xlsx!Awards%20By%20Contract%20Amt!%5b20141006%20Award%20Breakdown.xlsx%5dAwards%20By%20Contract%20Amt%20Chart%202"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oleObject" Target="file:///C:\Users\M2EDDJMR\Documents\P2\FY14%20Awards\20141006%20Award%20Breakdown.xlsx!Awards%20By%20%23%20of%20Projects!%5b20141006%20Award%20Breakdown.xlsx%5dAwards%20By%20%23%20of%20Projects%20Chart%201"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oleObject" Target="file:///C:\Users\M2EDDJMR\Documents\P2\FY13\20131007%20FY13%20EOY%20Presentations.xlsx!Awards%20MIL%20JOC%20SRM!%5b20131007%20FY13%20EOY%20Presentations.xlsx%5dAwards%20MIL%20JOC%20SRM%20Chart%202" TargetMode="External"/><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oleObject" Target="file:///C:\Users\M2EDDJMR\Documents\P2\FY13\20131007%20FY13%20EOY%20Presentations.xlsx!Awards%20MIL%20JOC%20SRM!%5b20131007%20FY13%20EOY%20Presentations.xlsx%5dAwards%20MIL%20JOC%20SRM%20Chart%204" TargetMode="External"/><Relationship Id="rId5" Type="http://schemas.openxmlformats.org/officeDocument/2006/relationships/oleObject" Target="file:///C:\Users\M2EDDJMR\Documents\P2\FY14%20Awards\20141006%20Award%20Breakdown.xlsx!Awards%20by%20MIL%20JOC%20SRM!%5b20141006%20Award%20Breakdown.xlsx%5dAwards%20by%20MIL%20JOC%20SRM%20Chart%202" TargetMode="External"/><Relationship Id="rId4" Type="http://schemas.openxmlformats.org/officeDocument/2006/relationships/oleObject" Target="file:///C:\Users\M2EDDJMR\Documents\P2\FY14%20Awards\20141006%20Award%20Breakdown.xlsx!Awards%20by%20MIL%20JOC%20SRM!%5b20141006%20Award%20Breakdown.xlsx%5dAwards%20by%20MIL%20JOC%20SRM%20Chart%203"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oleObject" Target="file:///C:\Users\M2EDDJMR\Documents\P2\FY14%20Awards\20141006%20Award%20Breakdown.xlsx!JOC%20by%20Location!%5b20141006%20Award%20Breakdown.xlsx%5dJOC%20by%20Location%20Chart%201" TargetMode="External"/><Relationship Id="rId4" Type="http://schemas.openxmlformats.org/officeDocument/2006/relationships/oleObject" Target="file:///C:\Users\M2EDDJMR\Documents\P2\FY14%20Awards\20141006%20Award%20Breakdown.xlsx!JOC%20by%20Location!%5b20141006%20Award%20Breakdown.xlsx%5dJOC%20by%20Location%20Chart%203"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file:///C:\Users\M2EDDJMR\Documents\P2\FY14%20Awards\20141006%20Proposed%20Expenditure%20Slides.xlsx!Sheet1!%5b20141006%20Proposed%20Expenditure%20Slides.xlsx%5dSheet1%20Chart%202"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swf.usace.army.mil/BusinessWithUs/OfficeofSmallBusinessProgram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bin"/><Relationship Id="rId4" Type="http://schemas.openxmlformats.org/officeDocument/2006/relationships/hyperlink" Target="https://155.88.1.235/teamtulsa/LOGOs/!%20Tulsa%20Dist%20Pin%20Logo.jpg"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ceswfddsa@usace.army.mi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soila.t.reando@usace.army.mi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Melea.crouse@usace.army.mil" TargetMode="External"/><Relationship Id="rId7" Type="http://schemas.openxmlformats.org/officeDocument/2006/relationships/hyperlink" Target="mailto:Gene.snyman@usace.army.mi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mailto:Solia.t.reando@usace.army.mil" TargetMode="External"/><Relationship Id="rId5" Type="http://schemas.openxmlformats.org/officeDocument/2006/relationships/hyperlink" Target="mailto:Kenneth.adams@usace.army.mil" TargetMode="External"/><Relationship Id="rId4" Type="http://schemas.openxmlformats.org/officeDocument/2006/relationships/hyperlink" Target="mailto:CESWFDDSA@usace.army.mi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ckground"/>
          <p:cNvPicPr>
            <a:picLocks noChangeAspect="1" noChangeArrowheads="1"/>
          </p:cNvPicPr>
          <p:nvPr/>
        </p:nvPicPr>
        <p:blipFill>
          <a:blip r:embed="rId3" cstate="print"/>
          <a:srcRect/>
          <a:stretch>
            <a:fillRect/>
          </a:stretch>
        </p:blipFill>
        <p:spPr bwMode="auto">
          <a:xfrm>
            <a:off x="0" y="9525"/>
            <a:ext cx="9134475" cy="6848475"/>
          </a:xfrm>
          <a:prstGeom prst="rect">
            <a:avLst/>
          </a:prstGeom>
          <a:noFill/>
          <a:ln w="9525">
            <a:noFill/>
            <a:miter lim="800000"/>
            <a:headEnd/>
            <a:tailEnd/>
          </a:ln>
        </p:spPr>
      </p:pic>
      <p:sp>
        <p:nvSpPr>
          <p:cNvPr id="4" name="Rectangle 2"/>
          <p:cNvSpPr txBox="1">
            <a:spLocks noChangeArrowheads="1"/>
          </p:cNvSpPr>
          <p:nvPr/>
        </p:nvSpPr>
        <p:spPr bwMode="auto">
          <a:xfrm>
            <a:off x="228600" y="152400"/>
            <a:ext cx="7772400" cy="1470025"/>
          </a:xfrm>
          <a:prstGeom prst="rect">
            <a:avLst/>
          </a:prstGeom>
          <a:noFill/>
          <a:ln w="9525">
            <a:noFill/>
            <a:miter lim="800000"/>
            <a:headEnd/>
            <a:tailEnd/>
          </a:ln>
        </p:spPr>
        <p:txBody>
          <a:bodyPr/>
          <a:lstStyle/>
          <a:p>
            <a:pPr>
              <a:defRPr/>
            </a:pPr>
            <a:r>
              <a:rPr lang="en-US" sz="4400" b="1" kern="0" dirty="0" smtClean="0">
                <a:solidFill>
                  <a:schemeClr val="tx2"/>
                </a:solidFill>
                <a:latin typeface="+mj-lt"/>
                <a:ea typeface="+mj-ea"/>
                <a:cs typeface="+mj-cs"/>
              </a:rPr>
              <a:t>Programs &amp; Opportunities:</a:t>
            </a:r>
          </a:p>
          <a:p>
            <a:pPr>
              <a:defRPr/>
            </a:pPr>
            <a:r>
              <a:rPr lang="en-US" sz="4400" b="1" kern="0" dirty="0" smtClean="0">
                <a:solidFill>
                  <a:schemeClr val="tx2"/>
                </a:solidFill>
                <a:latin typeface="+mj-lt"/>
                <a:ea typeface="+mj-ea"/>
                <a:cs typeface="+mj-cs"/>
              </a:rPr>
              <a:t>Fort Worth District</a:t>
            </a:r>
            <a:endParaRPr lang="en-US" sz="4400" b="1" kern="0" dirty="0">
              <a:solidFill>
                <a:schemeClr val="tx2"/>
              </a:solidFill>
              <a:latin typeface="+mj-lt"/>
              <a:ea typeface="+mj-ea"/>
              <a:cs typeface="+mj-cs"/>
            </a:endParaRPr>
          </a:p>
        </p:txBody>
      </p:sp>
      <p:sp>
        <p:nvSpPr>
          <p:cNvPr id="6148" name="Text Box 4"/>
          <p:cNvSpPr txBox="1">
            <a:spLocks noChangeArrowheads="1"/>
          </p:cNvSpPr>
          <p:nvPr/>
        </p:nvSpPr>
        <p:spPr bwMode="auto">
          <a:xfrm>
            <a:off x="304800" y="4170363"/>
            <a:ext cx="3505200" cy="738664"/>
          </a:xfrm>
          <a:prstGeom prst="rect">
            <a:avLst/>
          </a:prstGeom>
          <a:noFill/>
          <a:ln w="9525">
            <a:noFill/>
            <a:miter lim="800000"/>
            <a:headEnd/>
            <a:tailEnd/>
          </a:ln>
        </p:spPr>
        <p:txBody>
          <a:bodyPr>
            <a:spAutoFit/>
          </a:bodyPr>
          <a:lstStyle/>
          <a:p>
            <a:pPr>
              <a:spcBef>
                <a:spcPts val="0"/>
              </a:spcBef>
            </a:pPr>
            <a:r>
              <a:rPr lang="en-US" sz="1400" b="1" dirty="0" smtClean="0"/>
              <a:t>LTC Neil Craig</a:t>
            </a:r>
          </a:p>
          <a:p>
            <a:pPr>
              <a:spcBef>
                <a:spcPts val="0"/>
              </a:spcBef>
            </a:pPr>
            <a:r>
              <a:rPr lang="en-US" sz="1400" b="1" dirty="0" smtClean="0"/>
              <a:t>Deputy Commander</a:t>
            </a:r>
            <a:endParaRPr lang="en-US" sz="1400" b="1" dirty="0"/>
          </a:p>
          <a:p>
            <a:pPr>
              <a:spcBef>
                <a:spcPts val="0"/>
              </a:spcBef>
            </a:pPr>
            <a:r>
              <a:rPr lang="en-US" sz="1400" b="1" dirty="0"/>
              <a:t>Fort </a:t>
            </a:r>
            <a:r>
              <a:rPr lang="en-US" sz="1400" b="1" dirty="0" smtClean="0"/>
              <a:t>Worth </a:t>
            </a:r>
            <a:r>
              <a:rPr lang="en-US" sz="1400" b="1" dirty="0"/>
              <a:t>District</a:t>
            </a:r>
          </a:p>
        </p:txBody>
      </p:sp>
      <p:sp>
        <p:nvSpPr>
          <p:cNvPr id="6149" name="Text Box 4"/>
          <p:cNvSpPr txBox="1">
            <a:spLocks noChangeArrowheads="1"/>
          </p:cNvSpPr>
          <p:nvPr/>
        </p:nvSpPr>
        <p:spPr bwMode="auto">
          <a:xfrm>
            <a:off x="304800" y="2417763"/>
            <a:ext cx="4419600" cy="1061829"/>
          </a:xfrm>
          <a:prstGeom prst="rect">
            <a:avLst/>
          </a:prstGeom>
          <a:noFill/>
          <a:ln w="9525">
            <a:noFill/>
            <a:miter lim="800000"/>
            <a:headEnd/>
            <a:tailEnd/>
          </a:ln>
        </p:spPr>
        <p:txBody>
          <a:bodyPr wrap="square">
            <a:spAutoFit/>
          </a:bodyPr>
          <a:lstStyle/>
          <a:p>
            <a:pPr>
              <a:spcBef>
                <a:spcPts val="0"/>
              </a:spcBef>
            </a:pPr>
            <a:r>
              <a:rPr lang="en-US" b="1" i="1" dirty="0" smtClean="0"/>
              <a:t>Society of American Military Engineers</a:t>
            </a:r>
          </a:p>
          <a:p>
            <a:pPr>
              <a:spcBef>
                <a:spcPts val="0"/>
              </a:spcBef>
            </a:pPr>
            <a:r>
              <a:rPr lang="en-US" b="1" i="1" dirty="0" smtClean="0"/>
              <a:t>Fort Worth Post</a:t>
            </a:r>
            <a:endParaRPr lang="en-US" b="1" i="1" dirty="0"/>
          </a:p>
          <a:p>
            <a:pPr>
              <a:spcBef>
                <a:spcPct val="50000"/>
              </a:spcBef>
            </a:pPr>
            <a:r>
              <a:rPr lang="en-US" b="1" i="1" dirty="0" smtClean="0"/>
              <a:t>03 November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7184" t="31242" r="56165" b="11364"/>
          <a:stretch>
            <a:fillRect/>
          </a:stretch>
        </p:blipFill>
        <p:spPr bwMode="auto">
          <a:xfrm>
            <a:off x="1" y="914401"/>
            <a:ext cx="9143999" cy="6095999"/>
          </a:xfrm>
          <a:prstGeom prst="rect">
            <a:avLst/>
          </a:prstGeom>
          <a:solidFill>
            <a:schemeClr val="bg1"/>
          </a:solidFill>
          <a:ln>
            <a:solidFill>
              <a:schemeClr val="tx1"/>
            </a:solidFill>
          </a:ln>
        </p:spPr>
      </p:pic>
      <p:sp>
        <p:nvSpPr>
          <p:cNvPr id="17" name="Freeform 16"/>
          <p:cNvSpPr/>
          <p:nvPr/>
        </p:nvSpPr>
        <p:spPr>
          <a:xfrm>
            <a:off x="1950027" y="1418772"/>
            <a:ext cx="4733925" cy="4676775"/>
          </a:xfrm>
          <a:custGeom>
            <a:avLst/>
            <a:gdLst>
              <a:gd name="connsiteX0" fmla="*/ 47625 w 4733925"/>
              <a:gd name="connsiteY0" fmla="*/ 0 h 4676775"/>
              <a:gd name="connsiteX1" fmla="*/ 0 w 4733925"/>
              <a:gd name="connsiteY1" fmla="*/ 1323975 h 4676775"/>
              <a:gd name="connsiteX2" fmla="*/ 47625 w 4733925"/>
              <a:gd name="connsiteY2" fmla="*/ 1362075 h 4676775"/>
              <a:gd name="connsiteX3" fmla="*/ 66675 w 4733925"/>
              <a:gd name="connsiteY3" fmla="*/ 1428750 h 4676775"/>
              <a:gd name="connsiteX4" fmla="*/ 133350 w 4733925"/>
              <a:gd name="connsiteY4" fmla="*/ 1476375 h 4676775"/>
              <a:gd name="connsiteX5" fmla="*/ 133350 w 4733925"/>
              <a:gd name="connsiteY5" fmla="*/ 1600200 h 4676775"/>
              <a:gd name="connsiteX6" fmla="*/ 123825 w 4733925"/>
              <a:gd name="connsiteY6" fmla="*/ 1638300 h 4676775"/>
              <a:gd name="connsiteX7" fmla="*/ 180975 w 4733925"/>
              <a:gd name="connsiteY7" fmla="*/ 1733550 h 4676775"/>
              <a:gd name="connsiteX8" fmla="*/ 228600 w 4733925"/>
              <a:gd name="connsiteY8" fmla="*/ 1752600 h 4676775"/>
              <a:gd name="connsiteX9" fmla="*/ 238125 w 4733925"/>
              <a:gd name="connsiteY9" fmla="*/ 1819275 h 4676775"/>
              <a:gd name="connsiteX10" fmla="*/ 323850 w 4733925"/>
              <a:gd name="connsiteY10" fmla="*/ 1828800 h 4676775"/>
              <a:gd name="connsiteX11" fmla="*/ 371475 w 4733925"/>
              <a:gd name="connsiteY11" fmla="*/ 1876425 h 4676775"/>
              <a:gd name="connsiteX12" fmla="*/ 390525 w 4733925"/>
              <a:gd name="connsiteY12" fmla="*/ 1895475 h 4676775"/>
              <a:gd name="connsiteX13" fmla="*/ 409575 w 4733925"/>
              <a:gd name="connsiteY13" fmla="*/ 1895475 h 4676775"/>
              <a:gd name="connsiteX14" fmla="*/ 447675 w 4733925"/>
              <a:gd name="connsiteY14" fmla="*/ 2019300 h 4676775"/>
              <a:gd name="connsiteX15" fmla="*/ 514350 w 4733925"/>
              <a:gd name="connsiteY15" fmla="*/ 2019300 h 4676775"/>
              <a:gd name="connsiteX16" fmla="*/ 542925 w 4733925"/>
              <a:gd name="connsiteY16" fmla="*/ 2028825 h 4676775"/>
              <a:gd name="connsiteX17" fmla="*/ 600075 w 4733925"/>
              <a:gd name="connsiteY17" fmla="*/ 2114550 h 4676775"/>
              <a:gd name="connsiteX18" fmla="*/ 628650 w 4733925"/>
              <a:gd name="connsiteY18" fmla="*/ 2181225 h 4676775"/>
              <a:gd name="connsiteX19" fmla="*/ 723900 w 4733925"/>
              <a:gd name="connsiteY19" fmla="*/ 2219325 h 4676775"/>
              <a:gd name="connsiteX20" fmla="*/ 781050 w 4733925"/>
              <a:gd name="connsiteY20" fmla="*/ 2247900 h 4676775"/>
              <a:gd name="connsiteX21" fmla="*/ 838200 w 4733925"/>
              <a:gd name="connsiteY21" fmla="*/ 2247900 h 4676775"/>
              <a:gd name="connsiteX22" fmla="*/ 914400 w 4733925"/>
              <a:gd name="connsiteY22" fmla="*/ 2266950 h 4676775"/>
              <a:gd name="connsiteX23" fmla="*/ 857250 w 4733925"/>
              <a:gd name="connsiteY23" fmla="*/ 2362200 h 4676775"/>
              <a:gd name="connsiteX24" fmla="*/ 885825 w 4733925"/>
              <a:gd name="connsiteY24" fmla="*/ 2495550 h 4676775"/>
              <a:gd name="connsiteX25" fmla="*/ 885825 w 4733925"/>
              <a:gd name="connsiteY25" fmla="*/ 2543175 h 4676775"/>
              <a:gd name="connsiteX26" fmla="*/ 885825 w 4733925"/>
              <a:gd name="connsiteY26" fmla="*/ 2590800 h 4676775"/>
              <a:gd name="connsiteX27" fmla="*/ 828675 w 4733925"/>
              <a:gd name="connsiteY27" fmla="*/ 2609850 h 4676775"/>
              <a:gd name="connsiteX28" fmla="*/ 847725 w 4733925"/>
              <a:gd name="connsiteY28" fmla="*/ 2714625 h 4676775"/>
              <a:gd name="connsiteX29" fmla="*/ 838200 w 4733925"/>
              <a:gd name="connsiteY29" fmla="*/ 2762250 h 4676775"/>
              <a:gd name="connsiteX30" fmla="*/ 885825 w 4733925"/>
              <a:gd name="connsiteY30" fmla="*/ 2924175 h 4676775"/>
              <a:gd name="connsiteX31" fmla="*/ 914400 w 4733925"/>
              <a:gd name="connsiteY31" fmla="*/ 3019425 h 4676775"/>
              <a:gd name="connsiteX32" fmla="*/ 942975 w 4733925"/>
              <a:gd name="connsiteY32" fmla="*/ 3028950 h 4676775"/>
              <a:gd name="connsiteX33" fmla="*/ 923925 w 4733925"/>
              <a:gd name="connsiteY33" fmla="*/ 3114675 h 4676775"/>
              <a:gd name="connsiteX34" fmla="*/ 942975 w 4733925"/>
              <a:gd name="connsiteY34" fmla="*/ 3219450 h 4676775"/>
              <a:gd name="connsiteX35" fmla="*/ 981075 w 4733925"/>
              <a:gd name="connsiteY35" fmla="*/ 3248025 h 4676775"/>
              <a:gd name="connsiteX36" fmla="*/ 981075 w 4733925"/>
              <a:gd name="connsiteY36" fmla="*/ 3305175 h 4676775"/>
              <a:gd name="connsiteX37" fmla="*/ 1085850 w 4733925"/>
              <a:gd name="connsiteY37" fmla="*/ 3409950 h 4676775"/>
              <a:gd name="connsiteX38" fmla="*/ 1171575 w 4733925"/>
              <a:gd name="connsiteY38" fmla="*/ 3514725 h 4676775"/>
              <a:gd name="connsiteX39" fmla="*/ 1181100 w 4733925"/>
              <a:gd name="connsiteY39" fmla="*/ 3571875 h 4676775"/>
              <a:gd name="connsiteX40" fmla="*/ 1219200 w 4733925"/>
              <a:gd name="connsiteY40" fmla="*/ 3676650 h 4676775"/>
              <a:gd name="connsiteX41" fmla="*/ 1285875 w 4733925"/>
              <a:gd name="connsiteY41" fmla="*/ 3762375 h 4676775"/>
              <a:gd name="connsiteX42" fmla="*/ 1323975 w 4733925"/>
              <a:gd name="connsiteY42" fmla="*/ 3838575 h 4676775"/>
              <a:gd name="connsiteX43" fmla="*/ 1343025 w 4733925"/>
              <a:gd name="connsiteY43" fmla="*/ 3962400 h 4676775"/>
              <a:gd name="connsiteX44" fmla="*/ 1362075 w 4733925"/>
              <a:gd name="connsiteY44" fmla="*/ 4019550 h 4676775"/>
              <a:gd name="connsiteX45" fmla="*/ 1457325 w 4733925"/>
              <a:gd name="connsiteY45" fmla="*/ 4124325 h 4676775"/>
              <a:gd name="connsiteX46" fmla="*/ 1533525 w 4733925"/>
              <a:gd name="connsiteY46" fmla="*/ 4171950 h 4676775"/>
              <a:gd name="connsiteX47" fmla="*/ 1552575 w 4733925"/>
              <a:gd name="connsiteY47" fmla="*/ 4257675 h 4676775"/>
              <a:gd name="connsiteX48" fmla="*/ 1657350 w 4733925"/>
              <a:gd name="connsiteY48" fmla="*/ 4371975 h 4676775"/>
              <a:gd name="connsiteX49" fmla="*/ 1714500 w 4733925"/>
              <a:gd name="connsiteY49" fmla="*/ 4457700 h 4676775"/>
              <a:gd name="connsiteX50" fmla="*/ 1762125 w 4733925"/>
              <a:gd name="connsiteY50" fmla="*/ 4467225 h 4676775"/>
              <a:gd name="connsiteX51" fmla="*/ 1790700 w 4733925"/>
              <a:gd name="connsiteY51" fmla="*/ 4505325 h 4676775"/>
              <a:gd name="connsiteX52" fmla="*/ 1790700 w 4733925"/>
              <a:gd name="connsiteY52" fmla="*/ 4629150 h 4676775"/>
              <a:gd name="connsiteX53" fmla="*/ 1781175 w 4733925"/>
              <a:gd name="connsiteY53" fmla="*/ 4676775 h 4676775"/>
              <a:gd name="connsiteX54" fmla="*/ 2171700 w 4733925"/>
              <a:gd name="connsiteY54" fmla="*/ 4676775 h 4676775"/>
              <a:gd name="connsiteX55" fmla="*/ 2152650 w 4733925"/>
              <a:gd name="connsiteY55" fmla="*/ 3800475 h 4676775"/>
              <a:gd name="connsiteX56" fmla="*/ 2400300 w 4733925"/>
              <a:gd name="connsiteY56" fmla="*/ 3810000 h 4676775"/>
              <a:gd name="connsiteX57" fmla="*/ 2409825 w 4733925"/>
              <a:gd name="connsiteY57" fmla="*/ 3829050 h 4676775"/>
              <a:gd name="connsiteX58" fmla="*/ 2514600 w 4733925"/>
              <a:gd name="connsiteY58" fmla="*/ 3724275 h 4676775"/>
              <a:gd name="connsiteX59" fmla="*/ 2466975 w 4733925"/>
              <a:gd name="connsiteY59" fmla="*/ 3676650 h 4676775"/>
              <a:gd name="connsiteX60" fmla="*/ 2714625 w 4733925"/>
              <a:gd name="connsiteY60" fmla="*/ 3438525 h 4676775"/>
              <a:gd name="connsiteX61" fmla="*/ 2647950 w 4733925"/>
              <a:gd name="connsiteY61" fmla="*/ 3371850 h 4676775"/>
              <a:gd name="connsiteX62" fmla="*/ 2752725 w 4733925"/>
              <a:gd name="connsiteY62" fmla="*/ 3152775 h 4676775"/>
              <a:gd name="connsiteX63" fmla="*/ 2838450 w 4733925"/>
              <a:gd name="connsiteY63" fmla="*/ 3171825 h 4676775"/>
              <a:gd name="connsiteX64" fmla="*/ 2952750 w 4733925"/>
              <a:gd name="connsiteY64" fmla="*/ 3057525 h 4676775"/>
              <a:gd name="connsiteX65" fmla="*/ 3076575 w 4733925"/>
              <a:gd name="connsiteY65" fmla="*/ 2905125 h 4676775"/>
              <a:gd name="connsiteX66" fmla="*/ 3152775 w 4733925"/>
              <a:gd name="connsiteY66" fmla="*/ 2895600 h 4676775"/>
              <a:gd name="connsiteX67" fmla="*/ 3190875 w 4733925"/>
              <a:gd name="connsiteY67" fmla="*/ 2838450 h 4676775"/>
              <a:gd name="connsiteX68" fmla="*/ 3248025 w 4733925"/>
              <a:gd name="connsiteY68" fmla="*/ 2828925 h 4676775"/>
              <a:gd name="connsiteX69" fmla="*/ 3295650 w 4733925"/>
              <a:gd name="connsiteY69" fmla="*/ 2905125 h 4676775"/>
              <a:gd name="connsiteX70" fmla="*/ 3419475 w 4733925"/>
              <a:gd name="connsiteY70" fmla="*/ 2895600 h 4676775"/>
              <a:gd name="connsiteX71" fmla="*/ 3514725 w 4733925"/>
              <a:gd name="connsiteY71" fmla="*/ 2876550 h 4676775"/>
              <a:gd name="connsiteX72" fmla="*/ 3562350 w 4733925"/>
              <a:gd name="connsiteY72" fmla="*/ 2905125 h 4676775"/>
              <a:gd name="connsiteX73" fmla="*/ 3524250 w 4733925"/>
              <a:gd name="connsiteY73" fmla="*/ 2857500 h 4676775"/>
              <a:gd name="connsiteX74" fmla="*/ 3533775 w 4733925"/>
              <a:gd name="connsiteY74" fmla="*/ 2771775 h 4676775"/>
              <a:gd name="connsiteX75" fmla="*/ 3695700 w 4733925"/>
              <a:gd name="connsiteY75" fmla="*/ 2771775 h 4676775"/>
              <a:gd name="connsiteX76" fmla="*/ 3676650 w 4733925"/>
              <a:gd name="connsiteY76" fmla="*/ 2381250 h 4676775"/>
              <a:gd name="connsiteX77" fmla="*/ 3752850 w 4733925"/>
              <a:gd name="connsiteY77" fmla="*/ 2371725 h 4676775"/>
              <a:gd name="connsiteX78" fmla="*/ 3790950 w 4733925"/>
              <a:gd name="connsiteY78" fmla="*/ 2324100 h 4676775"/>
              <a:gd name="connsiteX79" fmla="*/ 4010025 w 4733925"/>
              <a:gd name="connsiteY79" fmla="*/ 2095500 h 4676775"/>
              <a:gd name="connsiteX80" fmla="*/ 4105275 w 4733925"/>
              <a:gd name="connsiteY80" fmla="*/ 2019300 h 4676775"/>
              <a:gd name="connsiteX81" fmla="*/ 4162425 w 4733925"/>
              <a:gd name="connsiteY81" fmla="*/ 2133600 h 4676775"/>
              <a:gd name="connsiteX82" fmla="*/ 4210050 w 4733925"/>
              <a:gd name="connsiteY82" fmla="*/ 2200275 h 4676775"/>
              <a:gd name="connsiteX83" fmla="*/ 4352925 w 4733925"/>
              <a:gd name="connsiteY83" fmla="*/ 2257425 h 4676775"/>
              <a:gd name="connsiteX84" fmla="*/ 4505325 w 4733925"/>
              <a:gd name="connsiteY84" fmla="*/ 2228850 h 4676775"/>
              <a:gd name="connsiteX85" fmla="*/ 4667250 w 4733925"/>
              <a:gd name="connsiteY85" fmla="*/ 2171700 h 4676775"/>
              <a:gd name="connsiteX86" fmla="*/ 4724400 w 4733925"/>
              <a:gd name="connsiteY86" fmla="*/ 2143125 h 4676775"/>
              <a:gd name="connsiteX87" fmla="*/ 4733925 w 4733925"/>
              <a:gd name="connsiteY87" fmla="*/ 1571625 h 4676775"/>
              <a:gd name="connsiteX88" fmla="*/ 4533900 w 4733925"/>
              <a:gd name="connsiteY88" fmla="*/ 1466850 h 4676775"/>
              <a:gd name="connsiteX89" fmla="*/ 4505325 w 4733925"/>
              <a:gd name="connsiteY89" fmla="*/ 685800 h 4676775"/>
              <a:gd name="connsiteX90" fmla="*/ 4438650 w 4733925"/>
              <a:gd name="connsiteY90" fmla="*/ 685800 h 4676775"/>
              <a:gd name="connsiteX91" fmla="*/ 4276725 w 4733925"/>
              <a:gd name="connsiteY91" fmla="*/ 685800 h 4676775"/>
              <a:gd name="connsiteX92" fmla="*/ 4133850 w 4733925"/>
              <a:gd name="connsiteY92" fmla="*/ 676275 h 4676775"/>
              <a:gd name="connsiteX93" fmla="*/ 4105275 w 4733925"/>
              <a:gd name="connsiteY93" fmla="*/ 628650 h 4676775"/>
              <a:gd name="connsiteX94" fmla="*/ 4010025 w 4733925"/>
              <a:gd name="connsiteY94" fmla="*/ 609600 h 4676775"/>
              <a:gd name="connsiteX95" fmla="*/ 3943350 w 4733925"/>
              <a:gd name="connsiteY95" fmla="*/ 571500 h 4676775"/>
              <a:gd name="connsiteX96" fmla="*/ 3876675 w 4733925"/>
              <a:gd name="connsiteY96" fmla="*/ 571500 h 4676775"/>
              <a:gd name="connsiteX97" fmla="*/ 3829050 w 4733925"/>
              <a:gd name="connsiteY97" fmla="*/ 581025 h 4676775"/>
              <a:gd name="connsiteX98" fmla="*/ 3800475 w 4733925"/>
              <a:gd name="connsiteY98" fmla="*/ 590550 h 4676775"/>
              <a:gd name="connsiteX99" fmla="*/ 3743325 w 4733925"/>
              <a:gd name="connsiteY99" fmla="*/ 609600 h 4676775"/>
              <a:gd name="connsiteX100" fmla="*/ 3648075 w 4733925"/>
              <a:gd name="connsiteY100" fmla="*/ 628650 h 4676775"/>
              <a:gd name="connsiteX101" fmla="*/ 3571875 w 4733925"/>
              <a:gd name="connsiteY101" fmla="*/ 647700 h 4676775"/>
              <a:gd name="connsiteX102" fmla="*/ 3476625 w 4733925"/>
              <a:gd name="connsiteY102" fmla="*/ 733425 h 4676775"/>
              <a:gd name="connsiteX103" fmla="*/ 3448050 w 4733925"/>
              <a:gd name="connsiteY103" fmla="*/ 809625 h 4676775"/>
              <a:gd name="connsiteX104" fmla="*/ 3467100 w 4733925"/>
              <a:gd name="connsiteY104" fmla="*/ 790575 h 4676775"/>
              <a:gd name="connsiteX105" fmla="*/ 3381375 w 4733925"/>
              <a:gd name="connsiteY105" fmla="*/ 762000 h 4676775"/>
              <a:gd name="connsiteX106" fmla="*/ 3305175 w 4733925"/>
              <a:gd name="connsiteY106" fmla="*/ 723900 h 4676775"/>
              <a:gd name="connsiteX107" fmla="*/ 3248025 w 4733925"/>
              <a:gd name="connsiteY107" fmla="*/ 704850 h 4676775"/>
              <a:gd name="connsiteX108" fmla="*/ 3143250 w 4733925"/>
              <a:gd name="connsiteY108" fmla="*/ 685800 h 4676775"/>
              <a:gd name="connsiteX109" fmla="*/ 3114675 w 4733925"/>
              <a:gd name="connsiteY109" fmla="*/ 628650 h 4676775"/>
              <a:gd name="connsiteX110" fmla="*/ 3057525 w 4733925"/>
              <a:gd name="connsiteY110" fmla="*/ 609600 h 4676775"/>
              <a:gd name="connsiteX111" fmla="*/ 2971800 w 4733925"/>
              <a:gd name="connsiteY111" fmla="*/ 609600 h 4676775"/>
              <a:gd name="connsiteX112" fmla="*/ 2905125 w 4733925"/>
              <a:gd name="connsiteY112" fmla="*/ 600075 h 4676775"/>
              <a:gd name="connsiteX113" fmla="*/ 2838450 w 4733925"/>
              <a:gd name="connsiteY113" fmla="*/ 581025 h 4676775"/>
              <a:gd name="connsiteX114" fmla="*/ 2743200 w 4733925"/>
              <a:gd name="connsiteY114" fmla="*/ 609600 h 4676775"/>
              <a:gd name="connsiteX115" fmla="*/ 2695575 w 4733925"/>
              <a:gd name="connsiteY115" fmla="*/ 628650 h 4676775"/>
              <a:gd name="connsiteX116" fmla="*/ 2609850 w 4733925"/>
              <a:gd name="connsiteY116" fmla="*/ 666750 h 4676775"/>
              <a:gd name="connsiteX117" fmla="*/ 2552700 w 4733925"/>
              <a:gd name="connsiteY117" fmla="*/ 714375 h 4676775"/>
              <a:gd name="connsiteX118" fmla="*/ 2524125 w 4733925"/>
              <a:gd name="connsiteY118" fmla="*/ 714375 h 4676775"/>
              <a:gd name="connsiteX119" fmla="*/ 2419350 w 4733925"/>
              <a:gd name="connsiteY119" fmla="*/ 704850 h 4676775"/>
              <a:gd name="connsiteX120" fmla="*/ 2419350 w 4733925"/>
              <a:gd name="connsiteY120" fmla="*/ 704850 h 4676775"/>
              <a:gd name="connsiteX121" fmla="*/ 2314575 w 4733925"/>
              <a:gd name="connsiteY121" fmla="*/ 752475 h 4676775"/>
              <a:gd name="connsiteX122" fmla="*/ 2228850 w 4733925"/>
              <a:gd name="connsiteY122" fmla="*/ 733425 h 4676775"/>
              <a:gd name="connsiteX123" fmla="*/ 2209800 w 4733925"/>
              <a:gd name="connsiteY123" fmla="*/ 781050 h 4676775"/>
              <a:gd name="connsiteX124" fmla="*/ 2124075 w 4733925"/>
              <a:gd name="connsiteY124" fmla="*/ 819150 h 4676775"/>
              <a:gd name="connsiteX125" fmla="*/ 2047875 w 4733925"/>
              <a:gd name="connsiteY125" fmla="*/ 723900 h 4676775"/>
              <a:gd name="connsiteX126" fmla="*/ 1981200 w 4733925"/>
              <a:gd name="connsiteY126" fmla="*/ 685800 h 4676775"/>
              <a:gd name="connsiteX127" fmla="*/ 1895475 w 4733925"/>
              <a:gd name="connsiteY127" fmla="*/ 638175 h 4676775"/>
              <a:gd name="connsiteX128" fmla="*/ 1790700 w 4733925"/>
              <a:gd name="connsiteY128" fmla="*/ 657225 h 4676775"/>
              <a:gd name="connsiteX129" fmla="*/ 1685925 w 4733925"/>
              <a:gd name="connsiteY129" fmla="*/ 657225 h 4676775"/>
              <a:gd name="connsiteX130" fmla="*/ 1685925 w 4733925"/>
              <a:gd name="connsiteY130" fmla="*/ 657225 h 4676775"/>
              <a:gd name="connsiteX131" fmla="*/ 1495425 w 4733925"/>
              <a:gd name="connsiteY131" fmla="*/ 676275 h 4676775"/>
              <a:gd name="connsiteX132" fmla="*/ 1419225 w 4733925"/>
              <a:gd name="connsiteY132" fmla="*/ 695325 h 4676775"/>
              <a:gd name="connsiteX133" fmla="*/ 1362075 w 4733925"/>
              <a:gd name="connsiteY133" fmla="*/ 704850 h 4676775"/>
              <a:gd name="connsiteX134" fmla="*/ 1266825 w 4733925"/>
              <a:gd name="connsiteY134" fmla="*/ 714375 h 4676775"/>
              <a:gd name="connsiteX135" fmla="*/ 1209675 w 4733925"/>
              <a:gd name="connsiteY135" fmla="*/ 590550 h 467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733925" h="4676775">
                <a:moveTo>
                  <a:pt x="47625" y="0"/>
                </a:moveTo>
                <a:lnTo>
                  <a:pt x="0" y="1323975"/>
                </a:lnTo>
                <a:lnTo>
                  <a:pt x="47625" y="1362075"/>
                </a:lnTo>
                <a:lnTo>
                  <a:pt x="66675" y="1428750"/>
                </a:lnTo>
                <a:lnTo>
                  <a:pt x="133350" y="1476375"/>
                </a:lnTo>
                <a:lnTo>
                  <a:pt x="133350" y="1600200"/>
                </a:lnTo>
                <a:lnTo>
                  <a:pt x="123825" y="1638300"/>
                </a:lnTo>
                <a:lnTo>
                  <a:pt x="180975" y="1733550"/>
                </a:lnTo>
                <a:lnTo>
                  <a:pt x="228600" y="1752600"/>
                </a:lnTo>
                <a:lnTo>
                  <a:pt x="238125" y="1819275"/>
                </a:lnTo>
                <a:lnTo>
                  <a:pt x="323850" y="1828800"/>
                </a:lnTo>
                <a:lnTo>
                  <a:pt x="371475" y="1876425"/>
                </a:lnTo>
                <a:lnTo>
                  <a:pt x="390525" y="1895475"/>
                </a:lnTo>
                <a:lnTo>
                  <a:pt x="409575" y="1895475"/>
                </a:lnTo>
                <a:lnTo>
                  <a:pt x="447675" y="2019300"/>
                </a:lnTo>
                <a:lnTo>
                  <a:pt x="514350" y="2019300"/>
                </a:lnTo>
                <a:lnTo>
                  <a:pt x="542925" y="2028825"/>
                </a:lnTo>
                <a:lnTo>
                  <a:pt x="600075" y="2114550"/>
                </a:lnTo>
                <a:lnTo>
                  <a:pt x="628650" y="2181225"/>
                </a:lnTo>
                <a:lnTo>
                  <a:pt x="723900" y="2219325"/>
                </a:lnTo>
                <a:lnTo>
                  <a:pt x="781050" y="2247900"/>
                </a:lnTo>
                <a:lnTo>
                  <a:pt x="838200" y="2247900"/>
                </a:lnTo>
                <a:lnTo>
                  <a:pt x="914400" y="2266950"/>
                </a:lnTo>
                <a:lnTo>
                  <a:pt x="857250" y="2362200"/>
                </a:lnTo>
                <a:lnTo>
                  <a:pt x="885825" y="2495550"/>
                </a:lnTo>
                <a:lnTo>
                  <a:pt x="885825" y="2543175"/>
                </a:lnTo>
                <a:lnTo>
                  <a:pt x="885825" y="2590800"/>
                </a:lnTo>
                <a:lnTo>
                  <a:pt x="828675" y="2609850"/>
                </a:lnTo>
                <a:lnTo>
                  <a:pt x="847725" y="2714625"/>
                </a:lnTo>
                <a:lnTo>
                  <a:pt x="838200" y="2762250"/>
                </a:lnTo>
                <a:lnTo>
                  <a:pt x="885825" y="2924175"/>
                </a:lnTo>
                <a:lnTo>
                  <a:pt x="914400" y="3019425"/>
                </a:lnTo>
                <a:lnTo>
                  <a:pt x="942975" y="3028950"/>
                </a:lnTo>
                <a:lnTo>
                  <a:pt x="923925" y="3114675"/>
                </a:lnTo>
                <a:lnTo>
                  <a:pt x="942975" y="3219450"/>
                </a:lnTo>
                <a:lnTo>
                  <a:pt x="981075" y="3248025"/>
                </a:lnTo>
                <a:lnTo>
                  <a:pt x="981075" y="3305175"/>
                </a:lnTo>
                <a:lnTo>
                  <a:pt x="1085850" y="3409950"/>
                </a:lnTo>
                <a:lnTo>
                  <a:pt x="1171575" y="3514725"/>
                </a:lnTo>
                <a:lnTo>
                  <a:pt x="1181100" y="3571875"/>
                </a:lnTo>
                <a:lnTo>
                  <a:pt x="1219200" y="3676650"/>
                </a:lnTo>
                <a:lnTo>
                  <a:pt x="1285875" y="3762375"/>
                </a:lnTo>
                <a:lnTo>
                  <a:pt x="1323975" y="3838575"/>
                </a:lnTo>
                <a:lnTo>
                  <a:pt x="1343025" y="3962400"/>
                </a:lnTo>
                <a:lnTo>
                  <a:pt x="1362075" y="4019550"/>
                </a:lnTo>
                <a:lnTo>
                  <a:pt x="1457325" y="4124325"/>
                </a:lnTo>
                <a:lnTo>
                  <a:pt x="1533525" y="4171950"/>
                </a:lnTo>
                <a:lnTo>
                  <a:pt x="1552575" y="4257675"/>
                </a:lnTo>
                <a:lnTo>
                  <a:pt x="1657350" y="4371975"/>
                </a:lnTo>
                <a:lnTo>
                  <a:pt x="1714500" y="4457700"/>
                </a:lnTo>
                <a:lnTo>
                  <a:pt x="1762125" y="4467225"/>
                </a:lnTo>
                <a:lnTo>
                  <a:pt x="1790700" y="4505325"/>
                </a:lnTo>
                <a:lnTo>
                  <a:pt x="1790700" y="4629150"/>
                </a:lnTo>
                <a:lnTo>
                  <a:pt x="1781175" y="4676775"/>
                </a:lnTo>
                <a:lnTo>
                  <a:pt x="2171700" y="4676775"/>
                </a:lnTo>
                <a:lnTo>
                  <a:pt x="2152650" y="3800475"/>
                </a:lnTo>
                <a:lnTo>
                  <a:pt x="2400300" y="3810000"/>
                </a:lnTo>
                <a:lnTo>
                  <a:pt x="2409825" y="3829050"/>
                </a:lnTo>
                <a:lnTo>
                  <a:pt x="2514600" y="3724275"/>
                </a:lnTo>
                <a:lnTo>
                  <a:pt x="2466975" y="3676650"/>
                </a:lnTo>
                <a:lnTo>
                  <a:pt x="2714625" y="3438525"/>
                </a:lnTo>
                <a:lnTo>
                  <a:pt x="2647950" y="3371850"/>
                </a:lnTo>
                <a:lnTo>
                  <a:pt x="2752725" y="3152775"/>
                </a:lnTo>
                <a:lnTo>
                  <a:pt x="2838450" y="3171825"/>
                </a:lnTo>
                <a:lnTo>
                  <a:pt x="2952750" y="3057525"/>
                </a:lnTo>
                <a:lnTo>
                  <a:pt x="3076575" y="2905125"/>
                </a:lnTo>
                <a:lnTo>
                  <a:pt x="3152775" y="2895600"/>
                </a:lnTo>
                <a:lnTo>
                  <a:pt x="3190875" y="2838450"/>
                </a:lnTo>
                <a:lnTo>
                  <a:pt x="3248025" y="2828925"/>
                </a:lnTo>
                <a:lnTo>
                  <a:pt x="3295650" y="2905125"/>
                </a:lnTo>
                <a:lnTo>
                  <a:pt x="3419475" y="2895600"/>
                </a:lnTo>
                <a:lnTo>
                  <a:pt x="3514725" y="2876550"/>
                </a:lnTo>
                <a:lnTo>
                  <a:pt x="3562350" y="2905125"/>
                </a:lnTo>
                <a:lnTo>
                  <a:pt x="3524250" y="2857500"/>
                </a:lnTo>
                <a:lnTo>
                  <a:pt x="3533775" y="2771775"/>
                </a:lnTo>
                <a:lnTo>
                  <a:pt x="3695700" y="2771775"/>
                </a:lnTo>
                <a:lnTo>
                  <a:pt x="3676650" y="2381250"/>
                </a:lnTo>
                <a:lnTo>
                  <a:pt x="3752850" y="2371725"/>
                </a:lnTo>
                <a:lnTo>
                  <a:pt x="3790950" y="2324100"/>
                </a:lnTo>
                <a:lnTo>
                  <a:pt x="4010025" y="2095500"/>
                </a:lnTo>
                <a:lnTo>
                  <a:pt x="4105275" y="2019300"/>
                </a:lnTo>
                <a:lnTo>
                  <a:pt x="4162425" y="2133600"/>
                </a:lnTo>
                <a:lnTo>
                  <a:pt x="4210050" y="2200275"/>
                </a:lnTo>
                <a:lnTo>
                  <a:pt x="4352925" y="2257425"/>
                </a:lnTo>
                <a:lnTo>
                  <a:pt x="4505325" y="2228850"/>
                </a:lnTo>
                <a:lnTo>
                  <a:pt x="4667250" y="2171700"/>
                </a:lnTo>
                <a:lnTo>
                  <a:pt x="4724400" y="2143125"/>
                </a:lnTo>
                <a:lnTo>
                  <a:pt x="4733925" y="1571625"/>
                </a:lnTo>
                <a:lnTo>
                  <a:pt x="4533900" y="1466850"/>
                </a:lnTo>
                <a:lnTo>
                  <a:pt x="4505325" y="685800"/>
                </a:lnTo>
                <a:lnTo>
                  <a:pt x="4438650" y="685800"/>
                </a:lnTo>
                <a:lnTo>
                  <a:pt x="4276725" y="685800"/>
                </a:lnTo>
                <a:lnTo>
                  <a:pt x="4133850" y="676275"/>
                </a:lnTo>
                <a:lnTo>
                  <a:pt x="4105275" y="628650"/>
                </a:lnTo>
                <a:lnTo>
                  <a:pt x="4010025" y="609600"/>
                </a:lnTo>
                <a:lnTo>
                  <a:pt x="3943350" y="571500"/>
                </a:lnTo>
                <a:lnTo>
                  <a:pt x="3876675" y="571500"/>
                </a:lnTo>
                <a:lnTo>
                  <a:pt x="3829050" y="581025"/>
                </a:lnTo>
                <a:lnTo>
                  <a:pt x="3800475" y="590550"/>
                </a:lnTo>
                <a:lnTo>
                  <a:pt x="3743325" y="609600"/>
                </a:lnTo>
                <a:lnTo>
                  <a:pt x="3648075" y="628650"/>
                </a:lnTo>
                <a:lnTo>
                  <a:pt x="3571875" y="647700"/>
                </a:lnTo>
                <a:lnTo>
                  <a:pt x="3476625" y="733425"/>
                </a:lnTo>
                <a:lnTo>
                  <a:pt x="3448050" y="809625"/>
                </a:lnTo>
                <a:lnTo>
                  <a:pt x="3467100" y="790575"/>
                </a:lnTo>
                <a:lnTo>
                  <a:pt x="3381375" y="762000"/>
                </a:lnTo>
                <a:lnTo>
                  <a:pt x="3305175" y="723900"/>
                </a:lnTo>
                <a:lnTo>
                  <a:pt x="3248025" y="704850"/>
                </a:lnTo>
                <a:lnTo>
                  <a:pt x="3143250" y="685800"/>
                </a:lnTo>
                <a:lnTo>
                  <a:pt x="3114675" y="628650"/>
                </a:lnTo>
                <a:lnTo>
                  <a:pt x="3057525" y="609600"/>
                </a:lnTo>
                <a:lnTo>
                  <a:pt x="2971800" y="609600"/>
                </a:lnTo>
                <a:lnTo>
                  <a:pt x="2905125" y="600075"/>
                </a:lnTo>
                <a:lnTo>
                  <a:pt x="2838450" y="581025"/>
                </a:lnTo>
                <a:lnTo>
                  <a:pt x="2743200" y="609600"/>
                </a:lnTo>
                <a:lnTo>
                  <a:pt x="2695575" y="628650"/>
                </a:lnTo>
                <a:lnTo>
                  <a:pt x="2609850" y="666750"/>
                </a:lnTo>
                <a:lnTo>
                  <a:pt x="2552700" y="714375"/>
                </a:lnTo>
                <a:lnTo>
                  <a:pt x="2524125" y="714375"/>
                </a:lnTo>
                <a:lnTo>
                  <a:pt x="2419350" y="704850"/>
                </a:lnTo>
                <a:lnTo>
                  <a:pt x="2419350" y="704850"/>
                </a:lnTo>
                <a:lnTo>
                  <a:pt x="2314575" y="752475"/>
                </a:lnTo>
                <a:lnTo>
                  <a:pt x="2228850" y="733425"/>
                </a:lnTo>
                <a:lnTo>
                  <a:pt x="2209800" y="781050"/>
                </a:lnTo>
                <a:lnTo>
                  <a:pt x="2124075" y="819150"/>
                </a:lnTo>
                <a:lnTo>
                  <a:pt x="2047875" y="723900"/>
                </a:lnTo>
                <a:lnTo>
                  <a:pt x="1981200" y="685800"/>
                </a:lnTo>
                <a:lnTo>
                  <a:pt x="1895475" y="638175"/>
                </a:lnTo>
                <a:lnTo>
                  <a:pt x="1790700" y="657225"/>
                </a:lnTo>
                <a:lnTo>
                  <a:pt x="1685925" y="657225"/>
                </a:lnTo>
                <a:lnTo>
                  <a:pt x="1685925" y="657225"/>
                </a:lnTo>
                <a:lnTo>
                  <a:pt x="1495425" y="676275"/>
                </a:lnTo>
                <a:lnTo>
                  <a:pt x="1419225" y="695325"/>
                </a:lnTo>
                <a:lnTo>
                  <a:pt x="1362075" y="704850"/>
                </a:lnTo>
                <a:lnTo>
                  <a:pt x="1266825" y="714375"/>
                </a:lnTo>
                <a:lnTo>
                  <a:pt x="1209675" y="590550"/>
                </a:lnTo>
              </a:path>
            </a:pathLst>
          </a:custGeom>
          <a:ln w="57150">
            <a:solidFill>
              <a:srgbClr val="66FF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9" name="Straight Arrow Connector 18"/>
          <p:cNvCxnSpPr/>
          <p:nvPr/>
        </p:nvCxnSpPr>
        <p:spPr>
          <a:xfrm>
            <a:off x="381000" y="3171373"/>
            <a:ext cx="6172200" cy="152400"/>
          </a:xfrm>
          <a:prstGeom prst="straightConnector1">
            <a:avLst/>
          </a:prstGeom>
          <a:ln w="38100">
            <a:solidFill>
              <a:schemeClr val="tx1"/>
            </a:solidFill>
            <a:prstDash val="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76600" y="2862108"/>
            <a:ext cx="1503938" cy="461665"/>
          </a:xfrm>
          <a:prstGeom prst="rect">
            <a:avLst/>
          </a:prstGeom>
          <a:noFill/>
        </p:spPr>
        <p:txBody>
          <a:bodyPr wrap="none" rtlCol="0">
            <a:spAutoFit/>
          </a:bodyPr>
          <a:lstStyle/>
          <a:p>
            <a:r>
              <a:rPr lang="en-US" sz="2400" dirty="0" smtClean="0"/>
              <a:t>930 Miles</a:t>
            </a:r>
            <a:endParaRPr lang="en-US" sz="2400" dirty="0"/>
          </a:p>
        </p:txBody>
      </p:sp>
      <p:sp>
        <p:nvSpPr>
          <p:cNvPr id="23" name="Rectangle 22"/>
          <p:cNvSpPr/>
          <p:nvPr/>
        </p:nvSpPr>
        <p:spPr>
          <a:xfrm>
            <a:off x="3352800" y="3247573"/>
            <a:ext cx="896399" cy="400110"/>
          </a:xfrm>
          <a:prstGeom prst="rect">
            <a:avLst/>
          </a:prstGeom>
        </p:spPr>
        <p:txBody>
          <a:bodyPr wrap="none">
            <a:spAutoFit/>
          </a:bodyPr>
          <a:lstStyle/>
          <a:p>
            <a:r>
              <a:rPr lang="en-US" sz="2000" dirty="0" smtClean="0"/>
              <a:t>15 hrs</a:t>
            </a:r>
            <a:endParaRPr lang="en-US" sz="2000" dirty="0"/>
          </a:p>
        </p:txBody>
      </p:sp>
      <p:sp>
        <p:nvSpPr>
          <p:cNvPr id="14" name="Line Callout 2 13"/>
          <p:cNvSpPr/>
          <p:nvPr/>
        </p:nvSpPr>
        <p:spPr>
          <a:xfrm>
            <a:off x="7772400" y="3018973"/>
            <a:ext cx="1066800" cy="685800"/>
          </a:xfrm>
          <a:prstGeom prst="borderCallout2">
            <a:avLst>
              <a:gd name="adj1" fmla="val 52083"/>
              <a:gd name="adj2" fmla="val -1190"/>
              <a:gd name="adj3" fmla="val 51583"/>
              <a:gd name="adj4" fmla="val -70907"/>
              <a:gd name="adj5" fmla="val 90489"/>
              <a:gd name="adj6" fmla="val -71225"/>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ine Callout 2 17"/>
          <p:cNvSpPr/>
          <p:nvPr/>
        </p:nvSpPr>
        <p:spPr>
          <a:xfrm>
            <a:off x="1981200" y="3018973"/>
            <a:ext cx="1066800" cy="914400"/>
          </a:xfrm>
          <a:prstGeom prst="borderCallout2">
            <a:avLst>
              <a:gd name="adj1" fmla="val 63750"/>
              <a:gd name="adj2" fmla="val 98810"/>
              <a:gd name="adj3" fmla="val 60338"/>
              <a:gd name="adj4" fmla="val 246122"/>
              <a:gd name="adj5" fmla="val 74722"/>
              <a:gd name="adj6" fmla="val 244762"/>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Line Callout 2 19"/>
          <p:cNvSpPr/>
          <p:nvPr/>
        </p:nvSpPr>
        <p:spPr>
          <a:xfrm>
            <a:off x="609600" y="1875973"/>
            <a:ext cx="1066800" cy="914400"/>
          </a:xfrm>
          <a:prstGeom prst="borderCallout2">
            <a:avLst>
              <a:gd name="adj1" fmla="val 57084"/>
              <a:gd name="adj2" fmla="val -1190"/>
              <a:gd name="adj3" fmla="val 54863"/>
              <a:gd name="adj4" fmla="val -40952"/>
              <a:gd name="adj5" fmla="val 131389"/>
              <a:gd name="adj6" fmla="val -40953"/>
            </a:avLst>
          </a:prstGeom>
          <a:solidFill>
            <a:schemeClr val="tx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Line Callout 2 20"/>
          <p:cNvSpPr/>
          <p:nvPr/>
        </p:nvSpPr>
        <p:spPr>
          <a:xfrm>
            <a:off x="4038600" y="1342573"/>
            <a:ext cx="1066800" cy="533400"/>
          </a:xfrm>
          <a:prstGeom prst="borderCallout2">
            <a:avLst>
              <a:gd name="adj1" fmla="val 98750"/>
              <a:gd name="adj2" fmla="val 48810"/>
              <a:gd name="adj3" fmla="val 138750"/>
              <a:gd name="adj4" fmla="val 50476"/>
              <a:gd name="adj5" fmla="val 222658"/>
              <a:gd name="adj6" fmla="val 90884"/>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Line Callout 2 24"/>
          <p:cNvSpPr/>
          <p:nvPr/>
        </p:nvSpPr>
        <p:spPr>
          <a:xfrm>
            <a:off x="4876800" y="3552373"/>
            <a:ext cx="1066800" cy="914400"/>
          </a:xfrm>
          <a:prstGeom prst="borderCallout2">
            <a:avLst>
              <a:gd name="adj1" fmla="val 52084"/>
              <a:gd name="adj2" fmla="val -1190"/>
              <a:gd name="adj3" fmla="val 52664"/>
              <a:gd name="adj4" fmla="val -51991"/>
              <a:gd name="adj5" fmla="val 91086"/>
              <a:gd name="adj6" fmla="val -50498"/>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Line Callout 2 26"/>
          <p:cNvSpPr/>
          <p:nvPr/>
        </p:nvSpPr>
        <p:spPr>
          <a:xfrm>
            <a:off x="2743200" y="1494973"/>
            <a:ext cx="838200" cy="685800"/>
          </a:xfrm>
          <a:prstGeom prst="borderCallout2">
            <a:avLst>
              <a:gd name="adj1" fmla="val 98750"/>
              <a:gd name="adj2" fmla="val 48810"/>
              <a:gd name="adj3" fmla="val 169053"/>
              <a:gd name="adj4" fmla="val 50476"/>
              <a:gd name="adj5" fmla="val 169167"/>
              <a:gd name="adj6" fmla="val 233462"/>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4" descr="A-1 crane lowers fence section Buttewig Canyon 7-7-09"/>
          <p:cNvPicPr>
            <a:picLocks noChangeAspect="1" noChangeArrowheads="1"/>
          </p:cNvPicPr>
          <p:nvPr/>
        </p:nvPicPr>
        <p:blipFill>
          <a:blip r:embed="rId4" cstate="print"/>
          <a:srcRect/>
          <a:stretch>
            <a:fillRect/>
          </a:stretch>
        </p:blipFill>
        <p:spPr bwMode="auto">
          <a:xfrm>
            <a:off x="1676400" y="5442133"/>
            <a:ext cx="1115568" cy="929640"/>
          </a:xfrm>
          <a:prstGeom prst="rect">
            <a:avLst/>
          </a:prstGeom>
          <a:noFill/>
          <a:ln w="28575">
            <a:solidFill>
              <a:schemeClr val="tx1"/>
            </a:solidFill>
          </a:ln>
        </p:spPr>
      </p:pic>
      <p:pic>
        <p:nvPicPr>
          <p:cNvPr id="31" name="Picture 8" descr="http://www.expedition-outfitters.net/sitebuildercontent/sitebuilderpictures/.pond/canyon_spillway.jpg.w560h373.jpg"/>
          <p:cNvPicPr>
            <a:picLocks noChangeAspect="1" noChangeArrowheads="1"/>
          </p:cNvPicPr>
          <p:nvPr/>
        </p:nvPicPr>
        <p:blipFill>
          <a:blip r:embed="rId5" cstate="print"/>
          <a:srcRect/>
          <a:stretch>
            <a:fillRect/>
          </a:stretch>
        </p:blipFill>
        <p:spPr bwMode="auto">
          <a:xfrm>
            <a:off x="4876801" y="3614719"/>
            <a:ext cx="1143000" cy="917257"/>
          </a:xfrm>
          <a:prstGeom prst="rect">
            <a:avLst/>
          </a:prstGeom>
          <a:solidFill>
            <a:schemeClr val="tx1"/>
          </a:solidFill>
          <a:ln w="28575">
            <a:solidFill>
              <a:schemeClr val="tx1"/>
            </a:solidFill>
          </a:ln>
        </p:spPr>
      </p:pic>
      <p:sp>
        <p:nvSpPr>
          <p:cNvPr id="32" name="TextBox 31"/>
          <p:cNvSpPr txBox="1"/>
          <p:nvPr/>
        </p:nvSpPr>
        <p:spPr>
          <a:xfrm>
            <a:off x="4724400" y="3375728"/>
            <a:ext cx="1447800" cy="253916"/>
          </a:xfrm>
          <a:prstGeom prst="rect">
            <a:avLst/>
          </a:prstGeom>
          <a:solidFill>
            <a:schemeClr val="bg1"/>
          </a:solidFill>
          <a:ln>
            <a:solidFill>
              <a:schemeClr val="tx1"/>
            </a:solidFill>
          </a:ln>
        </p:spPr>
        <p:txBody>
          <a:bodyPr wrap="square" rtlCol="0">
            <a:spAutoFit/>
          </a:bodyPr>
          <a:lstStyle/>
          <a:p>
            <a:pPr algn="ctr"/>
            <a:r>
              <a:rPr lang="en-US" sz="1050" b="1" dirty="0" smtClean="0"/>
              <a:t>Disaster Response</a:t>
            </a:r>
            <a:endParaRPr lang="en-US" sz="1050" b="1" dirty="0"/>
          </a:p>
        </p:txBody>
      </p:sp>
      <p:pic>
        <p:nvPicPr>
          <p:cNvPr id="21506" name="Picture 2" descr="http://upload.wikimedia.org/wikipedia/commons/2/2d/Rayburn_Dam1.jpg"/>
          <p:cNvPicPr>
            <a:picLocks noChangeAspect="1" noChangeArrowheads="1"/>
          </p:cNvPicPr>
          <p:nvPr/>
        </p:nvPicPr>
        <p:blipFill>
          <a:blip r:embed="rId6" cstate="print"/>
          <a:srcRect/>
          <a:stretch>
            <a:fillRect/>
          </a:stretch>
        </p:blipFill>
        <p:spPr bwMode="auto">
          <a:xfrm>
            <a:off x="7772400" y="4161973"/>
            <a:ext cx="1115814" cy="838200"/>
          </a:xfrm>
          <a:prstGeom prst="rect">
            <a:avLst/>
          </a:prstGeom>
          <a:noFill/>
          <a:ln w="38100">
            <a:solidFill>
              <a:schemeClr val="tx1"/>
            </a:solidFill>
          </a:ln>
        </p:spPr>
      </p:pic>
      <p:sp>
        <p:nvSpPr>
          <p:cNvPr id="33" name="TextBox 32"/>
          <p:cNvSpPr txBox="1"/>
          <p:nvPr/>
        </p:nvSpPr>
        <p:spPr>
          <a:xfrm>
            <a:off x="7696200" y="5000173"/>
            <a:ext cx="1219200" cy="415498"/>
          </a:xfrm>
          <a:prstGeom prst="rect">
            <a:avLst/>
          </a:prstGeom>
          <a:solidFill>
            <a:schemeClr val="bg1"/>
          </a:solidFill>
          <a:ln>
            <a:solidFill>
              <a:schemeClr val="tx1"/>
            </a:solidFill>
          </a:ln>
        </p:spPr>
        <p:txBody>
          <a:bodyPr wrap="square" rtlCol="0">
            <a:spAutoFit/>
          </a:bodyPr>
          <a:lstStyle/>
          <a:p>
            <a:pPr algn="ctr"/>
            <a:r>
              <a:rPr lang="en-US" sz="1050" b="1" dirty="0" smtClean="0"/>
              <a:t>Hydropower Generation</a:t>
            </a:r>
            <a:endParaRPr lang="en-US" sz="1050" b="1" dirty="0"/>
          </a:p>
        </p:txBody>
      </p:sp>
      <p:pic>
        <p:nvPicPr>
          <p:cNvPr id="34" name="Picture 6" descr="FortPolkLandAcquisition2009Feb26"/>
          <p:cNvPicPr>
            <a:picLocks noChangeAspect="1" noChangeArrowheads="1"/>
          </p:cNvPicPr>
          <p:nvPr/>
        </p:nvPicPr>
        <p:blipFill>
          <a:blip r:embed="rId7" cstate="print"/>
          <a:srcRect/>
          <a:stretch>
            <a:fillRect/>
          </a:stretch>
        </p:blipFill>
        <p:spPr bwMode="auto">
          <a:xfrm>
            <a:off x="7696200" y="2980873"/>
            <a:ext cx="1270000" cy="762000"/>
          </a:xfrm>
          <a:prstGeom prst="rect">
            <a:avLst/>
          </a:prstGeom>
          <a:noFill/>
          <a:ln w="38100">
            <a:solidFill>
              <a:schemeClr val="tx1"/>
            </a:solidFill>
            <a:miter lim="800000"/>
            <a:headEnd/>
            <a:tailEnd/>
          </a:ln>
        </p:spPr>
      </p:pic>
      <p:sp>
        <p:nvSpPr>
          <p:cNvPr id="35" name="TextBox 34"/>
          <p:cNvSpPr txBox="1"/>
          <p:nvPr/>
        </p:nvSpPr>
        <p:spPr>
          <a:xfrm>
            <a:off x="7620870" y="2688857"/>
            <a:ext cx="1447800" cy="253916"/>
          </a:xfrm>
          <a:prstGeom prst="rect">
            <a:avLst/>
          </a:prstGeom>
          <a:solidFill>
            <a:schemeClr val="bg1"/>
          </a:solidFill>
          <a:ln>
            <a:solidFill>
              <a:schemeClr val="tx1"/>
            </a:solidFill>
          </a:ln>
        </p:spPr>
        <p:txBody>
          <a:bodyPr wrap="square" rtlCol="0">
            <a:spAutoFit/>
          </a:bodyPr>
          <a:lstStyle/>
          <a:p>
            <a:pPr algn="ctr"/>
            <a:r>
              <a:rPr lang="en-US" sz="1050" b="1" dirty="0" smtClean="0"/>
              <a:t>Land Acquisition</a:t>
            </a:r>
            <a:endParaRPr lang="en-US" sz="1050" b="1" dirty="0"/>
          </a:p>
        </p:txBody>
      </p:sp>
      <p:pic>
        <p:nvPicPr>
          <p:cNvPr id="21507" name="Picture 3" descr="C:\Users\m2dd9anl\AppData\Local\Microsoft\Windows\Temporary Internet Files\Content.Outlook\QLVSBJHE\EB-WB Tunnel Drill 004.jpg"/>
          <p:cNvPicPr>
            <a:picLocks noChangeAspect="1" noChangeArrowheads="1"/>
          </p:cNvPicPr>
          <p:nvPr/>
        </p:nvPicPr>
        <p:blipFill>
          <a:blip r:embed="rId8" cstate="print"/>
          <a:srcRect/>
          <a:stretch>
            <a:fillRect/>
          </a:stretch>
        </p:blipFill>
        <p:spPr bwMode="auto">
          <a:xfrm>
            <a:off x="6429828" y="2547259"/>
            <a:ext cx="914400" cy="685800"/>
          </a:xfrm>
          <a:prstGeom prst="rect">
            <a:avLst/>
          </a:prstGeom>
          <a:noFill/>
          <a:ln w="28575">
            <a:solidFill>
              <a:schemeClr val="tx1"/>
            </a:solidFill>
          </a:ln>
        </p:spPr>
      </p:pic>
      <p:pic>
        <p:nvPicPr>
          <p:cNvPr id="21508" name="Picture 4"/>
          <p:cNvPicPr>
            <a:picLocks noChangeAspect="1" noChangeArrowheads="1"/>
          </p:cNvPicPr>
          <p:nvPr/>
        </p:nvPicPr>
        <p:blipFill>
          <a:blip r:embed="rId9" cstate="print"/>
          <a:srcRect/>
          <a:stretch>
            <a:fillRect/>
          </a:stretch>
        </p:blipFill>
        <p:spPr bwMode="auto">
          <a:xfrm>
            <a:off x="4038600" y="1342573"/>
            <a:ext cx="1066800" cy="800100"/>
          </a:xfrm>
          <a:prstGeom prst="rect">
            <a:avLst/>
          </a:prstGeom>
          <a:noFill/>
          <a:ln w="28575">
            <a:solidFill>
              <a:schemeClr val="tx1"/>
            </a:solidFill>
            <a:miter lim="800000"/>
            <a:headEnd/>
            <a:tailEnd/>
          </a:ln>
        </p:spPr>
      </p:pic>
      <p:sp>
        <p:nvSpPr>
          <p:cNvPr id="36" name="TextBox 35"/>
          <p:cNvSpPr txBox="1"/>
          <p:nvPr/>
        </p:nvSpPr>
        <p:spPr>
          <a:xfrm>
            <a:off x="3952009" y="1113973"/>
            <a:ext cx="1295400" cy="253916"/>
          </a:xfrm>
          <a:prstGeom prst="rect">
            <a:avLst/>
          </a:prstGeom>
          <a:solidFill>
            <a:schemeClr val="bg1"/>
          </a:solidFill>
          <a:ln>
            <a:solidFill>
              <a:schemeClr val="tx1"/>
            </a:solidFill>
          </a:ln>
        </p:spPr>
        <p:txBody>
          <a:bodyPr wrap="square" rtlCol="0">
            <a:spAutoFit/>
          </a:bodyPr>
          <a:lstStyle/>
          <a:p>
            <a:pPr algn="ctr"/>
            <a:r>
              <a:rPr lang="en-US" sz="1050" b="1" dirty="0" smtClean="0"/>
              <a:t>Flood Protection</a:t>
            </a:r>
            <a:endParaRPr lang="en-US" sz="1050" b="1" dirty="0"/>
          </a:p>
        </p:txBody>
      </p:sp>
      <p:pic>
        <p:nvPicPr>
          <p:cNvPr id="21509" name="Picture 5"/>
          <p:cNvPicPr>
            <a:picLocks noChangeAspect="1" noChangeArrowheads="1"/>
          </p:cNvPicPr>
          <p:nvPr/>
        </p:nvPicPr>
        <p:blipFill>
          <a:blip r:embed="rId10" cstate="print"/>
          <a:srcRect l="18741" t="25000" r="41435" b="16667"/>
          <a:stretch>
            <a:fillRect/>
          </a:stretch>
        </p:blipFill>
        <p:spPr bwMode="auto">
          <a:xfrm>
            <a:off x="5334000" y="1342573"/>
            <a:ext cx="1295400" cy="856129"/>
          </a:xfrm>
          <a:prstGeom prst="rect">
            <a:avLst/>
          </a:prstGeom>
          <a:noFill/>
          <a:ln w="28575">
            <a:solidFill>
              <a:schemeClr val="tx1"/>
            </a:solidFill>
            <a:miter lim="800000"/>
            <a:headEnd/>
            <a:tailEnd/>
          </a:ln>
        </p:spPr>
      </p:pic>
      <p:sp>
        <p:nvSpPr>
          <p:cNvPr id="38" name="TextBox 37"/>
          <p:cNvSpPr txBox="1"/>
          <p:nvPr/>
        </p:nvSpPr>
        <p:spPr>
          <a:xfrm>
            <a:off x="1981200" y="2409373"/>
            <a:ext cx="1066800" cy="577081"/>
          </a:xfrm>
          <a:prstGeom prst="rect">
            <a:avLst/>
          </a:prstGeom>
          <a:solidFill>
            <a:schemeClr val="bg1"/>
          </a:solidFill>
          <a:ln>
            <a:solidFill>
              <a:schemeClr val="tx1"/>
            </a:solidFill>
          </a:ln>
        </p:spPr>
        <p:txBody>
          <a:bodyPr wrap="square" rtlCol="0">
            <a:spAutoFit/>
          </a:bodyPr>
          <a:lstStyle/>
          <a:p>
            <a:pPr algn="ctr"/>
            <a:r>
              <a:rPr lang="en-US" sz="1050" b="1" dirty="0" smtClean="0"/>
              <a:t>Military Construction</a:t>
            </a:r>
          </a:p>
          <a:p>
            <a:pPr algn="ctr"/>
            <a:r>
              <a:rPr lang="en-US" sz="1050" b="1" dirty="0" smtClean="0"/>
              <a:t>(Army)</a:t>
            </a:r>
            <a:endParaRPr lang="en-US" sz="1050" b="1" dirty="0"/>
          </a:p>
        </p:txBody>
      </p:sp>
      <p:sp>
        <p:nvSpPr>
          <p:cNvPr id="39" name="TextBox 38"/>
          <p:cNvSpPr txBox="1"/>
          <p:nvPr/>
        </p:nvSpPr>
        <p:spPr>
          <a:xfrm>
            <a:off x="5943600" y="4695373"/>
            <a:ext cx="1676400" cy="415498"/>
          </a:xfrm>
          <a:prstGeom prst="rect">
            <a:avLst/>
          </a:prstGeom>
          <a:solidFill>
            <a:schemeClr val="bg1"/>
          </a:solidFill>
          <a:ln>
            <a:solidFill>
              <a:schemeClr val="tx1"/>
            </a:solidFill>
          </a:ln>
        </p:spPr>
        <p:txBody>
          <a:bodyPr wrap="square" rtlCol="0">
            <a:spAutoFit/>
          </a:bodyPr>
          <a:lstStyle/>
          <a:p>
            <a:pPr algn="ctr"/>
            <a:r>
              <a:rPr lang="en-US" sz="1050" b="1" dirty="0" smtClean="0"/>
              <a:t>Military Construction</a:t>
            </a:r>
          </a:p>
          <a:p>
            <a:pPr algn="ctr"/>
            <a:r>
              <a:rPr lang="en-US" sz="1050" b="1" dirty="0" smtClean="0"/>
              <a:t>(Air Force)</a:t>
            </a:r>
            <a:endParaRPr lang="en-US" sz="1050" b="1" dirty="0"/>
          </a:p>
        </p:txBody>
      </p:sp>
      <p:pic>
        <p:nvPicPr>
          <p:cNvPr id="21511" name="Picture 7"/>
          <p:cNvPicPr>
            <a:picLocks noChangeAspect="1" noChangeArrowheads="1"/>
          </p:cNvPicPr>
          <p:nvPr/>
        </p:nvPicPr>
        <p:blipFill>
          <a:blip r:embed="rId11" cstate="print"/>
          <a:srcRect/>
          <a:stretch>
            <a:fillRect/>
          </a:stretch>
        </p:blipFill>
        <p:spPr bwMode="auto">
          <a:xfrm>
            <a:off x="1981201" y="3018973"/>
            <a:ext cx="1114370" cy="914399"/>
          </a:xfrm>
          <a:prstGeom prst="rect">
            <a:avLst/>
          </a:prstGeom>
          <a:noFill/>
          <a:ln w="28575">
            <a:solidFill>
              <a:schemeClr val="tx1"/>
            </a:solidFill>
            <a:miter lim="800000"/>
            <a:headEnd/>
            <a:tailEnd/>
          </a:ln>
        </p:spPr>
      </p:pic>
      <p:pic>
        <p:nvPicPr>
          <p:cNvPr id="21512" name="Picture 8" descr="C:\Users\m2dd9anl\AppData\Local\Microsoft\Windows\Temporary Internet Files\Content.Outlook\QLVSBJHE\aerials September2012.jpg"/>
          <p:cNvPicPr>
            <a:picLocks noChangeAspect="1" noChangeArrowheads="1"/>
          </p:cNvPicPr>
          <p:nvPr/>
        </p:nvPicPr>
        <p:blipFill>
          <a:blip r:embed="rId12" cstate="print"/>
          <a:srcRect/>
          <a:stretch>
            <a:fillRect/>
          </a:stretch>
        </p:blipFill>
        <p:spPr bwMode="auto">
          <a:xfrm>
            <a:off x="6019800" y="5152573"/>
            <a:ext cx="1524000" cy="1036320"/>
          </a:xfrm>
          <a:prstGeom prst="rect">
            <a:avLst/>
          </a:prstGeom>
          <a:noFill/>
          <a:ln w="38100">
            <a:solidFill>
              <a:schemeClr val="tx1"/>
            </a:solidFill>
          </a:ln>
        </p:spPr>
      </p:pic>
      <p:sp>
        <p:nvSpPr>
          <p:cNvPr id="41" name="TextBox 40"/>
          <p:cNvSpPr txBox="1"/>
          <p:nvPr/>
        </p:nvSpPr>
        <p:spPr>
          <a:xfrm>
            <a:off x="6400800" y="2256973"/>
            <a:ext cx="990600" cy="253916"/>
          </a:xfrm>
          <a:prstGeom prst="rect">
            <a:avLst/>
          </a:prstGeom>
          <a:solidFill>
            <a:schemeClr val="bg1"/>
          </a:solidFill>
          <a:ln>
            <a:solidFill>
              <a:schemeClr val="tx1"/>
            </a:solidFill>
          </a:ln>
        </p:spPr>
        <p:txBody>
          <a:bodyPr wrap="square" rtlCol="0">
            <a:spAutoFit/>
          </a:bodyPr>
          <a:lstStyle/>
          <a:p>
            <a:pPr algn="ctr"/>
            <a:r>
              <a:rPr lang="en-US" sz="1050" b="1" dirty="0" smtClean="0"/>
              <a:t>Core Drilling</a:t>
            </a:r>
            <a:endParaRPr lang="en-US" sz="1050" b="1" dirty="0"/>
          </a:p>
        </p:txBody>
      </p:sp>
      <p:pic>
        <p:nvPicPr>
          <p:cNvPr id="21513" name="Picture 9"/>
          <p:cNvPicPr>
            <a:picLocks noChangeAspect="1" noChangeArrowheads="1"/>
          </p:cNvPicPr>
          <p:nvPr/>
        </p:nvPicPr>
        <p:blipFill>
          <a:blip r:embed="rId13" cstate="print"/>
          <a:srcRect/>
          <a:stretch>
            <a:fillRect/>
          </a:stretch>
        </p:blipFill>
        <p:spPr bwMode="auto">
          <a:xfrm>
            <a:off x="533400" y="1875973"/>
            <a:ext cx="1333500" cy="899583"/>
          </a:xfrm>
          <a:prstGeom prst="rect">
            <a:avLst/>
          </a:prstGeom>
          <a:noFill/>
          <a:ln w="12700">
            <a:solidFill>
              <a:schemeClr val="tx1"/>
            </a:solidFill>
            <a:miter lim="800000"/>
            <a:headEnd/>
            <a:tailEnd/>
          </a:ln>
        </p:spPr>
      </p:pic>
      <p:sp>
        <p:nvSpPr>
          <p:cNvPr id="43" name="TextBox 42"/>
          <p:cNvSpPr txBox="1"/>
          <p:nvPr/>
        </p:nvSpPr>
        <p:spPr>
          <a:xfrm>
            <a:off x="533400" y="1298892"/>
            <a:ext cx="1295400" cy="577081"/>
          </a:xfrm>
          <a:prstGeom prst="rect">
            <a:avLst/>
          </a:prstGeom>
          <a:solidFill>
            <a:schemeClr val="bg1"/>
          </a:solidFill>
          <a:ln>
            <a:solidFill>
              <a:schemeClr val="tx1"/>
            </a:solidFill>
          </a:ln>
        </p:spPr>
        <p:txBody>
          <a:bodyPr wrap="square" rtlCol="0">
            <a:spAutoFit/>
          </a:bodyPr>
          <a:lstStyle/>
          <a:p>
            <a:pPr algn="ctr"/>
            <a:r>
              <a:rPr lang="en-US" sz="1050" b="1" dirty="0" smtClean="0"/>
              <a:t>Military Construction</a:t>
            </a:r>
          </a:p>
          <a:p>
            <a:pPr algn="ctr"/>
            <a:r>
              <a:rPr lang="en-US" sz="1050" b="1" dirty="0" smtClean="0"/>
              <a:t>(Medical)</a:t>
            </a:r>
            <a:endParaRPr lang="en-US" sz="1050" b="1" dirty="0"/>
          </a:p>
        </p:txBody>
      </p:sp>
      <p:sp>
        <p:nvSpPr>
          <p:cNvPr id="45" name="TextBox 44"/>
          <p:cNvSpPr txBox="1"/>
          <p:nvPr/>
        </p:nvSpPr>
        <p:spPr>
          <a:xfrm>
            <a:off x="3048000" y="5304973"/>
            <a:ext cx="1447800" cy="415498"/>
          </a:xfrm>
          <a:prstGeom prst="rect">
            <a:avLst/>
          </a:prstGeom>
          <a:solidFill>
            <a:schemeClr val="bg1"/>
          </a:solidFill>
          <a:ln>
            <a:solidFill>
              <a:schemeClr val="tx1"/>
            </a:solidFill>
          </a:ln>
        </p:spPr>
        <p:txBody>
          <a:bodyPr wrap="square" rtlCol="0">
            <a:spAutoFit/>
          </a:bodyPr>
          <a:lstStyle/>
          <a:p>
            <a:pPr algn="ctr"/>
            <a:r>
              <a:rPr lang="en-US" sz="1050" b="1" dirty="0" smtClean="0"/>
              <a:t>Environmental </a:t>
            </a:r>
          </a:p>
          <a:p>
            <a:pPr algn="ctr"/>
            <a:r>
              <a:rPr lang="en-US" sz="1050" b="1" dirty="0" smtClean="0"/>
              <a:t>Restoration/ FUDs</a:t>
            </a:r>
            <a:endParaRPr lang="en-US" sz="1050" b="1" dirty="0"/>
          </a:p>
        </p:txBody>
      </p:sp>
      <p:pic>
        <p:nvPicPr>
          <p:cNvPr id="21515" name="Picture 11" descr="http://sphotos-a.xx.fbcdn.net/hphotos-ash3/543668_493911583969851_1246791119_n.jpg"/>
          <p:cNvPicPr>
            <a:picLocks noChangeAspect="1" noChangeArrowheads="1"/>
          </p:cNvPicPr>
          <p:nvPr/>
        </p:nvPicPr>
        <p:blipFill>
          <a:blip r:embed="rId14" cstate="print"/>
          <a:srcRect/>
          <a:stretch>
            <a:fillRect/>
          </a:stretch>
        </p:blipFill>
        <p:spPr bwMode="auto">
          <a:xfrm>
            <a:off x="3200400" y="5743123"/>
            <a:ext cx="1066801" cy="800101"/>
          </a:xfrm>
          <a:prstGeom prst="rect">
            <a:avLst/>
          </a:prstGeom>
          <a:noFill/>
          <a:ln w="28575">
            <a:solidFill>
              <a:schemeClr val="tx1"/>
            </a:solidFill>
          </a:ln>
        </p:spPr>
      </p:pic>
      <p:sp>
        <p:nvSpPr>
          <p:cNvPr id="49" name="TextBox 48"/>
          <p:cNvSpPr txBox="1"/>
          <p:nvPr/>
        </p:nvSpPr>
        <p:spPr>
          <a:xfrm>
            <a:off x="2590800" y="1266373"/>
            <a:ext cx="1066800" cy="253916"/>
          </a:xfrm>
          <a:prstGeom prst="rect">
            <a:avLst/>
          </a:prstGeom>
          <a:solidFill>
            <a:schemeClr val="bg1"/>
          </a:solidFill>
          <a:ln>
            <a:solidFill>
              <a:schemeClr val="tx1"/>
            </a:solidFill>
          </a:ln>
        </p:spPr>
        <p:txBody>
          <a:bodyPr wrap="square" rtlCol="0">
            <a:spAutoFit/>
          </a:bodyPr>
          <a:lstStyle/>
          <a:p>
            <a:pPr algn="ctr"/>
            <a:r>
              <a:rPr lang="en-US" sz="1050" b="1" dirty="0" smtClean="0"/>
              <a:t>Water Supply</a:t>
            </a:r>
            <a:endParaRPr lang="en-US" sz="1050" b="1" dirty="0"/>
          </a:p>
        </p:txBody>
      </p:sp>
      <p:pic>
        <p:nvPicPr>
          <p:cNvPr id="21517" name="Picture 13" descr="http://t2.gstatic.com/images?q=tbn:ANd9GcTvpuiW4jZ87axMJuARbD5_ZnAfjpeLvazhLG0phcJPbhLu454SJg"/>
          <p:cNvPicPr>
            <a:picLocks noChangeAspect="1" noChangeArrowheads="1"/>
          </p:cNvPicPr>
          <p:nvPr/>
        </p:nvPicPr>
        <p:blipFill>
          <a:blip r:embed="rId15" cstate="print"/>
          <a:srcRect/>
          <a:stretch>
            <a:fillRect/>
          </a:stretch>
        </p:blipFill>
        <p:spPr bwMode="auto">
          <a:xfrm>
            <a:off x="2621280" y="1540693"/>
            <a:ext cx="1030573" cy="685800"/>
          </a:xfrm>
          <a:prstGeom prst="rect">
            <a:avLst/>
          </a:prstGeom>
          <a:noFill/>
          <a:ln w="28575">
            <a:solidFill>
              <a:schemeClr val="tx1"/>
            </a:solidFill>
          </a:ln>
        </p:spPr>
      </p:pic>
      <p:sp>
        <p:nvSpPr>
          <p:cNvPr id="37" name="TextBox 36"/>
          <p:cNvSpPr txBox="1"/>
          <p:nvPr/>
        </p:nvSpPr>
        <p:spPr>
          <a:xfrm>
            <a:off x="5319486" y="1066801"/>
            <a:ext cx="1309914" cy="253916"/>
          </a:xfrm>
          <a:prstGeom prst="rect">
            <a:avLst/>
          </a:prstGeom>
          <a:solidFill>
            <a:schemeClr val="bg1"/>
          </a:solidFill>
          <a:ln>
            <a:solidFill>
              <a:schemeClr val="tx1"/>
            </a:solidFill>
          </a:ln>
        </p:spPr>
        <p:txBody>
          <a:bodyPr wrap="square" rtlCol="0">
            <a:spAutoFit/>
          </a:bodyPr>
          <a:lstStyle/>
          <a:p>
            <a:pPr algn="ctr"/>
            <a:r>
              <a:rPr lang="en-US" sz="1050" b="1" dirty="0" smtClean="0"/>
              <a:t>Recreation</a:t>
            </a:r>
            <a:endParaRPr lang="en-US" sz="1050" b="1" dirty="0"/>
          </a:p>
        </p:txBody>
      </p:sp>
      <p:cxnSp>
        <p:nvCxnSpPr>
          <p:cNvPr id="54" name="Straight Connector 53"/>
          <p:cNvCxnSpPr/>
          <p:nvPr/>
        </p:nvCxnSpPr>
        <p:spPr>
          <a:xfrm flipH="1" flipV="1">
            <a:off x="4267200" y="4771573"/>
            <a:ext cx="17526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Elbow Connector 60"/>
          <p:cNvCxnSpPr/>
          <p:nvPr/>
        </p:nvCxnSpPr>
        <p:spPr>
          <a:xfrm rot="10800000">
            <a:off x="6553200" y="3552373"/>
            <a:ext cx="1219200" cy="990600"/>
          </a:xfrm>
          <a:prstGeom prst="bentConnector3">
            <a:avLst>
              <a:gd name="adj1" fmla="val 77273"/>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hape 68"/>
          <p:cNvCxnSpPr>
            <a:stCxn id="21509" idx="2"/>
          </p:cNvCxnSpPr>
          <p:nvPr/>
        </p:nvCxnSpPr>
        <p:spPr>
          <a:xfrm rot="5400000">
            <a:off x="5514415" y="1942087"/>
            <a:ext cx="210671" cy="723900"/>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flipV="1">
            <a:off x="2286000" y="4695373"/>
            <a:ext cx="609602" cy="381000"/>
          </a:xfrm>
          <a:prstGeom prst="bentConnector3">
            <a:avLst>
              <a:gd name="adj1" fmla="val -1136"/>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45" idx="0"/>
          </p:cNvCxnSpPr>
          <p:nvPr/>
        </p:nvCxnSpPr>
        <p:spPr>
          <a:xfrm rot="5400000" flipH="1" flipV="1">
            <a:off x="3676650" y="4790623"/>
            <a:ext cx="609600" cy="419100"/>
          </a:xfrm>
          <a:prstGeom prst="bentConnector3">
            <a:avLst>
              <a:gd name="adj1" fmla="val 101136"/>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524000" y="4847773"/>
            <a:ext cx="1371600" cy="577081"/>
          </a:xfrm>
          <a:prstGeom prst="rect">
            <a:avLst/>
          </a:prstGeom>
          <a:solidFill>
            <a:schemeClr val="bg1"/>
          </a:solidFill>
          <a:ln>
            <a:solidFill>
              <a:schemeClr val="tx1"/>
            </a:solidFill>
          </a:ln>
        </p:spPr>
        <p:txBody>
          <a:bodyPr wrap="square" rtlCol="0">
            <a:spAutoFit/>
          </a:bodyPr>
          <a:lstStyle/>
          <a:p>
            <a:pPr algn="ctr"/>
            <a:r>
              <a:rPr lang="en-US" sz="1050" b="1" dirty="0" smtClean="0"/>
              <a:t>Interagency and International Support</a:t>
            </a:r>
            <a:endParaRPr lang="en-US" sz="1050" b="1" dirty="0"/>
          </a:p>
        </p:txBody>
      </p:sp>
      <p:sp>
        <p:nvSpPr>
          <p:cNvPr id="44" name="Text Box 3"/>
          <p:cNvSpPr txBox="1">
            <a:spLocks noChangeArrowheads="1"/>
          </p:cNvSpPr>
          <p:nvPr/>
        </p:nvSpPr>
        <p:spPr bwMode="auto">
          <a:xfrm>
            <a:off x="1" y="162580"/>
            <a:ext cx="9144000" cy="646331"/>
          </a:xfrm>
          <a:prstGeom prst="rect">
            <a:avLst/>
          </a:prstGeom>
          <a:noFill/>
          <a:ln w="9525">
            <a:noFill/>
            <a:miter lim="800000"/>
            <a:headEnd/>
            <a:tailEnd/>
          </a:ln>
        </p:spPr>
        <p:txBody>
          <a:bodyPr wrap="square">
            <a:spAutoFit/>
          </a:bodyPr>
          <a:lstStyle/>
          <a:p>
            <a:pPr algn="ctr" eaLnBrk="0" hangingPunct="0"/>
            <a:r>
              <a:rPr lang="en-US" sz="3600" b="1" dirty="0" smtClean="0"/>
              <a:t>Fort Worth District Mission Areas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7" name="Text Box 13"/>
          <p:cNvSpPr txBox="1">
            <a:spLocks noChangeArrowheads="1"/>
          </p:cNvSpPr>
          <p:nvPr/>
        </p:nvSpPr>
        <p:spPr bwMode="auto">
          <a:xfrm>
            <a:off x="390524" y="1203325"/>
            <a:ext cx="2657476" cy="2769989"/>
          </a:xfrm>
          <a:prstGeom prst="rect">
            <a:avLst/>
          </a:prstGeom>
          <a:noFill/>
          <a:ln w="9525">
            <a:noFill/>
            <a:miter lim="800000"/>
            <a:headEnd/>
            <a:tailEnd/>
          </a:ln>
          <a:effectLst/>
        </p:spPr>
        <p:txBody>
          <a:bodyPr wrap="square">
            <a:spAutoFit/>
          </a:bodyPr>
          <a:lstStyle/>
          <a:p>
            <a:pPr>
              <a:spcBef>
                <a:spcPct val="50000"/>
              </a:spcBef>
            </a:pPr>
            <a:r>
              <a:rPr lang="en-US" sz="2400" b="1" dirty="0" smtClean="0"/>
              <a:t>CONSTRUCTION</a:t>
            </a:r>
            <a:endParaRPr lang="en-US" sz="2400" b="1" dirty="0"/>
          </a:p>
          <a:p>
            <a:pPr marL="228600">
              <a:spcBef>
                <a:spcPct val="50000"/>
              </a:spcBef>
              <a:buFontTx/>
              <a:buChar char="•"/>
            </a:pPr>
            <a:r>
              <a:rPr lang="en-US" sz="2000" dirty="0"/>
              <a:t>Design/Build</a:t>
            </a:r>
          </a:p>
          <a:p>
            <a:pPr marL="228600">
              <a:spcBef>
                <a:spcPct val="50000"/>
              </a:spcBef>
              <a:buFontTx/>
              <a:buChar char="•"/>
            </a:pPr>
            <a:r>
              <a:rPr lang="en-US" sz="2000" dirty="0" smtClean="0"/>
              <a:t>Levee </a:t>
            </a:r>
            <a:r>
              <a:rPr lang="en-US" sz="2000" dirty="0"/>
              <a:t>Repair</a:t>
            </a:r>
          </a:p>
          <a:p>
            <a:pPr marL="228600">
              <a:spcBef>
                <a:spcPct val="50000"/>
              </a:spcBef>
              <a:buFontTx/>
              <a:buChar char="•"/>
            </a:pPr>
            <a:r>
              <a:rPr lang="en-US" sz="2000" dirty="0" smtClean="0"/>
              <a:t>Hangars</a:t>
            </a:r>
            <a:endParaRPr lang="en-US" sz="2000" dirty="0"/>
          </a:p>
          <a:p>
            <a:pPr marL="228600">
              <a:spcBef>
                <a:spcPct val="50000"/>
              </a:spcBef>
              <a:buFontTx/>
              <a:buChar char="•"/>
            </a:pPr>
            <a:r>
              <a:rPr lang="en-US" sz="2000" dirty="0"/>
              <a:t>Medical Facilities</a:t>
            </a:r>
          </a:p>
          <a:p>
            <a:pPr marL="228600">
              <a:spcBef>
                <a:spcPct val="50000"/>
              </a:spcBef>
              <a:buFontTx/>
              <a:buChar char="•"/>
            </a:pPr>
            <a:r>
              <a:rPr lang="en-US" sz="2000" dirty="0"/>
              <a:t>Barracks</a:t>
            </a:r>
          </a:p>
        </p:txBody>
      </p:sp>
      <p:sp>
        <p:nvSpPr>
          <p:cNvPr id="72718" name="Text Box 14"/>
          <p:cNvSpPr txBox="1">
            <a:spLocks noChangeArrowheads="1"/>
          </p:cNvSpPr>
          <p:nvPr/>
        </p:nvSpPr>
        <p:spPr bwMode="auto">
          <a:xfrm>
            <a:off x="2914650" y="1203325"/>
            <a:ext cx="3409950" cy="3908762"/>
          </a:xfrm>
          <a:prstGeom prst="rect">
            <a:avLst/>
          </a:prstGeom>
          <a:noFill/>
          <a:ln w="9525">
            <a:noFill/>
            <a:miter lim="800000"/>
            <a:headEnd/>
            <a:tailEnd/>
          </a:ln>
          <a:effectLst/>
        </p:spPr>
        <p:txBody>
          <a:bodyPr wrap="square">
            <a:spAutoFit/>
          </a:bodyPr>
          <a:lstStyle/>
          <a:p>
            <a:pPr algn="ctr">
              <a:spcBef>
                <a:spcPct val="50000"/>
              </a:spcBef>
            </a:pPr>
            <a:r>
              <a:rPr lang="en-US" sz="2400" b="1" dirty="0"/>
              <a:t>ENGINEERING SERVICES</a:t>
            </a:r>
          </a:p>
          <a:p>
            <a:pPr marL="342900">
              <a:spcBef>
                <a:spcPct val="50000"/>
              </a:spcBef>
              <a:buFontTx/>
              <a:buChar char="•"/>
            </a:pPr>
            <a:r>
              <a:rPr lang="en-US" sz="2000" dirty="0"/>
              <a:t>Design</a:t>
            </a:r>
          </a:p>
          <a:p>
            <a:pPr marL="342900">
              <a:spcBef>
                <a:spcPct val="50000"/>
              </a:spcBef>
              <a:buFontTx/>
              <a:buChar char="•"/>
            </a:pPr>
            <a:r>
              <a:rPr lang="en-US" sz="2000" dirty="0"/>
              <a:t>Survey and Mapping</a:t>
            </a:r>
          </a:p>
          <a:p>
            <a:pPr marL="342900">
              <a:spcBef>
                <a:spcPct val="50000"/>
              </a:spcBef>
              <a:buFontTx/>
              <a:buChar char="•"/>
            </a:pPr>
            <a:r>
              <a:rPr lang="en-US" sz="2000" dirty="0"/>
              <a:t>Construction </a:t>
            </a:r>
            <a:r>
              <a:rPr lang="en-US" sz="2000" dirty="0" smtClean="0"/>
              <a:t>Inspections</a:t>
            </a:r>
          </a:p>
          <a:p>
            <a:pPr marL="342900">
              <a:spcBef>
                <a:spcPct val="50000"/>
              </a:spcBef>
              <a:buFontTx/>
              <a:buChar char="•"/>
            </a:pPr>
            <a:r>
              <a:rPr lang="en-US" sz="2000" dirty="0" smtClean="0"/>
              <a:t>Master Planning</a:t>
            </a:r>
          </a:p>
          <a:p>
            <a:pPr marL="342900">
              <a:spcBef>
                <a:spcPct val="50000"/>
              </a:spcBef>
              <a:buFontTx/>
              <a:buChar char="•"/>
            </a:pPr>
            <a:r>
              <a:rPr lang="en-US" sz="2000" dirty="0" smtClean="0"/>
              <a:t>Facility Condition Assessments</a:t>
            </a:r>
          </a:p>
          <a:p>
            <a:pPr marL="342900">
              <a:spcBef>
                <a:spcPct val="50000"/>
              </a:spcBef>
              <a:buFontTx/>
              <a:buChar char="•"/>
            </a:pPr>
            <a:r>
              <a:rPr lang="en-US" sz="2000" dirty="0" smtClean="0"/>
              <a:t>Energy Assessments</a:t>
            </a:r>
            <a:endParaRPr lang="en-US" sz="2000" dirty="0"/>
          </a:p>
        </p:txBody>
      </p:sp>
      <p:sp>
        <p:nvSpPr>
          <p:cNvPr id="72719" name="Text Box 15"/>
          <p:cNvSpPr txBox="1">
            <a:spLocks noChangeArrowheads="1"/>
          </p:cNvSpPr>
          <p:nvPr/>
        </p:nvSpPr>
        <p:spPr bwMode="auto">
          <a:xfrm>
            <a:off x="6172200" y="1203325"/>
            <a:ext cx="2819400" cy="3139321"/>
          </a:xfrm>
          <a:prstGeom prst="rect">
            <a:avLst/>
          </a:prstGeom>
          <a:noFill/>
          <a:ln w="9525">
            <a:noFill/>
            <a:miter lim="800000"/>
            <a:headEnd/>
            <a:tailEnd/>
          </a:ln>
          <a:effectLst/>
        </p:spPr>
        <p:txBody>
          <a:bodyPr wrap="square">
            <a:spAutoFit/>
          </a:bodyPr>
          <a:lstStyle/>
          <a:p>
            <a:pPr algn="ctr">
              <a:spcBef>
                <a:spcPct val="50000"/>
              </a:spcBef>
            </a:pPr>
            <a:r>
              <a:rPr lang="en-US" sz="2400" b="1" dirty="0"/>
              <a:t>ENVIRONMENTAL SERVICES</a:t>
            </a:r>
          </a:p>
          <a:p>
            <a:pPr marL="342900">
              <a:spcBef>
                <a:spcPct val="50000"/>
              </a:spcBef>
              <a:buFontTx/>
              <a:buChar char="•"/>
            </a:pPr>
            <a:r>
              <a:rPr lang="en-US" sz="2000" dirty="0"/>
              <a:t>Remediation</a:t>
            </a:r>
          </a:p>
          <a:p>
            <a:pPr marL="342900">
              <a:spcBef>
                <a:spcPct val="50000"/>
              </a:spcBef>
              <a:buFontTx/>
              <a:buChar char="•"/>
            </a:pPr>
            <a:r>
              <a:rPr lang="en-US" sz="2000" dirty="0"/>
              <a:t>Studies</a:t>
            </a:r>
          </a:p>
          <a:p>
            <a:pPr marL="342900">
              <a:spcBef>
                <a:spcPct val="50000"/>
              </a:spcBef>
              <a:buFontTx/>
              <a:buChar char="•"/>
            </a:pPr>
            <a:r>
              <a:rPr lang="en-US" sz="2000" dirty="0"/>
              <a:t>Refuse</a:t>
            </a:r>
          </a:p>
          <a:p>
            <a:pPr marL="342900">
              <a:spcBef>
                <a:spcPct val="50000"/>
              </a:spcBef>
              <a:buFontTx/>
              <a:buChar char="•"/>
            </a:pPr>
            <a:r>
              <a:rPr lang="en-US" sz="2000" dirty="0"/>
              <a:t>Investigations</a:t>
            </a:r>
          </a:p>
          <a:p>
            <a:pPr>
              <a:spcBef>
                <a:spcPct val="50000"/>
              </a:spcBef>
              <a:buFontTx/>
              <a:buChar char="•"/>
            </a:pPr>
            <a:endParaRPr lang="en-US" sz="2000" dirty="0"/>
          </a:p>
        </p:txBody>
      </p:sp>
      <p:sp>
        <p:nvSpPr>
          <p:cNvPr id="8"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3</a:t>
            </a:fld>
            <a:endParaRPr lang="en-US" dirty="0" smtClean="0"/>
          </a:p>
        </p:txBody>
      </p:sp>
      <p:sp>
        <p:nvSpPr>
          <p:cNvPr id="7"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Types of Work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txBox="1">
            <a:spLocks/>
          </p:cNvSpPr>
          <p:nvPr/>
        </p:nvSpPr>
        <p:spPr>
          <a:xfrm>
            <a:off x="838200" y="4876800"/>
            <a:ext cx="7239000" cy="838200"/>
          </a:xfrm>
          <a:prstGeom prst="rect">
            <a:avLst/>
          </a:prstGeom>
        </p:spPr>
        <p:txBody>
          <a:bodyPr/>
          <a:lstStyle/>
          <a:p>
            <a:pPr marL="342900" indent="-342900" eaLnBrk="0" fontAlgn="base" hangingPunct="0">
              <a:spcBef>
                <a:spcPts val="600"/>
              </a:spcBef>
              <a:spcAft>
                <a:spcPts val="300"/>
              </a:spcAft>
              <a:buSzPct val="100000"/>
              <a:buFontTx/>
              <a:buChar char="•"/>
              <a:defRPr/>
            </a:pPr>
            <a:r>
              <a:rPr lang="en-US" sz="2000" b="1" kern="0" dirty="0">
                <a:solidFill>
                  <a:srgbClr val="000000"/>
                </a:solidFill>
                <a:cs typeface="Arial" pitchFamily="34" charset="0"/>
              </a:rPr>
              <a:t>MILCON workload will dip below pre-’surge’ levels</a:t>
            </a:r>
          </a:p>
          <a:p>
            <a:pPr marL="342900" indent="-342900" eaLnBrk="0" fontAlgn="base" hangingPunct="0">
              <a:spcBef>
                <a:spcPts val="600"/>
              </a:spcBef>
              <a:spcAft>
                <a:spcPts val="300"/>
              </a:spcAft>
              <a:buSzPct val="100000"/>
              <a:buFontTx/>
              <a:buChar char="•"/>
              <a:defRPr/>
            </a:pPr>
            <a:r>
              <a:rPr lang="en-US" sz="2000" b="1" kern="0" dirty="0">
                <a:solidFill>
                  <a:srgbClr val="000000"/>
                </a:solidFill>
                <a:cs typeface="Arial" pitchFamily="34" charset="0"/>
              </a:rPr>
              <a:t>Majority of the program will be reimbursable</a:t>
            </a:r>
          </a:p>
          <a:p>
            <a:pPr marL="342900" indent="-342900" eaLnBrk="0" fontAlgn="base" hangingPunct="0">
              <a:spcBef>
                <a:spcPts val="1200"/>
              </a:spcBef>
              <a:spcAft>
                <a:spcPts val="600"/>
              </a:spcAft>
              <a:buSzPct val="100000"/>
              <a:defRPr/>
            </a:pPr>
            <a:endParaRPr lang="en-US" sz="2000" kern="0" dirty="0">
              <a:solidFill>
                <a:srgbClr val="000000"/>
              </a:solidFill>
              <a:cs typeface="Arial" pitchFamily="34" charset="0"/>
            </a:endParaRPr>
          </a:p>
        </p:txBody>
      </p:sp>
      <p:sp>
        <p:nvSpPr>
          <p:cNvPr id="8" name="Slide Number Placeholder 7"/>
          <p:cNvSpPr>
            <a:spLocks noGrp="1"/>
          </p:cNvSpPr>
          <p:nvPr>
            <p:ph type="sldNum" sz="quarter" idx="10"/>
          </p:nvPr>
        </p:nvSpPr>
        <p:spPr/>
        <p:txBody>
          <a:bodyPr/>
          <a:lstStyle/>
          <a:p>
            <a:pPr>
              <a:defRPr/>
            </a:pPr>
            <a:r>
              <a:rPr lang="en-US" dirty="0" smtClean="0">
                <a:solidFill>
                  <a:srgbClr val="000000"/>
                </a:solidFill>
              </a:rPr>
              <a:t> </a:t>
            </a:r>
            <a:fld id="{AF24ED25-E5A5-451A-9EE3-E619EA2439FB}" type="slidenum">
              <a:rPr lang="en-US" smtClean="0">
                <a:solidFill>
                  <a:srgbClr val="000000"/>
                </a:solidFill>
              </a:rPr>
              <a:pPr>
                <a:defRPr/>
              </a:pPr>
              <a:t>4</a:t>
            </a:fld>
            <a:endParaRPr lang="en-US" dirty="0">
              <a:solidFill>
                <a:srgbClr val="000000"/>
              </a:solidFill>
            </a:endParaRPr>
          </a:p>
        </p:txBody>
      </p:sp>
      <p:graphicFrame>
        <p:nvGraphicFramePr>
          <p:cNvPr id="10" name="Object 3"/>
          <p:cNvGraphicFramePr>
            <a:graphicFrameLocks noChangeAspect="1"/>
          </p:cNvGraphicFramePr>
          <p:nvPr/>
        </p:nvGraphicFramePr>
        <p:xfrm>
          <a:off x="76200" y="990600"/>
          <a:ext cx="8940800" cy="3937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SWD Military Program (M$ PA)</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5BFC29B-73BA-48ED-8664-05024AB33E6C}" type="slidenum">
              <a:rPr lang="en-US" smtClean="0"/>
              <a:pPr>
                <a:defRPr/>
              </a:pPr>
              <a:t>5</a:t>
            </a:fld>
            <a:endParaRPr lang="en-US" dirty="0"/>
          </a:p>
        </p:txBody>
      </p:sp>
      <p:graphicFrame>
        <p:nvGraphicFramePr>
          <p:cNvPr id="5" name="Content Placeholder 4"/>
          <p:cNvGraphicFramePr>
            <a:graphicFrameLocks noChangeAspect="1"/>
          </p:cNvGraphicFramePr>
          <p:nvPr>
            <p:ph idx="1"/>
          </p:nvPr>
        </p:nvGraphicFramePr>
        <p:xfrm>
          <a:off x="420688" y="1031875"/>
          <a:ext cx="8382000" cy="5394325"/>
        </p:xfrm>
        <a:graphic>
          <a:graphicData uri="http://schemas.openxmlformats.org/presentationml/2006/ole">
            <p:oleObj spid="_x0000_s2050" name="Worksheet" r:id="rId4" imgW="6648374" imgH="4543522" progId="Excel.Sheet.12">
              <p:embed/>
            </p:oleObj>
          </a:graphicData>
        </a:graphic>
      </p:graphicFrame>
      <p:sp>
        <p:nvSpPr>
          <p:cNvPr id="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SWD Civil Works Program</a:t>
            </a:r>
          </a:p>
        </p:txBody>
      </p:sp>
      <p:grpSp>
        <p:nvGrpSpPr>
          <p:cNvPr id="19" name="Group 18"/>
          <p:cNvGrpSpPr/>
          <p:nvPr/>
        </p:nvGrpSpPr>
        <p:grpSpPr>
          <a:xfrm>
            <a:off x="1333501" y="4457700"/>
            <a:ext cx="7353299" cy="1905000"/>
            <a:chOff x="1333501" y="4457700"/>
            <a:chExt cx="7353299" cy="1905000"/>
          </a:xfrm>
        </p:grpSpPr>
        <p:sp>
          <p:nvSpPr>
            <p:cNvPr id="7" name="Rectangle 6"/>
            <p:cNvSpPr/>
            <p:nvPr/>
          </p:nvSpPr>
          <p:spPr>
            <a:xfrm>
              <a:off x="3752850" y="4457700"/>
              <a:ext cx="487680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333501" y="4457700"/>
              <a:ext cx="2400300" cy="400110"/>
            </a:xfrm>
            <a:prstGeom prst="rect">
              <a:avLst/>
            </a:prstGeom>
            <a:solidFill>
              <a:schemeClr val="bg1"/>
            </a:solidFill>
          </p:spPr>
          <p:txBody>
            <a:bodyPr wrap="square" rtlCol="0">
              <a:spAutoFit/>
            </a:bodyPr>
            <a:lstStyle/>
            <a:p>
              <a:r>
                <a:rPr lang="en-US" sz="1000" dirty="0" smtClean="0"/>
                <a:t>American Recovery &amp; Reinvestment Act</a:t>
              </a:r>
              <a:endParaRPr lang="en-US" sz="1000" dirty="0"/>
            </a:p>
          </p:txBody>
        </p:sp>
        <p:sp>
          <p:nvSpPr>
            <p:cNvPr id="11" name="TextBox 10"/>
            <p:cNvSpPr txBox="1"/>
            <p:nvPr/>
          </p:nvSpPr>
          <p:spPr>
            <a:xfrm>
              <a:off x="1333501" y="4687729"/>
              <a:ext cx="2400299" cy="246221"/>
            </a:xfrm>
            <a:prstGeom prst="rect">
              <a:avLst/>
            </a:prstGeom>
            <a:solidFill>
              <a:schemeClr val="bg1"/>
            </a:solidFill>
          </p:spPr>
          <p:txBody>
            <a:bodyPr wrap="square" rtlCol="0">
              <a:spAutoFit/>
            </a:bodyPr>
            <a:lstStyle/>
            <a:p>
              <a:r>
                <a:rPr lang="en-US" sz="1000" dirty="0" smtClean="0"/>
                <a:t>Flood Control &amp; Coastal Emergencies</a:t>
              </a:r>
              <a:endParaRPr lang="en-US" sz="1000" dirty="0"/>
            </a:p>
          </p:txBody>
        </p:sp>
        <p:sp>
          <p:nvSpPr>
            <p:cNvPr id="12" name="TextBox 11"/>
            <p:cNvSpPr txBox="1"/>
            <p:nvPr/>
          </p:nvSpPr>
          <p:spPr>
            <a:xfrm>
              <a:off x="1333501" y="4916329"/>
              <a:ext cx="2400299" cy="246221"/>
            </a:xfrm>
            <a:prstGeom prst="rect">
              <a:avLst/>
            </a:prstGeom>
            <a:solidFill>
              <a:schemeClr val="bg1"/>
            </a:solidFill>
          </p:spPr>
          <p:txBody>
            <a:bodyPr wrap="square" rtlCol="0">
              <a:spAutoFit/>
            </a:bodyPr>
            <a:lstStyle/>
            <a:p>
              <a:r>
                <a:rPr lang="en-US" sz="1000" dirty="0" smtClean="0"/>
                <a:t>Supplemental Funding</a:t>
              </a:r>
              <a:endParaRPr lang="en-US" sz="1000" dirty="0"/>
            </a:p>
          </p:txBody>
        </p:sp>
        <p:sp>
          <p:nvSpPr>
            <p:cNvPr id="13" name="TextBox 12"/>
            <p:cNvSpPr txBox="1"/>
            <p:nvPr/>
          </p:nvSpPr>
          <p:spPr>
            <a:xfrm>
              <a:off x="1333501" y="5154454"/>
              <a:ext cx="2400299" cy="246221"/>
            </a:xfrm>
            <a:prstGeom prst="rect">
              <a:avLst/>
            </a:prstGeom>
            <a:solidFill>
              <a:schemeClr val="bg1"/>
            </a:solidFill>
          </p:spPr>
          <p:txBody>
            <a:bodyPr wrap="square" rtlCol="0">
              <a:spAutoFit/>
            </a:bodyPr>
            <a:lstStyle/>
            <a:p>
              <a:r>
                <a:rPr lang="en-US" sz="1000" dirty="0" smtClean="0"/>
                <a:t>Regulatory</a:t>
              </a:r>
              <a:endParaRPr lang="en-US" sz="1000" dirty="0"/>
            </a:p>
          </p:txBody>
        </p:sp>
        <p:sp>
          <p:nvSpPr>
            <p:cNvPr id="14" name="TextBox 13"/>
            <p:cNvSpPr txBox="1"/>
            <p:nvPr/>
          </p:nvSpPr>
          <p:spPr>
            <a:xfrm>
              <a:off x="1333501" y="5392579"/>
              <a:ext cx="2400299" cy="246221"/>
            </a:xfrm>
            <a:prstGeom prst="rect">
              <a:avLst/>
            </a:prstGeom>
            <a:solidFill>
              <a:schemeClr val="bg1"/>
            </a:solidFill>
          </p:spPr>
          <p:txBody>
            <a:bodyPr wrap="square" rtlCol="0">
              <a:spAutoFit/>
            </a:bodyPr>
            <a:lstStyle/>
            <a:p>
              <a:r>
                <a:rPr lang="en-US" sz="1000" dirty="0" smtClean="0"/>
                <a:t>Operations &amp; Maintenance</a:t>
              </a:r>
              <a:endParaRPr lang="en-US" sz="1000" dirty="0"/>
            </a:p>
          </p:txBody>
        </p:sp>
        <p:sp>
          <p:nvSpPr>
            <p:cNvPr id="15" name="TextBox 14"/>
            <p:cNvSpPr txBox="1"/>
            <p:nvPr/>
          </p:nvSpPr>
          <p:spPr>
            <a:xfrm>
              <a:off x="1333501" y="5619750"/>
              <a:ext cx="2400299" cy="246221"/>
            </a:xfrm>
            <a:prstGeom prst="rect">
              <a:avLst/>
            </a:prstGeom>
            <a:solidFill>
              <a:schemeClr val="bg1"/>
            </a:solidFill>
          </p:spPr>
          <p:txBody>
            <a:bodyPr wrap="square" rtlCol="0">
              <a:spAutoFit/>
            </a:bodyPr>
            <a:lstStyle/>
            <a:p>
              <a:r>
                <a:rPr lang="en-US" sz="1000" dirty="0" smtClean="0"/>
                <a:t>Continuing Authorities Program</a:t>
              </a:r>
              <a:endParaRPr lang="en-US" sz="1000" dirty="0"/>
            </a:p>
          </p:txBody>
        </p:sp>
        <p:sp>
          <p:nvSpPr>
            <p:cNvPr id="16" name="TextBox 15"/>
            <p:cNvSpPr txBox="1"/>
            <p:nvPr/>
          </p:nvSpPr>
          <p:spPr>
            <a:xfrm>
              <a:off x="1333501" y="5859304"/>
              <a:ext cx="2400299" cy="246221"/>
            </a:xfrm>
            <a:prstGeom prst="rect">
              <a:avLst/>
            </a:prstGeom>
            <a:solidFill>
              <a:schemeClr val="bg1"/>
            </a:solidFill>
          </p:spPr>
          <p:txBody>
            <a:bodyPr wrap="square" rtlCol="0">
              <a:spAutoFit/>
            </a:bodyPr>
            <a:lstStyle/>
            <a:p>
              <a:r>
                <a:rPr lang="en-US" sz="1000" dirty="0" smtClean="0"/>
                <a:t>Construction, General</a:t>
              </a:r>
              <a:endParaRPr lang="en-US" sz="1000" dirty="0"/>
            </a:p>
          </p:txBody>
        </p:sp>
        <p:sp>
          <p:nvSpPr>
            <p:cNvPr id="17" name="TextBox 16"/>
            <p:cNvSpPr txBox="1"/>
            <p:nvPr/>
          </p:nvSpPr>
          <p:spPr>
            <a:xfrm>
              <a:off x="1333501" y="6078379"/>
              <a:ext cx="2400300" cy="246221"/>
            </a:xfrm>
            <a:prstGeom prst="rect">
              <a:avLst/>
            </a:prstGeom>
            <a:solidFill>
              <a:schemeClr val="bg1"/>
            </a:solidFill>
          </p:spPr>
          <p:txBody>
            <a:bodyPr wrap="square" rtlCol="0">
              <a:spAutoFit/>
            </a:bodyPr>
            <a:lstStyle/>
            <a:p>
              <a:r>
                <a:rPr lang="en-US" sz="1000" dirty="0" smtClean="0"/>
                <a:t>General Investigations</a:t>
              </a:r>
              <a:endParaRPr lang="en-US" sz="1000" dirty="0"/>
            </a:p>
          </p:txBody>
        </p:sp>
        <p:sp>
          <p:nvSpPr>
            <p:cNvPr id="18" name="TextBox 17"/>
            <p:cNvSpPr txBox="1"/>
            <p:nvPr/>
          </p:nvSpPr>
          <p:spPr>
            <a:xfrm>
              <a:off x="4027294" y="4694872"/>
              <a:ext cx="4659506" cy="1477328"/>
            </a:xfrm>
            <a:prstGeom prst="rect">
              <a:avLst/>
            </a:prstGeom>
            <a:noFill/>
          </p:spPr>
          <p:txBody>
            <a:bodyPr wrap="square" rtlCol="0">
              <a:spAutoFit/>
            </a:bodyPr>
            <a:lstStyle/>
            <a:p>
              <a:r>
                <a:rPr lang="en-US" b="1" i="1" dirty="0" smtClean="0"/>
                <a:t>Trend:</a:t>
              </a:r>
            </a:p>
            <a:p>
              <a:pPr>
                <a:buFont typeface="Arial" pitchFamily="34" charset="0"/>
                <a:buChar char="•"/>
              </a:pPr>
              <a:r>
                <a:rPr lang="en-US" dirty="0" smtClean="0"/>
                <a:t>Operations &amp; Maintenance holding steady</a:t>
              </a:r>
            </a:p>
            <a:p>
              <a:pPr>
                <a:buFont typeface="Arial" pitchFamily="34" charset="0"/>
                <a:buChar char="•"/>
              </a:pPr>
              <a:r>
                <a:rPr lang="en-US" dirty="0" smtClean="0"/>
                <a:t>Construction, General increasing slightly</a:t>
              </a:r>
            </a:p>
            <a:p>
              <a:pPr>
                <a:buFont typeface="Arial" pitchFamily="34" charset="0"/>
                <a:buChar char="•"/>
              </a:pPr>
              <a:r>
                <a:rPr lang="en-US" dirty="0" smtClean="0"/>
                <a:t>Regulatory holding steady</a:t>
              </a:r>
            </a:p>
            <a:p>
              <a:pPr>
                <a:buFont typeface="Arial" pitchFamily="34" charset="0"/>
                <a:buChar char="•"/>
              </a:pPr>
              <a:r>
                <a:rPr lang="en-US" dirty="0" smtClean="0"/>
                <a:t>General Investigations small, but steady</a:t>
              </a:r>
              <a:endParaRPr lang="en-US" dirty="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33255" y="5759648"/>
            <a:ext cx="3843745" cy="307777"/>
          </a:xfrm>
          <a:prstGeom prst="rect">
            <a:avLst/>
          </a:prstGeom>
          <a:noFill/>
        </p:spPr>
        <p:txBody>
          <a:bodyPr wrap="none" rtlCol="0">
            <a:spAutoFit/>
          </a:bodyPr>
          <a:lstStyle/>
          <a:p>
            <a:r>
              <a:rPr lang="en-US" sz="1400" b="0" dirty="0" smtClean="0">
                <a:solidFill>
                  <a:schemeClr val="tx1"/>
                </a:solidFill>
              </a:rPr>
              <a:t>FY15 and FY16 are Projected Award Amounts</a:t>
            </a:r>
            <a:endParaRPr lang="en-US" sz="1400" b="0" dirty="0">
              <a:solidFill>
                <a:schemeClr val="tx1"/>
              </a:solidFill>
            </a:endParaRPr>
          </a:p>
        </p:txBody>
      </p:sp>
      <p:graphicFrame>
        <p:nvGraphicFramePr>
          <p:cNvPr id="1033" name="Object 9"/>
          <p:cNvGraphicFramePr>
            <a:graphicFrameLocks noChangeAspect="1"/>
          </p:cNvGraphicFramePr>
          <p:nvPr/>
        </p:nvGraphicFramePr>
        <p:xfrm>
          <a:off x="914400" y="1216025"/>
          <a:ext cx="7315199" cy="4270375"/>
        </p:xfrm>
        <a:graphic>
          <a:graphicData uri="http://schemas.openxmlformats.org/presentationml/2006/ole">
            <p:oleObj spid="_x0000_s65538" name="Worksheet" r:id="rId4" imgW="6873263" imgH="3665166" progId="Excel.Sheet.8">
              <p:link updateAutomatic="1"/>
            </p:oleObj>
          </a:graphicData>
        </a:graphic>
      </p:graphicFrame>
      <p:sp>
        <p:nvSpPr>
          <p:cNvPr id="5"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MILCON and SRM Awards: FY02-16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33525" y="800100"/>
            <a:ext cx="6020238" cy="461665"/>
          </a:xfrm>
          <a:prstGeom prst="rect">
            <a:avLst/>
          </a:prstGeom>
          <a:noFill/>
        </p:spPr>
        <p:txBody>
          <a:bodyPr wrap="none" rtlCol="0">
            <a:spAutoFit/>
          </a:bodyPr>
          <a:lstStyle/>
          <a:p>
            <a:r>
              <a:rPr lang="en-US" dirty="0" smtClean="0"/>
              <a:t> </a:t>
            </a:r>
            <a:r>
              <a:rPr lang="en-US" sz="2400" dirty="0" smtClean="0"/>
              <a:t>(Contract Amount, 355 projects @ $368M)</a:t>
            </a:r>
            <a:endParaRPr lang="en-US" dirty="0"/>
          </a:p>
        </p:txBody>
      </p:sp>
      <p:sp>
        <p:nvSpPr>
          <p:cNvPr id="7" name="Text Box 3"/>
          <p:cNvSpPr txBox="1">
            <a:spLocks noChangeArrowheads="1"/>
          </p:cNvSpPr>
          <p:nvPr/>
        </p:nvSpPr>
        <p:spPr bwMode="auto">
          <a:xfrm>
            <a:off x="0" y="162580"/>
            <a:ext cx="9143999" cy="1200329"/>
          </a:xfrm>
          <a:prstGeom prst="rect">
            <a:avLst/>
          </a:prstGeom>
          <a:noFill/>
          <a:ln w="9525">
            <a:noFill/>
            <a:miter lim="800000"/>
            <a:headEnd/>
            <a:tailEnd/>
          </a:ln>
        </p:spPr>
        <p:txBody>
          <a:bodyPr wrap="square">
            <a:spAutoFit/>
          </a:bodyPr>
          <a:lstStyle/>
          <a:p>
            <a:pPr algn="ctr" eaLnBrk="0" hangingPunct="0"/>
            <a:r>
              <a:rPr lang="en-US" sz="3600" b="1" dirty="0" smtClean="0"/>
              <a:t>FY14 Military Awards</a:t>
            </a:r>
          </a:p>
          <a:p>
            <a:pPr algn="ctr" eaLnBrk="0" hangingPunct="0"/>
            <a:endParaRPr lang="en-US" sz="3600" b="1" dirty="0" smtClean="0"/>
          </a:p>
        </p:txBody>
      </p:sp>
      <p:sp>
        <p:nvSpPr>
          <p:cNvPr id="8" name="TextBox 7"/>
          <p:cNvSpPr txBox="1"/>
          <p:nvPr/>
        </p:nvSpPr>
        <p:spPr>
          <a:xfrm>
            <a:off x="1807984" y="5802868"/>
            <a:ext cx="5513049" cy="369332"/>
          </a:xfrm>
          <a:prstGeom prst="rect">
            <a:avLst/>
          </a:prstGeom>
          <a:noFill/>
        </p:spPr>
        <p:txBody>
          <a:bodyPr wrap="none" rtlCol="0">
            <a:spAutoFit/>
          </a:bodyPr>
          <a:lstStyle/>
          <a:p>
            <a:pPr algn="ctr"/>
            <a:r>
              <a:rPr lang="en-US" b="1" i="1" dirty="0" smtClean="0"/>
              <a:t>By comparison . . .  FY13 – 210 projects @$558M</a:t>
            </a:r>
            <a:endParaRPr lang="en-US" b="1" i="1" dirty="0"/>
          </a:p>
        </p:txBody>
      </p:sp>
      <p:graphicFrame>
        <p:nvGraphicFramePr>
          <p:cNvPr id="67587" name="Object 3"/>
          <p:cNvGraphicFramePr>
            <a:graphicFrameLocks noChangeAspect="1"/>
          </p:cNvGraphicFramePr>
          <p:nvPr/>
        </p:nvGraphicFramePr>
        <p:xfrm>
          <a:off x="522288" y="1300163"/>
          <a:ext cx="8099425" cy="4259262"/>
        </p:xfrm>
        <a:graphic>
          <a:graphicData uri="http://schemas.openxmlformats.org/presentationml/2006/ole">
            <p:oleObj spid="_x0000_s145410" name="Worksheet" r:id="rId4" imgW="8100098" imgH="4259634" progId="Excel.Sheet.8">
              <p:link updateAutomatic="1"/>
            </p:oleObj>
          </a:graphicData>
        </a:graphic>
      </p:graphicFrame>
      <p:sp>
        <p:nvSpPr>
          <p:cNvPr id="9" name="Slide Number Placeholder 3"/>
          <p:cNvSpPr>
            <a:spLocks noGrp="1"/>
          </p:cNvSpPr>
          <p:nvPr>
            <p:ph type="sldNum" sz="quarter" idx="10"/>
          </p:nvPr>
        </p:nvSpPr>
        <p:spPr>
          <a:xfrm>
            <a:off x="3657600" y="6400800"/>
            <a:ext cx="2133600" cy="476250"/>
          </a:xfrm>
        </p:spPr>
        <p:txBody>
          <a:bodyPr/>
          <a:lstStyle/>
          <a:p>
            <a:pPr>
              <a:defRPr/>
            </a:pPr>
            <a:fld id="{85BFC29B-73BA-48ED-8664-05024AB33E6C}"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7578" y="800100"/>
            <a:ext cx="6260047" cy="461665"/>
          </a:xfrm>
          <a:prstGeom prst="rect">
            <a:avLst/>
          </a:prstGeom>
          <a:noFill/>
        </p:spPr>
        <p:txBody>
          <a:bodyPr wrap="none" rtlCol="0">
            <a:spAutoFit/>
          </a:bodyPr>
          <a:lstStyle/>
          <a:p>
            <a:pPr algn="ctr"/>
            <a:r>
              <a:rPr lang="en-US" dirty="0" smtClean="0"/>
              <a:t> </a:t>
            </a:r>
            <a:r>
              <a:rPr lang="en-US" sz="2400" dirty="0" smtClean="0"/>
              <a:t>Number of Projects, 355 projects @ $368M)</a:t>
            </a:r>
            <a:endParaRPr lang="en-US" dirty="0"/>
          </a:p>
        </p:txBody>
      </p:sp>
      <p:sp>
        <p:nvSpPr>
          <p:cNvPr id="5" name="Text Box 3"/>
          <p:cNvSpPr txBox="1">
            <a:spLocks noChangeArrowheads="1"/>
          </p:cNvSpPr>
          <p:nvPr/>
        </p:nvSpPr>
        <p:spPr bwMode="auto">
          <a:xfrm>
            <a:off x="0" y="162580"/>
            <a:ext cx="9143999" cy="1200329"/>
          </a:xfrm>
          <a:prstGeom prst="rect">
            <a:avLst/>
          </a:prstGeom>
          <a:noFill/>
          <a:ln w="9525">
            <a:noFill/>
            <a:miter lim="800000"/>
            <a:headEnd/>
            <a:tailEnd/>
          </a:ln>
        </p:spPr>
        <p:txBody>
          <a:bodyPr wrap="square">
            <a:spAutoFit/>
          </a:bodyPr>
          <a:lstStyle/>
          <a:p>
            <a:pPr algn="ctr" eaLnBrk="0" hangingPunct="0"/>
            <a:r>
              <a:rPr lang="en-US" sz="3600" b="1" dirty="0" smtClean="0"/>
              <a:t>FY14 Military Awards</a:t>
            </a:r>
          </a:p>
          <a:p>
            <a:pPr algn="ctr" eaLnBrk="0" hangingPunct="0"/>
            <a:endParaRPr lang="en-US" sz="3600" b="1" dirty="0" smtClean="0"/>
          </a:p>
        </p:txBody>
      </p:sp>
      <p:sp>
        <p:nvSpPr>
          <p:cNvPr id="7" name="TextBox 6"/>
          <p:cNvSpPr txBox="1"/>
          <p:nvPr/>
        </p:nvSpPr>
        <p:spPr>
          <a:xfrm>
            <a:off x="1807984" y="5802868"/>
            <a:ext cx="5513049" cy="369332"/>
          </a:xfrm>
          <a:prstGeom prst="rect">
            <a:avLst/>
          </a:prstGeom>
          <a:noFill/>
        </p:spPr>
        <p:txBody>
          <a:bodyPr wrap="none" rtlCol="0">
            <a:spAutoFit/>
          </a:bodyPr>
          <a:lstStyle/>
          <a:p>
            <a:pPr algn="ctr"/>
            <a:r>
              <a:rPr lang="en-US" b="1" i="1" dirty="0" smtClean="0">
                <a:solidFill>
                  <a:schemeClr val="accent2">
                    <a:lumMod val="75000"/>
                  </a:schemeClr>
                </a:solidFill>
              </a:rPr>
              <a:t>By comparison . . .  FY13 – 210 projects @$558M</a:t>
            </a:r>
            <a:endParaRPr lang="en-US" b="1" i="1" dirty="0">
              <a:solidFill>
                <a:schemeClr val="accent2">
                  <a:lumMod val="75000"/>
                </a:schemeClr>
              </a:solidFill>
            </a:endParaRPr>
          </a:p>
        </p:txBody>
      </p:sp>
      <p:graphicFrame>
        <p:nvGraphicFramePr>
          <p:cNvPr id="68611" name="Object 3"/>
          <p:cNvGraphicFramePr>
            <a:graphicFrameLocks noChangeAspect="1"/>
          </p:cNvGraphicFramePr>
          <p:nvPr/>
        </p:nvGraphicFramePr>
        <p:xfrm>
          <a:off x="652463" y="1300163"/>
          <a:ext cx="7840662" cy="4259262"/>
        </p:xfrm>
        <a:graphic>
          <a:graphicData uri="http://schemas.openxmlformats.org/presentationml/2006/ole">
            <p:oleObj spid="_x0000_s146434" name="Worksheet" r:id="rId4" imgW="7840987" imgH="4259634" progId="Excel.Sheet.8">
              <p:link updateAutomatic="1"/>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title"/>
          </p:nvPr>
        </p:nvSpPr>
        <p:spPr>
          <a:xfrm>
            <a:off x="762000" y="838200"/>
            <a:ext cx="3352800" cy="609600"/>
          </a:xfrm>
        </p:spPr>
        <p:txBody>
          <a:bodyPr>
            <a:noAutofit/>
          </a:bodyPr>
          <a:lstStyle/>
          <a:p>
            <a:pPr algn="l"/>
            <a:r>
              <a:rPr lang="en-US" sz="2000" b="1" dirty="0" smtClean="0"/>
              <a:t>FY13 Awards:</a:t>
            </a:r>
            <a:br>
              <a:rPr lang="en-US" sz="2000" b="1" dirty="0" smtClean="0"/>
            </a:br>
            <a:r>
              <a:rPr lang="en-US" sz="2000" b="1" dirty="0" smtClean="0"/>
              <a:t> 210 Projects @ $558M</a:t>
            </a:r>
            <a:endParaRPr lang="en-US" sz="2000" b="1" dirty="0"/>
          </a:p>
        </p:txBody>
      </p:sp>
      <p:sp>
        <p:nvSpPr>
          <p:cNvPr id="10" name="Rectangle 3"/>
          <p:cNvSpPr txBox="1">
            <a:spLocks noChangeArrowheads="1"/>
          </p:cNvSpPr>
          <p:nvPr/>
        </p:nvSpPr>
        <p:spPr>
          <a:xfrm>
            <a:off x="5181600" y="838200"/>
            <a:ext cx="3352800" cy="609600"/>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mj-lt"/>
                <a:ea typeface="+mj-ea"/>
                <a:cs typeface="+mj-cs"/>
              </a:rPr>
              <a:t>FY14 Awards:</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mj-lt"/>
                <a:ea typeface="+mj-ea"/>
                <a:cs typeface="+mj-cs"/>
              </a:rPr>
              <a:t> 355 Projects @ $368M</a:t>
            </a:r>
            <a:endParaRPr kumimoji="0" lang="en-US" sz="2000" b="1" i="0" u="none" strike="noStrike" kern="1200" cap="none" spc="0" normalizeH="0" baseline="0" noProof="0" dirty="0">
              <a:ln>
                <a:noFill/>
              </a:ln>
              <a:solidFill>
                <a:schemeClr val="tx1"/>
              </a:solidFill>
              <a:effectLst/>
              <a:uLnTx/>
              <a:uFillTx/>
              <a:latin typeface="+mj-lt"/>
              <a:ea typeface="+mj-ea"/>
              <a:cs typeface="+mj-cs"/>
            </a:endParaRPr>
          </a:p>
        </p:txBody>
      </p:sp>
      <p:sp>
        <p:nvSpPr>
          <p:cNvPr id="13"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FY14 Military </a:t>
            </a:r>
            <a:r>
              <a:rPr lang="en-US" sz="3600" b="1" dirty="0" smtClean="0"/>
              <a:t>Awards</a:t>
            </a:r>
          </a:p>
        </p:txBody>
      </p:sp>
      <p:graphicFrame>
        <p:nvGraphicFramePr>
          <p:cNvPr id="115718" name="Object 6"/>
          <p:cNvGraphicFramePr>
            <a:graphicFrameLocks noChangeAspect="1"/>
          </p:cNvGraphicFramePr>
          <p:nvPr/>
        </p:nvGraphicFramePr>
        <p:xfrm>
          <a:off x="4648200" y="3810000"/>
          <a:ext cx="3581400" cy="2194764"/>
        </p:xfrm>
        <a:graphic>
          <a:graphicData uri="http://schemas.openxmlformats.org/presentationml/2006/ole">
            <p:oleObj spid="_x0000_s147458" name="Worksheet" r:id="rId4" imgW="4571946" imgH="2712720" progId="Excel.Sheet.8">
              <p:link updateAutomatic="1"/>
            </p:oleObj>
          </a:graphicData>
        </a:graphic>
      </p:graphicFrame>
      <p:graphicFrame>
        <p:nvGraphicFramePr>
          <p:cNvPr id="115719" name="Object 7"/>
          <p:cNvGraphicFramePr>
            <a:graphicFrameLocks noChangeAspect="1"/>
          </p:cNvGraphicFramePr>
          <p:nvPr/>
        </p:nvGraphicFramePr>
        <p:xfrm>
          <a:off x="4876799" y="1652260"/>
          <a:ext cx="3276601" cy="2011391"/>
        </p:xfrm>
        <a:graphic>
          <a:graphicData uri="http://schemas.openxmlformats.org/presentationml/2006/ole">
            <p:oleObj spid="_x0000_s147459" name="Worksheet" r:id="rId5" imgW="4419591" imgH="2712720" progId="Excel.Sheet.8">
              <p:link updateAutomatic="1"/>
            </p:oleObj>
          </a:graphicData>
        </a:graphic>
      </p:graphicFrame>
      <p:sp>
        <p:nvSpPr>
          <p:cNvPr id="20" name="TextBox 19"/>
          <p:cNvSpPr txBox="1"/>
          <p:nvPr/>
        </p:nvSpPr>
        <p:spPr>
          <a:xfrm>
            <a:off x="1066800" y="3352800"/>
            <a:ext cx="2322495" cy="307777"/>
          </a:xfrm>
          <a:prstGeom prst="rect">
            <a:avLst/>
          </a:prstGeom>
          <a:noFill/>
        </p:spPr>
        <p:txBody>
          <a:bodyPr wrap="none" rtlCol="0">
            <a:spAutoFit/>
          </a:bodyPr>
          <a:lstStyle/>
          <a:p>
            <a:r>
              <a:rPr lang="en-US" sz="1400" dirty="0" smtClean="0">
                <a:latin typeface="Arial" pitchFamily="34" charset="0"/>
                <a:cs typeface="Arial" pitchFamily="34" charset="0"/>
              </a:rPr>
              <a:t>By Contract Award Amount</a:t>
            </a:r>
            <a:endParaRPr lang="en-US" sz="1400" dirty="0">
              <a:latin typeface="Arial" pitchFamily="34" charset="0"/>
              <a:cs typeface="Arial" pitchFamily="34" charset="0"/>
            </a:endParaRPr>
          </a:p>
        </p:txBody>
      </p:sp>
      <p:sp>
        <p:nvSpPr>
          <p:cNvPr id="21" name="TextBox 20"/>
          <p:cNvSpPr txBox="1"/>
          <p:nvPr/>
        </p:nvSpPr>
        <p:spPr>
          <a:xfrm>
            <a:off x="5257800" y="3276600"/>
            <a:ext cx="2322495" cy="307777"/>
          </a:xfrm>
          <a:prstGeom prst="rect">
            <a:avLst/>
          </a:prstGeom>
          <a:noFill/>
        </p:spPr>
        <p:txBody>
          <a:bodyPr wrap="none" rtlCol="0">
            <a:spAutoFit/>
          </a:bodyPr>
          <a:lstStyle/>
          <a:p>
            <a:r>
              <a:rPr lang="en-US" sz="1400" dirty="0" smtClean="0">
                <a:latin typeface="Arial" pitchFamily="34" charset="0"/>
                <a:cs typeface="Arial" pitchFamily="34" charset="0"/>
              </a:rPr>
              <a:t>By Contract Award Amount</a:t>
            </a:r>
            <a:endParaRPr lang="en-US" sz="1400" dirty="0">
              <a:latin typeface="Arial" pitchFamily="34" charset="0"/>
              <a:cs typeface="Arial" pitchFamily="34" charset="0"/>
            </a:endParaRPr>
          </a:p>
        </p:txBody>
      </p:sp>
      <p:graphicFrame>
        <p:nvGraphicFramePr>
          <p:cNvPr id="115725" name="Object 13"/>
          <p:cNvGraphicFramePr>
            <a:graphicFrameLocks noChangeAspect="1"/>
          </p:cNvGraphicFramePr>
          <p:nvPr/>
        </p:nvGraphicFramePr>
        <p:xfrm>
          <a:off x="838200" y="3810000"/>
          <a:ext cx="3505200" cy="2239963"/>
        </p:xfrm>
        <a:graphic>
          <a:graphicData uri="http://schemas.openxmlformats.org/presentationml/2006/ole">
            <p:oleObj spid="_x0000_s147460" name="Worksheet" r:id="rId6" imgW="4000561" imgH="2697588" progId="Excel.Sheet.8">
              <p:link updateAutomatic="1"/>
            </p:oleObj>
          </a:graphicData>
        </a:graphic>
      </p:graphicFrame>
      <p:graphicFrame>
        <p:nvGraphicFramePr>
          <p:cNvPr id="115727" name="Object 15"/>
          <p:cNvGraphicFramePr>
            <a:graphicFrameLocks noChangeAspect="1"/>
          </p:cNvGraphicFramePr>
          <p:nvPr/>
        </p:nvGraphicFramePr>
        <p:xfrm>
          <a:off x="762000" y="1600200"/>
          <a:ext cx="3124200" cy="2048833"/>
        </p:xfrm>
        <a:graphic>
          <a:graphicData uri="http://schemas.openxmlformats.org/presentationml/2006/ole">
            <p:oleObj spid="_x0000_s147461" name="Worksheet" r:id="rId7" imgW="4137572" imgH="2712720" progId="Excel.Sheet.8">
              <p:link updateAutomatic="1"/>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p:cNvSpPr txBox="1"/>
          <p:nvPr/>
        </p:nvSpPr>
        <p:spPr>
          <a:xfrm rot="16200000">
            <a:off x="1809920" y="4743280"/>
            <a:ext cx="1717137" cy="30777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400" b="0" dirty="0">
                <a:solidFill>
                  <a:sysClr val="windowText" lastClr="000000"/>
                </a:solidFill>
              </a:rPr>
              <a:t>Number of Projects</a:t>
            </a:r>
          </a:p>
        </p:txBody>
      </p:sp>
      <p:sp>
        <p:nvSpPr>
          <p:cNvPr id="6" name="TextBox 5"/>
          <p:cNvSpPr txBox="1"/>
          <p:nvPr/>
        </p:nvSpPr>
        <p:spPr>
          <a:xfrm>
            <a:off x="2862540" y="800100"/>
            <a:ext cx="3385862" cy="461665"/>
          </a:xfrm>
          <a:prstGeom prst="rect">
            <a:avLst/>
          </a:prstGeom>
          <a:noFill/>
        </p:spPr>
        <p:txBody>
          <a:bodyPr wrap="none" rtlCol="0">
            <a:spAutoFit/>
          </a:bodyPr>
          <a:lstStyle/>
          <a:p>
            <a:pPr algn="ctr"/>
            <a:r>
              <a:rPr lang="en-US" dirty="0" smtClean="0"/>
              <a:t> </a:t>
            </a:r>
            <a:r>
              <a:rPr lang="en-US" sz="2400" dirty="0" smtClean="0"/>
              <a:t>(187 projects @ $22M)</a:t>
            </a:r>
            <a:endParaRPr lang="en-US" dirty="0"/>
          </a:p>
        </p:txBody>
      </p:sp>
      <p:sp>
        <p:nvSpPr>
          <p:cNvPr id="7" name="Text Box 3"/>
          <p:cNvSpPr txBox="1">
            <a:spLocks noChangeArrowheads="1"/>
          </p:cNvSpPr>
          <p:nvPr/>
        </p:nvSpPr>
        <p:spPr bwMode="auto">
          <a:xfrm>
            <a:off x="0" y="162580"/>
            <a:ext cx="9143999" cy="1200329"/>
          </a:xfrm>
          <a:prstGeom prst="rect">
            <a:avLst/>
          </a:prstGeom>
          <a:noFill/>
          <a:ln w="9525">
            <a:noFill/>
            <a:miter lim="800000"/>
            <a:headEnd/>
            <a:tailEnd/>
          </a:ln>
        </p:spPr>
        <p:txBody>
          <a:bodyPr wrap="square">
            <a:spAutoFit/>
          </a:bodyPr>
          <a:lstStyle/>
          <a:p>
            <a:pPr algn="ctr" eaLnBrk="0" hangingPunct="0"/>
            <a:r>
              <a:rPr lang="en-US" sz="3600" b="1" dirty="0" smtClean="0"/>
              <a:t>FY14 Military JOC SRM Awards</a:t>
            </a:r>
          </a:p>
          <a:p>
            <a:pPr algn="ctr" eaLnBrk="0" hangingPunct="0"/>
            <a:endParaRPr lang="en-US" sz="3600" b="1" dirty="0" smtClean="0"/>
          </a:p>
        </p:txBody>
      </p:sp>
      <p:graphicFrame>
        <p:nvGraphicFramePr>
          <p:cNvPr id="70660" name="Object 4"/>
          <p:cNvGraphicFramePr>
            <a:graphicFrameLocks noChangeAspect="1"/>
          </p:cNvGraphicFramePr>
          <p:nvPr/>
        </p:nvGraphicFramePr>
        <p:xfrm>
          <a:off x="2286000" y="3536954"/>
          <a:ext cx="4572000" cy="2779710"/>
        </p:xfrm>
        <a:graphic>
          <a:graphicData uri="http://schemas.openxmlformats.org/presentationml/2006/ole">
            <p:oleObj spid="_x0000_s148482" name="Worksheet" r:id="rId4" imgW="4373776" imgH="2659326" progId="Excel.Sheet.8">
              <p:link updateAutomatic="1"/>
            </p:oleObj>
          </a:graphicData>
        </a:graphic>
      </p:graphicFrame>
      <p:graphicFrame>
        <p:nvGraphicFramePr>
          <p:cNvPr id="70661" name="Object 5"/>
          <p:cNvGraphicFramePr>
            <a:graphicFrameLocks noChangeAspect="1"/>
          </p:cNvGraphicFramePr>
          <p:nvPr/>
        </p:nvGraphicFramePr>
        <p:xfrm>
          <a:off x="2514600" y="1295400"/>
          <a:ext cx="4343400" cy="2530475"/>
        </p:xfrm>
        <a:graphic>
          <a:graphicData uri="http://schemas.openxmlformats.org/presentationml/2006/ole">
            <p:oleObj spid="_x0000_s148483" name="Worksheet" r:id="rId5" imgW="4343305" imgH="2529840" progId="Excel.Sheet.8">
              <p:link updateAutomatic="1"/>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3" name="Object 3"/>
          <p:cNvGraphicFramePr>
            <a:graphicFrameLocks noChangeAspect="1"/>
          </p:cNvGraphicFramePr>
          <p:nvPr/>
        </p:nvGraphicFramePr>
        <p:xfrm>
          <a:off x="304800" y="762000"/>
          <a:ext cx="8504238" cy="5006975"/>
        </p:xfrm>
        <a:graphic>
          <a:graphicData uri="http://schemas.openxmlformats.org/presentationml/2006/ole">
            <p:oleObj spid="_x0000_s116738" name="Worksheet" r:id="rId4" imgW="8504001" imgH="5006286" progId="Excel.Sheet.8">
              <p:link updateAutomatic="1"/>
            </p:oleObj>
          </a:graphicData>
        </a:graphic>
      </p:graphicFrame>
      <p:sp>
        <p:nvSpPr>
          <p:cNvPr id="142338" name="Rectangle 2"/>
          <p:cNvSpPr>
            <a:spLocks noChangeArrowheads="1"/>
          </p:cNvSpPr>
          <p:nvPr/>
        </p:nvSpPr>
        <p:spPr bwMode="auto">
          <a:xfrm>
            <a:off x="533400" y="381000"/>
            <a:ext cx="7994650" cy="609600"/>
          </a:xfrm>
          <a:prstGeom prst="rect">
            <a:avLst/>
          </a:prstGeom>
          <a:noFill/>
          <a:ln w="12700">
            <a:noFill/>
            <a:miter lim="800000"/>
            <a:headEnd/>
            <a:tailEnd/>
          </a:ln>
          <a:effectLst/>
        </p:spPr>
        <p:txBody>
          <a:bodyPr lIns="95807" tIns="48716" rIns="95807" bIns="48716" anchor="ctr"/>
          <a:lstStyle/>
          <a:p>
            <a:pPr algn="ctr" defTabSz="954088" eaLnBrk="0" hangingPunct="0"/>
            <a:endParaRPr lang="en-US" sz="3600" b="1">
              <a:solidFill>
                <a:srgbClr val="FFFF00"/>
              </a:solidFill>
            </a:endParaRPr>
          </a:p>
        </p:txBody>
      </p:sp>
      <p:sp>
        <p:nvSpPr>
          <p:cNvPr id="142344" name="Rectangle 8"/>
          <p:cNvSpPr>
            <a:spLocks noChangeArrowheads="1"/>
          </p:cNvSpPr>
          <p:nvPr/>
        </p:nvSpPr>
        <p:spPr bwMode="auto">
          <a:xfrm>
            <a:off x="390525" y="2824163"/>
            <a:ext cx="238125" cy="457200"/>
          </a:xfrm>
          <a:prstGeom prst="rect">
            <a:avLst/>
          </a:prstGeom>
          <a:noFill/>
          <a:ln w="12700">
            <a:noFill/>
            <a:miter lim="800000"/>
            <a:headEnd/>
            <a:tailEnd/>
          </a:ln>
          <a:effectLst/>
        </p:spPr>
        <p:txBody>
          <a:bodyPr wrap="none" anchor="ctr"/>
          <a:lstStyle/>
          <a:p>
            <a:endParaRPr lang="en-US"/>
          </a:p>
        </p:txBody>
      </p:sp>
      <p:sp>
        <p:nvSpPr>
          <p:cNvPr id="142353" name="Rectangle 17"/>
          <p:cNvSpPr>
            <a:spLocks noChangeArrowheads="1"/>
          </p:cNvSpPr>
          <p:nvPr/>
        </p:nvSpPr>
        <p:spPr bwMode="auto">
          <a:xfrm>
            <a:off x="-9525" y="6019800"/>
            <a:ext cx="2133600" cy="381000"/>
          </a:xfrm>
          <a:prstGeom prst="rect">
            <a:avLst/>
          </a:prstGeom>
          <a:noFill/>
          <a:ln w="9525">
            <a:noFill/>
            <a:miter lim="800000"/>
            <a:headEnd/>
            <a:tailEnd/>
          </a:ln>
          <a:effectLst/>
        </p:spPr>
        <p:txBody>
          <a:bodyPr wrap="none" anchor="ctr"/>
          <a:lstStyle/>
          <a:p>
            <a:pPr algn="ctr"/>
            <a:endParaRPr lang="en-US" sz="1200" dirty="0"/>
          </a:p>
        </p:txBody>
      </p:sp>
      <p:sp>
        <p:nvSpPr>
          <p:cNvPr id="11" name="TextBox 10"/>
          <p:cNvSpPr txBox="1"/>
          <p:nvPr/>
        </p:nvSpPr>
        <p:spPr>
          <a:xfrm>
            <a:off x="2715995" y="5791200"/>
            <a:ext cx="3541547" cy="400110"/>
          </a:xfrm>
          <a:prstGeom prst="rect">
            <a:avLst/>
          </a:prstGeom>
          <a:noFill/>
        </p:spPr>
        <p:txBody>
          <a:bodyPr wrap="none" rtlCol="0">
            <a:spAutoFit/>
          </a:bodyPr>
          <a:lstStyle/>
          <a:p>
            <a:pPr algn="ctr"/>
            <a:r>
              <a:rPr lang="en-US" sz="2000" b="1" dirty="0" smtClean="0">
                <a:solidFill>
                  <a:schemeClr val="tx1"/>
                </a:solidFill>
              </a:rPr>
              <a:t>Total Expenditures $1,476M</a:t>
            </a:r>
            <a:endParaRPr lang="en-US" sz="2000" b="1" dirty="0">
              <a:solidFill>
                <a:schemeClr val="tx1"/>
              </a:solidFill>
            </a:endParaRPr>
          </a:p>
        </p:txBody>
      </p:sp>
      <p:sp>
        <p:nvSpPr>
          <p:cNvPr id="10" name="TextBox 9"/>
          <p:cNvSpPr txBox="1"/>
          <p:nvPr/>
        </p:nvSpPr>
        <p:spPr>
          <a:xfrm>
            <a:off x="3470879" y="800100"/>
            <a:ext cx="2198679" cy="461665"/>
          </a:xfrm>
          <a:prstGeom prst="rect">
            <a:avLst/>
          </a:prstGeom>
          <a:noFill/>
        </p:spPr>
        <p:txBody>
          <a:bodyPr wrap="none" rtlCol="0">
            <a:spAutoFit/>
          </a:bodyPr>
          <a:lstStyle/>
          <a:p>
            <a:pPr algn="ctr"/>
            <a:r>
              <a:rPr lang="en-US" dirty="0" smtClean="0"/>
              <a:t> </a:t>
            </a:r>
            <a:r>
              <a:rPr lang="en-US" sz="2400" dirty="0" smtClean="0"/>
              <a:t>Type of Funds</a:t>
            </a:r>
            <a:endParaRPr lang="en-US" dirty="0"/>
          </a:p>
        </p:txBody>
      </p:sp>
      <p:sp>
        <p:nvSpPr>
          <p:cNvPr id="12" name="Text Box 3"/>
          <p:cNvSpPr txBox="1">
            <a:spLocks noChangeArrowheads="1"/>
          </p:cNvSpPr>
          <p:nvPr/>
        </p:nvSpPr>
        <p:spPr bwMode="auto">
          <a:xfrm>
            <a:off x="0" y="162580"/>
            <a:ext cx="9143999" cy="1200329"/>
          </a:xfrm>
          <a:prstGeom prst="rect">
            <a:avLst/>
          </a:prstGeom>
          <a:noFill/>
          <a:ln w="9525">
            <a:noFill/>
            <a:miter lim="800000"/>
            <a:headEnd/>
            <a:tailEnd/>
          </a:ln>
        </p:spPr>
        <p:txBody>
          <a:bodyPr wrap="square">
            <a:spAutoFit/>
          </a:bodyPr>
          <a:lstStyle/>
          <a:p>
            <a:pPr algn="ctr" eaLnBrk="0" hangingPunct="0"/>
            <a:r>
              <a:rPr lang="en-US" sz="3600" b="1" dirty="0" smtClean="0"/>
              <a:t>FY14 District Expenditures</a:t>
            </a:r>
          </a:p>
          <a:p>
            <a:pPr algn="ctr" eaLnBrk="0" hangingPunct="0"/>
            <a:endParaRPr lang="en-US" sz="3600" b="1" dirty="0" smtClean="0"/>
          </a:p>
        </p:txBody>
      </p:sp>
      <p:sp>
        <p:nvSpPr>
          <p:cNvPr id="9" name="Slide Number Placeholder 8"/>
          <p:cNvSpPr>
            <a:spLocks noGrp="1"/>
          </p:cNvSpPr>
          <p:nvPr>
            <p:ph type="sldNum" sz="quarter" idx="10"/>
          </p:nvPr>
        </p:nvSpPr>
        <p:spPr/>
        <p:txBody>
          <a:bodyPr/>
          <a:lstStyle/>
          <a:p>
            <a:fld id="{881DA8CB-7FA7-4DE9-9364-9BC889AAD85E}" type="slidenum">
              <a:rPr lang="en-US" sz="1200" smtClean="0"/>
              <a:pPr/>
              <a:t>11</a:t>
            </a:fld>
            <a:endParaRPr lang="en-US" sz="12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686800" cy="5257800"/>
          </a:xfrm>
        </p:spPr>
        <p:txBody>
          <a:bodyPr/>
          <a:lstStyle/>
          <a:p>
            <a:r>
              <a:rPr lang="en-US" sz="2400" dirty="0"/>
              <a:t>Listing for upcoming projects are posted on our SB web site. </a:t>
            </a:r>
            <a:endParaRPr lang="en-US" sz="2400" dirty="0" smtClean="0"/>
          </a:p>
          <a:p>
            <a:pPr>
              <a:buNone/>
            </a:pPr>
            <a:r>
              <a:rPr lang="en-US" sz="1800" dirty="0" smtClean="0">
                <a:hlinkClick r:id="rId3"/>
              </a:rPr>
              <a:t>http://www.swf.usace.army.mil/BusinessWithUs/OfficeofSmallBusinessPrograms</a:t>
            </a:r>
            <a:endParaRPr lang="en-US" sz="1800" dirty="0" smtClean="0"/>
          </a:p>
          <a:p>
            <a:pPr>
              <a:buNone/>
            </a:pPr>
            <a:endParaRPr lang="en-US" sz="1800" dirty="0" smtClean="0"/>
          </a:p>
          <a:p>
            <a:r>
              <a:rPr lang="en-US" sz="2400" dirty="0" smtClean="0"/>
              <a:t>Remember </a:t>
            </a:r>
            <a:r>
              <a:rPr lang="en-US" sz="2400" dirty="0"/>
              <a:t>all forecast listings are subject to change as awards are being made per quarter.</a:t>
            </a:r>
          </a:p>
          <a:p>
            <a:pPr>
              <a:buNone/>
            </a:pPr>
            <a:endParaRPr lang="en-US" sz="2400" dirty="0"/>
          </a:p>
          <a:p>
            <a:r>
              <a:rPr lang="en-US" sz="2400" dirty="0" smtClean="0"/>
              <a:t>SWF’s point </a:t>
            </a:r>
            <a:r>
              <a:rPr lang="en-US" sz="2400" dirty="0"/>
              <a:t>of </a:t>
            </a:r>
            <a:r>
              <a:rPr lang="en-US" sz="2400" dirty="0" smtClean="0"/>
              <a:t>Contact </a:t>
            </a:r>
            <a:r>
              <a:rPr lang="en-US" sz="2400" dirty="0"/>
              <a:t>for forecast information is Carolyn Staten, </a:t>
            </a:r>
            <a:r>
              <a:rPr lang="en-US" sz="2400" dirty="0" smtClean="0"/>
              <a:t>Deputy, Office of Small </a:t>
            </a:r>
            <a:r>
              <a:rPr lang="en-US" sz="2400" dirty="0"/>
              <a:t>Business Programs at </a:t>
            </a:r>
            <a:r>
              <a:rPr lang="en-US" sz="2400" dirty="0" smtClean="0"/>
              <a:t/>
            </a:r>
            <a:br>
              <a:rPr lang="en-US" sz="2400" dirty="0" smtClean="0"/>
            </a:br>
            <a:r>
              <a:rPr lang="en-US" sz="2400" dirty="0" smtClean="0"/>
              <a:t>817-886-1382</a:t>
            </a:r>
            <a:endParaRPr lang="en-US" sz="2400" dirty="0"/>
          </a:p>
          <a:p>
            <a:endParaRPr lang="en-US" dirty="0"/>
          </a:p>
        </p:txBody>
      </p:sp>
      <p:sp>
        <p:nvSpPr>
          <p:cNvPr id="4"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Forecast for Projects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5"/>
          <p:cNvGrpSpPr>
            <a:grpSpLocks noChangeAspect="1"/>
          </p:cNvGrpSpPr>
          <p:nvPr/>
        </p:nvGrpSpPr>
        <p:grpSpPr bwMode="auto">
          <a:xfrm>
            <a:off x="1066800" y="533400"/>
            <a:ext cx="7937500" cy="5451475"/>
            <a:chOff x="685" y="323"/>
            <a:chExt cx="5000" cy="3434"/>
          </a:xfrm>
        </p:grpSpPr>
        <p:sp>
          <p:nvSpPr>
            <p:cNvPr id="3117" name="AutoShape 44"/>
            <p:cNvSpPr>
              <a:spLocks noChangeAspect="1" noChangeArrowheads="1" noTextEdit="1"/>
            </p:cNvSpPr>
            <p:nvPr/>
          </p:nvSpPr>
          <p:spPr bwMode="auto">
            <a:xfrm>
              <a:off x="685" y="323"/>
              <a:ext cx="5000" cy="3434"/>
            </a:xfrm>
            <a:prstGeom prst="rect">
              <a:avLst/>
            </a:prstGeom>
            <a:noFill/>
            <a:ln w="9525">
              <a:noFill/>
              <a:miter lim="800000"/>
              <a:headEnd/>
              <a:tailEnd/>
            </a:ln>
          </p:spPr>
          <p:txBody>
            <a:bodyPr/>
            <a:lstStyle/>
            <a:p>
              <a:endParaRPr lang="en-US" dirty="0"/>
            </a:p>
          </p:txBody>
        </p:sp>
        <p:sp>
          <p:nvSpPr>
            <p:cNvPr id="3118" name="Freeform 46"/>
            <p:cNvSpPr>
              <a:spLocks/>
            </p:cNvSpPr>
            <p:nvPr/>
          </p:nvSpPr>
          <p:spPr bwMode="auto">
            <a:xfrm>
              <a:off x="4549" y="2821"/>
              <a:ext cx="576" cy="576"/>
            </a:xfrm>
            <a:custGeom>
              <a:avLst/>
              <a:gdLst>
                <a:gd name="T0" fmla="*/ 1035 w 2305"/>
                <a:gd name="T1" fmla="*/ 5 h 2305"/>
                <a:gd name="T2" fmla="*/ 865 w 2305"/>
                <a:gd name="T3" fmla="*/ 36 h 2305"/>
                <a:gd name="T4" fmla="*/ 704 w 2305"/>
                <a:gd name="T5" fmla="*/ 90 h 2305"/>
                <a:gd name="T6" fmla="*/ 555 w 2305"/>
                <a:gd name="T7" fmla="*/ 166 h 2305"/>
                <a:gd name="T8" fmla="*/ 420 w 2305"/>
                <a:gd name="T9" fmla="*/ 264 h 2305"/>
                <a:gd name="T10" fmla="*/ 300 w 2305"/>
                <a:gd name="T11" fmla="*/ 378 h 2305"/>
                <a:gd name="T12" fmla="*/ 198 w 2305"/>
                <a:gd name="T13" fmla="*/ 509 h 2305"/>
                <a:gd name="T14" fmla="*/ 114 w 2305"/>
                <a:gd name="T15" fmla="*/ 654 h 2305"/>
                <a:gd name="T16" fmla="*/ 52 w 2305"/>
                <a:gd name="T17" fmla="*/ 810 h 2305"/>
                <a:gd name="T18" fmla="*/ 13 w 2305"/>
                <a:gd name="T19" fmla="*/ 977 h 2305"/>
                <a:gd name="T20" fmla="*/ 0 w 2305"/>
                <a:gd name="T21" fmla="*/ 1152 h 2305"/>
                <a:gd name="T22" fmla="*/ 13 w 2305"/>
                <a:gd name="T23" fmla="*/ 1327 h 2305"/>
                <a:gd name="T24" fmla="*/ 52 w 2305"/>
                <a:gd name="T25" fmla="*/ 1494 h 2305"/>
                <a:gd name="T26" fmla="*/ 114 w 2305"/>
                <a:gd name="T27" fmla="*/ 1651 h 2305"/>
                <a:gd name="T28" fmla="*/ 198 w 2305"/>
                <a:gd name="T29" fmla="*/ 1795 h 2305"/>
                <a:gd name="T30" fmla="*/ 300 w 2305"/>
                <a:gd name="T31" fmla="*/ 1926 h 2305"/>
                <a:gd name="T32" fmla="*/ 420 w 2305"/>
                <a:gd name="T33" fmla="*/ 2041 h 2305"/>
                <a:gd name="T34" fmla="*/ 555 w 2305"/>
                <a:gd name="T35" fmla="*/ 2137 h 2305"/>
                <a:gd name="T36" fmla="*/ 704 w 2305"/>
                <a:gd name="T37" fmla="*/ 2213 h 2305"/>
                <a:gd name="T38" fmla="*/ 865 w 2305"/>
                <a:gd name="T39" fmla="*/ 2267 h 2305"/>
                <a:gd name="T40" fmla="*/ 1035 w 2305"/>
                <a:gd name="T41" fmla="*/ 2298 h 2305"/>
                <a:gd name="T42" fmla="*/ 1212 w 2305"/>
                <a:gd name="T43" fmla="*/ 2302 h 2305"/>
                <a:gd name="T44" fmla="*/ 1384 w 2305"/>
                <a:gd name="T45" fmla="*/ 2281 h 2305"/>
                <a:gd name="T46" fmla="*/ 1548 w 2305"/>
                <a:gd name="T47" fmla="*/ 2233 h 2305"/>
                <a:gd name="T48" fmla="*/ 1702 w 2305"/>
                <a:gd name="T49" fmla="*/ 2165 h 2305"/>
                <a:gd name="T50" fmla="*/ 1842 w 2305"/>
                <a:gd name="T51" fmla="*/ 2075 h 2305"/>
                <a:gd name="T52" fmla="*/ 1967 w 2305"/>
                <a:gd name="T53" fmla="*/ 1966 h 2305"/>
                <a:gd name="T54" fmla="*/ 2075 w 2305"/>
                <a:gd name="T55" fmla="*/ 1841 h 2305"/>
                <a:gd name="T56" fmla="*/ 2165 w 2305"/>
                <a:gd name="T57" fmla="*/ 1700 h 2305"/>
                <a:gd name="T58" fmla="*/ 2235 w 2305"/>
                <a:gd name="T59" fmla="*/ 1547 h 2305"/>
                <a:gd name="T60" fmla="*/ 2282 w 2305"/>
                <a:gd name="T61" fmla="*/ 1384 h 2305"/>
                <a:gd name="T62" fmla="*/ 2303 w 2305"/>
                <a:gd name="T63" fmla="*/ 1211 h 2305"/>
                <a:gd name="T64" fmla="*/ 2299 w 2305"/>
                <a:gd name="T65" fmla="*/ 1035 h 2305"/>
                <a:gd name="T66" fmla="*/ 2268 w 2305"/>
                <a:gd name="T67" fmla="*/ 865 h 2305"/>
                <a:gd name="T68" fmla="*/ 2214 w 2305"/>
                <a:gd name="T69" fmla="*/ 704 h 2305"/>
                <a:gd name="T70" fmla="*/ 2138 w 2305"/>
                <a:gd name="T71" fmla="*/ 555 h 2305"/>
                <a:gd name="T72" fmla="*/ 2042 w 2305"/>
                <a:gd name="T73" fmla="*/ 420 h 2305"/>
                <a:gd name="T74" fmla="*/ 1927 w 2305"/>
                <a:gd name="T75" fmla="*/ 300 h 2305"/>
                <a:gd name="T76" fmla="*/ 1797 w 2305"/>
                <a:gd name="T77" fmla="*/ 196 h 2305"/>
                <a:gd name="T78" fmla="*/ 1652 w 2305"/>
                <a:gd name="T79" fmla="*/ 114 h 2305"/>
                <a:gd name="T80" fmla="*/ 1494 w 2305"/>
                <a:gd name="T81" fmla="*/ 51 h 2305"/>
                <a:gd name="T82" fmla="*/ 1328 w 2305"/>
                <a:gd name="T83" fmla="*/ 13 h 2305"/>
                <a:gd name="T84" fmla="*/ 1153 w 2305"/>
                <a:gd name="T85" fmla="*/ 0 h 23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5"/>
                <a:gd name="T130" fmla="*/ 0 h 2305"/>
                <a:gd name="T131" fmla="*/ 2305 w 2305"/>
                <a:gd name="T132" fmla="*/ 2305 h 23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5" h="2305">
                  <a:moveTo>
                    <a:pt x="1153" y="0"/>
                  </a:moveTo>
                  <a:lnTo>
                    <a:pt x="1093" y="1"/>
                  </a:lnTo>
                  <a:lnTo>
                    <a:pt x="1035" y="5"/>
                  </a:lnTo>
                  <a:lnTo>
                    <a:pt x="978" y="13"/>
                  </a:lnTo>
                  <a:lnTo>
                    <a:pt x="920" y="23"/>
                  </a:lnTo>
                  <a:lnTo>
                    <a:pt x="865" y="36"/>
                  </a:lnTo>
                  <a:lnTo>
                    <a:pt x="810" y="51"/>
                  </a:lnTo>
                  <a:lnTo>
                    <a:pt x="757" y="70"/>
                  </a:lnTo>
                  <a:lnTo>
                    <a:pt x="704" y="90"/>
                  </a:lnTo>
                  <a:lnTo>
                    <a:pt x="654" y="114"/>
                  </a:lnTo>
                  <a:lnTo>
                    <a:pt x="604" y="139"/>
                  </a:lnTo>
                  <a:lnTo>
                    <a:pt x="555" y="166"/>
                  </a:lnTo>
                  <a:lnTo>
                    <a:pt x="509" y="196"/>
                  </a:lnTo>
                  <a:lnTo>
                    <a:pt x="464" y="229"/>
                  </a:lnTo>
                  <a:lnTo>
                    <a:pt x="420" y="264"/>
                  </a:lnTo>
                  <a:lnTo>
                    <a:pt x="378" y="300"/>
                  </a:lnTo>
                  <a:lnTo>
                    <a:pt x="338" y="338"/>
                  </a:lnTo>
                  <a:lnTo>
                    <a:pt x="300" y="378"/>
                  </a:lnTo>
                  <a:lnTo>
                    <a:pt x="264" y="420"/>
                  </a:lnTo>
                  <a:lnTo>
                    <a:pt x="229" y="464"/>
                  </a:lnTo>
                  <a:lnTo>
                    <a:pt x="198" y="509"/>
                  </a:lnTo>
                  <a:lnTo>
                    <a:pt x="168" y="555"/>
                  </a:lnTo>
                  <a:lnTo>
                    <a:pt x="139" y="604"/>
                  </a:lnTo>
                  <a:lnTo>
                    <a:pt x="114" y="654"/>
                  </a:lnTo>
                  <a:lnTo>
                    <a:pt x="90" y="704"/>
                  </a:lnTo>
                  <a:lnTo>
                    <a:pt x="70" y="756"/>
                  </a:lnTo>
                  <a:lnTo>
                    <a:pt x="52" y="810"/>
                  </a:lnTo>
                  <a:lnTo>
                    <a:pt x="37" y="865"/>
                  </a:lnTo>
                  <a:lnTo>
                    <a:pt x="24" y="920"/>
                  </a:lnTo>
                  <a:lnTo>
                    <a:pt x="13" y="977"/>
                  </a:lnTo>
                  <a:lnTo>
                    <a:pt x="7" y="1035"/>
                  </a:lnTo>
                  <a:lnTo>
                    <a:pt x="2" y="1092"/>
                  </a:lnTo>
                  <a:lnTo>
                    <a:pt x="0" y="1152"/>
                  </a:lnTo>
                  <a:lnTo>
                    <a:pt x="2" y="1211"/>
                  </a:lnTo>
                  <a:lnTo>
                    <a:pt x="7" y="1270"/>
                  </a:lnTo>
                  <a:lnTo>
                    <a:pt x="13" y="1327"/>
                  </a:lnTo>
                  <a:lnTo>
                    <a:pt x="24" y="1384"/>
                  </a:lnTo>
                  <a:lnTo>
                    <a:pt x="37" y="1440"/>
                  </a:lnTo>
                  <a:lnTo>
                    <a:pt x="52" y="1494"/>
                  </a:lnTo>
                  <a:lnTo>
                    <a:pt x="70" y="1547"/>
                  </a:lnTo>
                  <a:lnTo>
                    <a:pt x="90" y="1600"/>
                  </a:lnTo>
                  <a:lnTo>
                    <a:pt x="114" y="1651"/>
                  </a:lnTo>
                  <a:lnTo>
                    <a:pt x="139" y="1700"/>
                  </a:lnTo>
                  <a:lnTo>
                    <a:pt x="168" y="1749"/>
                  </a:lnTo>
                  <a:lnTo>
                    <a:pt x="198" y="1795"/>
                  </a:lnTo>
                  <a:lnTo>
                    <a:pt x="229" y="1841"/>
                  </a:lnTo>
                  <a:lnTo>
                    <a:pt x="264" y="1883"/>
                  </a:lnTo>
                  <a:lnTo>
                    <a:pt x="300" y="1926"/>
                  </a:lnTo>
                  <a:lnTo>
                    <a:pt x="338" y="1966"/>
                  </a:lnTo>
                  <a:lnTo>
                    <a:pt x="378" y="2005"/>
                  </a:lnTo>
                  <a:lnTo>
                    <a:pt x="420" y="2041"/>
                  </a:lnTo>
                  <a:lnTo>
                    <a:pt x="464" y="2075"/>
                  </a:lnTo>
                  <a:lnTo>
                    <a:pt x="509" y="2107"/>
                  </a:lnTo>
                  <a:lnTo>
                    <a:pt x="555" y="2137"/>
                  </a:lnTo>
                  <a:lnTo>
                    <a:pt x="604" y="2165"/>
                  </a:lnTo>
                  <a:lnTo>
                    <a:pt x="654" y="2190"/>
                  </a:lnTo>
                  <a:lnTo>
                    <a:pt x="704" y="2213"/>
                  </a:lnTo>
                  <a:lnTo>
                    <a:pt x="757" y="2233"/>
                  </a:lnTo>
                  <a:lnTo>
                    <a:pt x="810" y="2252"/>
                  </a:lnTo>
                  <a:lnTo>
                    <a:pt x="865" y="2267"/>
                  </a:lnTo>
                  <a:lnTo>
                    <a:pt x="920" y="2281"/>
                  </a:lnTo>
                  <a:lnTo>
                    <a:pt x="978" y="2291"/>
                  </a:lnTo>
                  <a:lnTo>
                    <a:pt x="1035" y="2298"/>
                  </a:lnTo>
                  <a:lnTo>
                    <a:pt x="1093" y="2302"/>
                  </a:lnTo>
                  <a:lnTo>
                    <a:pt x="1153" y="2305"/>
                  </a:lnTo>
                  <a:lnTo>
                    <a:pt x="1212" y="2302"/>
                  </a:lnTo>
                  <a:lnTo>
                    <a:pt x="1270" y="2298"/>
                  </a:lnTo>
                  <a:lnTo>
                    <a:pt x="1328" y="2291"/>
                  </a:lnTo>
                  <a:lnTo>
                    <a:pt x="1384" y="2281"/>
                  </a:lnTo>
                  <a:lnTo>
                    <a:pt x="1440" y="2267"/>
                  </a:lnTo>
                  <a:lnTo>
                    <a:pt x="1494" y="2252"/>
                  </a:lnTo>
                  <a:lnTo>
                    <a:pt x="1548" y="2233"/>
                  </a:lnTo>
                  <a:lnTo>
                    <a:pt x="1600" y="2213"/>
                  </a:lnTo>
                  <a:lnTo>
                    <a:pt x="1652" y="2190"/>
                  </a:lnTo>
                  <a:lnTo>
                    <a:pt x="1702" y="2165"/>
                  </a:lnTo>
                  <a:lnTo>
                    <a:pt x="1749" y="2137"/>
                  </a:lnTo>
                  <a:lnTo>
                    <a:pt x="1797" y="2107"/>
                  </a:lnTo>
                  <a:lnTo>
                    <a:pt x="1842" y="2075"/>
                  </a:lnTo>
                  <a:lnTo>
                    <a:pt x="1885" y="2041"/>
                  </a:lnTo>
                  <a:lnTo>
                    <a:pt x="1927" y="2005"/>
                  </a:lnTo>
                  <a:lnTo>
                    <a:pt x="1967" y="1966"/>
                  </a:lnTo>
                  <a:lnTo>
                    <a:pt x="2005" y="1926"/>
                  </a:lnTo>
                  <a:lnTo>
                    <a:pt x="2042" y="1883"/>
                  </a:lnTo>
                  <a:lnTo>
                    <a:pt x="2075" y="1841"/>
                  </a:lnTo>
                  <a:lnTo>
                    <a:pt x="2108" y="1795"/>
                  </a:lnTo>
                  <a:lnTo>
                    <a:pt x="2138" y="1749"/>
                  </a:lnTo>
                  <a:lnTo>
                    <a:pt x="2165" y="1700"/>
                  </a:lnTo>
                  <a:lnTo>
                    <a:pt x="2190" y="1651"/>
                  </a:lnTo>
                  <a:lnTo>
                    <a:pt x="2214" y="1600"/>
                  </a:lnTo>
                  <a:lnTo>
                    <a:pt x="2235" y="1547"/>
                  </a:lnTo>
                  <a:lnTo>
                    <a:pt x="2253" y="1494"/>
                  </a:lnTo>
                  <a:lnTo>
                    <a:pt x="2268" y="1440"/>
                  </a:lnTo>
                  <a:lnTo>
                    <a:pt x="2282" y="1384"/>
                  </a:lnTo>
                  <a:lnTo>
                    <a:pt x="2292" y="1327"/>
                  </a:lnTo>
                  <a:lnTo>
                    <a:pt x="2299" y="1270"/>
                  </a:lnTo>
                  <a:lnTo>
                    <a:pt x="2303" y="1211"/>
                  </a:lnTo>
                  <a:lnTo>
                    <a:pt x="2305" y="1152"/>
                  </a:lnTo>
                  <a:lnTo>
                    <a:pt x="2303" y="1092"/>
                  </a:lnTo>
                  <a:lnTo>
                    <a:pt x="2299" y="1035"/>
                  </a:lnTo>
                  <a:lnTo>
                    <a:pt x="2292" y="977"/>
                  </a:lnTo>
                  <a:lnTo>
                    <a:pt x="2282" y="920"/>
                  </a:lnTo>
                  <a:lnTo>
                    <a:pt x="2268" y="865"/>
                  </a:lnTo>
                  <a:lnTo>
                    <a:pt x="2253" y="810"/>
                  </a:lnTo>
                  <a:lnTo>
                    <a:pt x="2235" y="756"/>
                  </a:lnTo>
                  <a:lnTo>
                    <a:pt x="2214" y="704"/>
                  </a:lnTo>
                  <a:lnTo>
                    <a:pt x="2190" y="654"/>
                  </a:lnTo>
                  <a:lnTo>
                    <a:pt x="2165" y="604"/>
                  </a:lnTo>
                  <a:lnTo>
                    <a:pt x="2138" y="555"/>
                  </a:lnTo>
                  <a:lnTo>
                    <a:pt x="2108" y="509"/>
                  </a:lnTo>
                  <a:lnTo>
                    <a:pt x="2075" y="464"/>
                  </a:lnTo>
                  <a:lnTo>
                    <a:pt x="2042" y="420"/>
                  </a:lnTo>
                  <a:lnTo>
                    <a:pt x="2005" y="378"/>
                  </a:lnTo>
                  <a:lnTo>
                    <a:pt x="1967" y="338"/>
                  </a:lnTo>
                  <a:lnTo>
                    <a:pt x="1927" y="300"/>
                  </a:lnTo>
                  <a:lnTo>
                    <a:pt x="1885" y="264"/>
                  </a:lnTo>
                  <a:lnTo>
                    <a:pt x="1842" y="229"/>
                  </a:lnTo>
                  <a:lnTo>
                    <a:pt x="1797" y="196"/>
                  </a:lnTo>
                  <a:lnTo>
                    <a:pt x="1749" y="166"/>
                  </a:lnTo>
                  <a:lnTo>
                    <a:pt x="1702" y="139"/>
                  </a:lnTo>
                  <a:lnTo>
                    <a:pt x="1652" y="114"/>
                  </a:lnTo>
                  <a:lnTo>
                    <a:pt x="1600" y="90"/>
                  </a:lnTo>
                  <a:lnTo>
                    <a:pt x="1548" y="70"/>
                  </a:lnTo>
                  <a:lnTo>
                    <a:pt x="1494" y="51"/>
                  </a:lnTo>
                  <a:lnTo>
                    <a:pt x="1440" y="36"/>
                  </a:lnTo>
                  <a:lnTo>
                    <a:pt x="1384" y="23"/>
                  </a:lnTo>
                  <a:lnTo>
                    <a:pt x="1328" y="13"/>
                  </a:lnTo>
                  <a:lnTo>
                    <a:pt x="1270" y="5"/>
                  </a:lnTo>
                  <a:lnTo>
                    <a:pt x="1212" y="1"/>
                  </a:lnTo>
                  <a:lnTo>
                    <a:pt x="1153" y="0"/>
                  </a:lnTo>
                  <a:close/>
                </a:path>
              </a:pathLst>
            </a:custGeom>
            <a:solidFill>
              <a:srgbClr val="F5C690"/>
            </a:solidFill>
            <a:ln w="9525">
              <a:solidFill>
                <a:schemeClr val="tx1"/>
              </a:solidFill>
              <a:round/>
              <a:headEnd/>
              <a:tailEnd/>
            </a:ln>
          </p:spPr>
          <p:txBody>
            <a:bodyPr/>
            <a:lstStyle/>
            <a:p>
              <a:endParaRPr lang="en-US" dirty="0"/>
            </a:p>
          </p:txBody>
        </p:sp>
        <p:sp>
          <p:nvSpPr>
            <p:cNvPr id="3120" name="Freeform 48"/>
            <p:cNvSpPr>
              <a:spLocks/>
            </p:cNvSpPr>
            <p:nvPr/>
          </p:nvSpPr>
          <p:spPr bwMode="auto">
            <a:xfrm>
              <a:off x="687" y="325"/>
              <a:ext cx="1597" cy="1662"/>
            </a:xfrm>
            <a:custGeom>
              <a:avLst/>
              <a:gdLst>
                <a:gd name="T0" fmla="*/ 920 w 6390"/>
                <a:gd name="T1" fmla="*/ 0 h 6647"/>
                <a:gd name="T2" fmla="*/ 0 w 6390"/>
                <a:gd name="T3" fmla="*/ 6543 h 6647"/>
                <a:gd name="T4" fmla="*/ 0 w 6390"/>
                <a:gd name="T5" fmla="*/ 6548 h 6647"/>
                <a:gd name="T6" fmla="*/ 842 w 6390"/>
                <a:gd name="T7" fmla="*/ 6647 h 6647"/>
                <a:gd name="T8" fmla="*/ 905 w 6390"/>
                <a:gd name="T9" fmla="*/ 6135 h 6647"/>
                <a:gd name="T10" fmla="*/ 2503 w 6390"/>
                <a:gd name="T11" fmla="*/ 6333 h 6647"/>
                <a:gd name="T12" fmla="*/ 2488 w 6390"/>
                <a:gd name="T13" fmla="*/ 6318 h 6647"/>
                <a:gd name="T14" fmla="*/ 2446 w 6390"/>
                <a:gd name="T15" fmla="*/ 6225 h 6647"/>
                <a:gd name="T16" fmla="*/ 2488 w 6390"/>
                <a:gd name="T17" fmla="*/ 6161 h 6647"/>
                <a:gd name="T18" fmla="*/ 2478 w 6390"/>
                <a:gd name="T19" fmla="*/ 6130 h 6647"/>
                <a:gd name="T20" fmla="*/ 2446 w 6390"/>
                <a:gd name="T21" fmla="*/ 6099 h 6647"/>
                <a:gd name="T22" fmla="*/ 2472 w 6390"/>
                <a:gd name="T23" fmla="*/ 6077 h 6647"/>
                <a:gd name="T24" fmla="*/ 5938 w 6390"/>
                <a:gd name="T25" fmla="*/ 6412 h 6647"/>
                <a:gd name="T26" fmla="*/ 6356 w 6390"/>
                <a:gd name="T27" fmla="*/ 1181 h 6647"/>
                <a:gd name="T28" fmla="*/ 6326 w 6390"/>
                <a:gd name="T29" fmla="*/ 1197 h 6647"/>
                <a:gd name="T30" fmla="*/ 6390 w 6390"/>
                <a:gd name="T31" fmla="*/ 617 h 6647"/>
                <a:gd name="T32" fmla="*/ 920 w 6390"/>
                <a:gd name="T33" fmla="*/ 0 h 66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90"/>
                <a:gd name="T52" fmla="*/ 0 h 6647"/>
                <a:gd name="T53" fmla="*/ 6390 w 6390"/>
                <a:gd name="T54" fmla="*/ 6647 h 66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90" h="6647">
                  <a:moveTo>
                    <a:pt x="920" y="0"/>
                  </a:moveTo>
                  <a:lnTo>
                    <a:pt x="0" y="6543"/>
                  </a:lnTo>
                  <a:lnTo>
                    <a:pt x="0" y="6548"/>
                  </a:lnTo>
                  <a:lnTo>
                    <a:pt x="842" y="6647"/>
                  </a:lnTo>
                  <a:lnTo>
                    <a:pt x="905" y="6135"/>
                  </a:lnTo>
                  <a:lnTo>
                    <a:pt x="2503" y="6333"/>
                  </a:lnTo>
                  <a:lnTo>
                    <a:pt x="2488" y="6318"/>
                  </a:lnTo>
                  <a:lnTo>
                    <a:pt x="2446" y="6225"/>
                  </a:lnTo>
                  <a:lnTo>
                    <a:pt x="2488" y="6161"/>
                  </a:lnTo>
                  <a:lnTo>
                    <a:pt x="2478" y="6130"/>
                  </a:lnTo>
                  <a:lnTo>
                    <a:pt x="2446" y="6099"/>
                  </a:lnTo>
                  <a:lnTo>
                    <a:pt x="2472" y="6077"/>
                  </a:lnTo>
                  <a:lnTo>
                    <a:pt x="5938" y="6412"/>
                  </a:lnTo>
                  <a:lnTo>
                    <a:pt x="6356" y="1181"/>
                  </a:lnTo>
                  <a:lnTo>
                    <a:pt x="6326" y="1197"/>
                  </a:lnTo>
                  <a:lnTo>
                    <a:pt x="6390" y="617"/>
                  </a:lnTo>
                  <a:lnTo>
                    <a:pt x="920" y="0"/>
                  </a:lnTo>
                  <a:close/>
                </a:path>
              </a:pathLst>
            </a:custGeom>
            <a:solidFill>
              <a:srgbClr val="8F5644"/>
            </a:solidFill>
            <a:ln w="9525">
              <a:noFill/>
              <a:round/>
              <a:headEnd/>
              <a:tailEnd/>
            </a:ln>
          </p:spPr>
          <p:txBody>
            <a:bodyPr/>
            <a:lstStyle/>
            <a:p>
              <a:endParaRPr lang="en-US" dirty="0"/>
            </a:p>
          </p:txBody>
        </p:sp>
        <p:sp>
          <p:nvSpPr>
            <p:cNvPr id="3121" name="Freeform 49"/>
            <p:cNvSpPr>
              <a:spLocks/>
            </p:cNvSpPr>
            <p:nvPr/>
          </p:nvSpPr>
          <p:spPr bwMode="auto">
            <a:xfrm>
              <a:off x="687" y="325"/>
              <a:ext cx="1597" cy="1662"/>
            </a:xfrm>
            <a:custGeom>
              <a:avLst/>
              <a:gdLst>
                <a:gd name="T0" fmla="*/ 920 w 6390"/>
                <a:gd name="T1" fmla="*/ 0 h 6647"/>
                <a:gd name="T2" fmla="*/ 0 w 6390"/>
                <a:gd name="T3" fmla="*/ 6543 h 6647"/>
                <a:gd name="T4" fmla="*/ 0 w 6390"/>
                <a:gd name="T5" fmla="*/ 6548 h 6647"/>
                <a:gd name="T6" fmla="*/ 842 w 6390"/>
                <a:gd name="T7" fmla="*/ 6647 h 6647"/>
                <a:gd name="T8" fmla="*/ 905 w 6390"/>
                <a:gd name="T9" fmla="*/ 6135 h 6647"/>
                <a:gd name="T10" fmla="*/ 2503 w 6390"/>
                <a:gd name="T11" fmla="*/ 6333 h 6647"/>
                <a:gd name="T12" fmla="*/ 2488 w 6390"/>
                <a:gd name="T13" fmla="*/ 6318 h 6647"/>
                <a:gd name="T14" fmla="*/ 2446 w 6390"/>
                <a:gd name="T15" fmla="*/ 6225 h 6647"/>
                <a:gd name="T16" fmla="*/ 2488 w 6390"/>
                <a:gd name="T17" fmla="*/ 6161 h 6647"/>
                <a:gd name="T18" fmla="*/ 2478 w 6390"/>
                <a:gd name="T19" fmla="*/ 6130 h 6647"/>
                <a:gd name="T20" fmla="*/ 2446 w 6390"/>
                <a:gd name="T21" fmla="*/ 6099 h 6647"/>
                <a:gd name="T22" fmla="*/ 2472 w 6390"/>
                <a:gd name="T23" fmla="*/ 6077 h 6647"/>
                <a:gd name="T24" fmla="*/ 5938 w 6390"/>
                <a:gd name="T25" fmla="*/ 6412 h 6647"/>
                <a:gd name="T26" fmla="*/ 6356 w 6390"/>
                <a:gd name="T27" fmla="*/ 1181 h 6647"/>
                <a:gd name="T28" fmla="*/ 6326 w 6390"/>
                <a:gd name="T29" fmla="*/ 1197 h 6647"/>
                <a:gd name="T30" fmla="*/ 6390 w 6390"/>
                <a:gd name="T31" fmla="*/ 617 h 6647"/>
                <a:gd name="T32" fmla="*/ 920 w 6390"/>
                <a:gd name="T33" fmla="*/ 0 h 66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90"/>
                <a:gd name="T52" fmla="*/ 0 h 6647"/>
                <a:gd name="T53" fmla="*/ 6390 w 6390"/>
                <a:gd name="T54" fmla="*/ 6647 h 66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90" h="6647">
                  <a:moveTo>
                    <a:pt x="920" y="0"/>
                  </a:moveTo>
                  <a:lnTo>
                    <a:pt x="0" y="6543"/>
                  </a:lnTo>
                  <a:lnTo>
                    <a:pt x="0" y="6548"/>
                  </a:lnTo>
                  <a:lnTo>
                    <a:pt x="842" y="6647"/>
                  </a:lnTo>
                  <a:lnTo>
                    <a:pt x="905" y="6135"/>
                  </a:lnTo>
                  <a:lnTo>
                    <a:pt x="2503" y="6333"/>
                  </a:lnTo>
                  <a:lnTo>
                    <a:pt x="2488" y="6318"/>
                  </a:lnTo>
                  <a:lnTo>
                    <a:pt x="2446" y="6225"/>
                  </a:lnTo>
                  <a:lnTo>
                    <a:pt x="2488" y="6161"/>
                  </a:lnTo>
                  <a:lnTo>
                    <a:pt x="2478" y="6130"/>
                  </a:lnTo>
                  <a:lnTo>
                    <a:pt x="2446" y="6099"/>
                  </a:lnTo>
                  <a:lnTo>
                    <a:pt x="2472" y="6077"/>
                  </a:lnTo>
                  <a:lnTo>
                    <a:pt x="5938" y="6412"/>
                  </a:lnTo>
                  <a:lnTo>
                    <a:pt x="6356" y="1181"/>
                  </a:lnTo>
                  <a:lnTo>
                    <a:pt x="6326" y="1197"/>
                  </a:lnTo>
                  <a:lnTo>
                    <a:pt x="6390" y="617"/>
                  </a:lnTo>
                  <a:lnTo>
                    <a:pt x="920" y="0"/>
                  </a:lnTo>
                </a:path>
              </a:pathLst>
            </a:custGeom>
            <a:noFill/>
            <a:ln w="6350">
              <a:solidFill>
                <a:srgbClr val="1F1A17"/>
              </a:solidFill>
              <a:prstDash val="solid"/>
              <a:round/>
              <a:headEnd/>
              <a:tailEnd/>
            </a:ln>
          </p:spPr>
          <p:txBody>
            <a:bodyPr/>
            <a:lstStyle/>
            <a:p>
              <a:endParaRPr lang="en-US" dirty="0"/>
            </a:p>
          </p:txBody>
        </p:sp>
        <p:sp>
          <p:nvSpPr>
            <p:cNvPr id="3122" name="Freeform 50"/>
            <p:cNvSpPr>
              <a:spLocks/>
            </p:cNvSpPr>
            <p:nvPr/>
          </p:nvSpPr>
          <p:spPr bwMode="auto">
            <a:xfrm>
              <a:off x="1304" y="1346"/>
              <a:ext cx="3212" cy="2409"/>
            </a:xfrm>
            <a:custGeom>
              <a:avLst/>
              <a:gdLst>
                <a:gd name="T0" fmla="*/ 5439 w 12850"/>
                <a:gd name="T1" fmla="*/ 80 h 9634"/>
                <a:gd name="T2" fmla="*/ 6644 w 12850"/>
                <a:gd name="T3" fmla="*/ 508 h 9634"/>
                <a:gd name="T4" fmla="*/ 7848 w 12850"/>
                <a:gd name="T5" fmla="*/ 42 h 9634"/>
                <a:gd name="T6" fmla="*/ 8099 w 12850"/>
                <a:gd name="T7" fmla="*/ 150 h 9634"/>
                <a:gd name="T8" fmla="*/ 8515 w 12850"/>
                <a:gd name="T9" fmla="*/ 241 h 9634"/>
                <a:gd name="T10" fmla="*/ 8770 w 12850"/>
                <a:gd name="T11" fmla="*/ 290 h 9634"/>
                <a:gd name="T12" fmla="*/ 9213 w 12850"/>
                <a:gd name="T13" fmla="*/ 365 h 9634"/>
                <a:gd name="T14" fmla="*/ 9315 w 12850"/>
                <a:gd name="T15" fmla="*/ 570 h 9634"/>
                <a:gd name="T16" fmla="*/ 9544 w 12850"/>
                <a:gd name="T17" fmla="*/ 328 h 9634"/>
                <a:gd name="T18" fmla="*/ 9731 w 12850"/>
                <a:gd name="T19" fmla="*/ 431 h 9634"/>
                <a:gd name="T20" fmla="*/ 9859 w 12850"/>
                <a:gd name="T21" fmla="*/ 431 h 9634"/>
                <a:gd name="T22" fmla="*/ 10313 w 12850"/>
                <a:gd name="T23" fmla="*/ 431 h 9634"/>
                <a:gd name="T24" fmla="*/ 10835 w 12850"/>
                <a:gd name="T25" fmla="*/ 335 h 9634"/>
                <a:gd name="T26" fmla="*/ 11668 w 12850"/>
                <a:gd name="T27" fmla="*/ 545 h 9634"/>
                <a:gd name="T28" fmla="*/ 11979 w 12850"/>
                <a:gd name="T29" fmla="*/ 725 h 9634"/>
                <a:gd name="T30" fmla="*/ 12295 w 12850"/>
                <a:gd name="T31" fmla="*/ 1323 h 9634"/>
                <a:gd name="T32" fmla="*/ 12590 w 12850"/>
                <a:gd name="T33" fmla="*/ 2863 h 9634"/>
                <a:gd name="T34" fmla="*/ 12679 w 12850"/>
                <a:gd name="T35" fmla="*/ 3180 h 9634"/>
                <a:gd name="T36" fmla="*/ 12809 w 12850"/>
                <a:gd name="T37" fmla="*/ 3454 h 9634"/>
                <a:gd name="T38" fmla="*/ 12773 w 12850"/>
                <a:gd name="T39" fmla="*/ 4071 h 9634"/>
                <a:gd name="T40" fmla="*/ 12656 w 12850"/>
                <a:gd name="T41" fmla="*/ 4394 h 9634"/>
                <a:gd name="T42" fmla="*/ 12560 w 12850"/>
                <a:gd name="T43" fmla="*/ 4922 h 9634"/>
                <a:gd name="T44" fmla="*/ 12574 w 12850"/>
                <a:gd name="T45" fmla="*/ 5146 h 9634"/>
                <a:gd name="T46" fmla="*/ 11908 w 12850"/>
                <a:gd name="T47" fmla="*/ 5381 h 9634"/>
                <a:gd name="T48" fmla="*/ 11673 w 12850"/>
                <a:gd name="T49" fmla="*/ 5157 h 9634"/>
                <a:gd name="T50" fmla="*/ 11545 w 12850"/>
                <a:gd name="T51" fmla="*/ 5532 h 9634"/>
                <a:gd name="T52" fmla="*/ 10644 w 12850"/>
                <a:gd name="T53" fmla="*/ 6333 h 9634"/>
                <a:gd name="T54" fmla="*/ 10180 w 12850"/>
                <a:gd name="T55" fmla="*/ 6417 h 9634"/>
                <a:gd name="T56" fmla="*/ 10085 w 12850"/>
                <a:gd name="T57" fmla="*/ 6425 h 9634"/>
                <a:gd name="T58" fmla="*/ 10003 w 12850"/>
                <a:gd name="T59" fmla="*/ 6652 h 9634"/>
                <a:gd name="T60" fmla="*/ 9685 w 12850"/>
                <a:gd name="T61" fmla="*/ 6755 h 9634"/>
                <a:gd name="T62" fmla="*/ 9596 w 12850"/>
                <a:gd name="T63" fmla="*/ 6912 h 9634"/>
                <a:gd name="T64" fmla="*/ 9436 w 12850"/>
                <a:gd name="T65" fmla="*/ 6937 h 9634"/>
                <a:gd name="T66" fmla="*/ 9281 w 12850"/>
                <a:gd name="T67" fmla="*/ 7036 h 9634"/>
                <a:gd name="T68" fmla="*/ 9055 w 12850"/>
                <a:gd name="T69" fmla="*/ 7293 h 9634"/>
                <a:gd name="T70" fmla="*/ 8999 w 12850"/>
                <a:gd name="T71" fmla="*/ 7846 h 9634"/>
                <a:gd name="T72" fmla="*/ 8843 w 12850"/>
                <a:gd name="T73" fmla="*/ 8014 h 9634"/>
                <a:gd name="T74" fmla="*/ 8814 w 12850"/>
                <a:gd name="T75" fmla="*/ 8470 h 9634"/>
                <a:gd name="T76" fmla="*/ 9115 w 12850"/>
                <a:gd name="T77" fmla="*/ 9385 h 9634"/>
                <a:gd name="T78" fmla="*/ 9080 w 12850"/>
                <a:gd name="T79" fmla="*/ 9500 h 9634"/>
                <a:gd name="T80" fmla="*/ 8526 w 12850"/>
                <a:gd name="T81" fmla="*/ 9404 h 9634"/>
                <a:gd name="T82" fmla="*/ 7350 w 12850"/>
                <a:gd name="T83" fmla="*/ 8973 h 9634"/>
                <a:gd name="T84" fmla="*/ 6879 w 12850"/>
                <a:gd name="T85" fmla="*/ 8291 h 9634"/>
                <a:gd name="T86" fmla="*/ 6778 w 12850"/>
                <a:gd name="T87" fmla="*/ 7619 h 9634"/>
                <a:gd name="T88" fmla="*/ 6365 w 12850"/>
                <a:gd name="T89" fmla="*/ 7141 h 9634"/>
                <a:gd name="T90" fmla="*/ 5683 w 12850"/>
                <a:gd name="T91" fmla="*/ 5834 h 9634"/>
                <a:gd name="T92" fmla="*/ 5171 w 12850"/>
                <a:gd name="T93" fmla="*/ 5290 h 9634"/>
                <a:gd name="T94" fmla="*/ 5041 w 12850"/>
                <a:gd name="T95" fmla="*/ 5101 h 9634"/>
                <a:gd name="T96" fmla="*/ 4500 w 12850"/>
                <a:gd name="T97" fmla="*/ 4922 h 9634"/>
                <a:gd name="T98" fmla="*/ 4024 w 12850"/>
                <a:gd name="T99" fmla="*/ 4864 h 9634"/>
                <a:gd name="T100" fmla="*/ 3718 w 12850"/>
                <a:gd name="T101" fmla="*/ 4927 h 9634"/>
                <a:gd name="T102" fmla="*/ 3259 w 12850"/>
                <a:gd name="T103" fmla="*/ 5720 h 9634"/>
                <a:gd name="T104" fmla="*/ 1899 w 12850"/>
                <a:gd name="T105" fmla="*/ 4957 h 9634"/>
                <a:gd name="T106" fmla="*/ 1614 w 12850"/>
                <a:gd name="T107" fmla="*/ 4058 h 9634"/>
                <a:gd name="T108" fmla="*/ 1525 w 12850"/>
                <a:gd name="T109" fmla="*/ 3748 h 9634"/>
                <a:gd name="T110" fmla="*/ 276 w 12850"/>
                <a:gd name="T111" fmla="*/ 2482 h 9634"/>
                <a:gd name="T112" fmla="*/ 0 w 12850"/>
                <a:gd name="T113" fmla="*/ 2126 h 9634"/>
                <a:gd name="T114" fmla="*/ 28 w 12850"/>
                <a:gd name="T115" fmla="*/ 1987 h 96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850"/>
                <a:gd name="T175" fmla="*/ 0 h 9634"/>
                <a:gd name="T176" fmla="*/ 12850 w 12850"/>
                <a:gd name="T177" fmla="*/ 9634 h 96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850" h="9634">
                  <a:moveTo>
                    <a:pt x="3613" y="565"/>
                  </a:moveTo>
                  <a:lnTo>
                    <a:pt x="3621" y="483"/>
                  </a:lnTo>
                  <a:lnTo>
                    <a:pt x="5470" y="542"/>
                  </a:lnTo>
                  <a:lnTo>
                    <a:pt x="5439" y="80"/>
                  </a:lnTo>
                  <a:lnTo>
                    <a:pt x="5975" y="45"/>
                  </a:lnTo>
                  <a:lnTo>
                    <a:pt x="6006" y="1076"/>
                  </a:lnTo>
                  <a:lnTo>
                    <a:pt x="6678" y="1042"/>
                  </a:lnTo>
                  <a:lnTo>
                    <a:pt x="6644" y="508"/>
                  </a:lnTo>
                  <a:lnTo>
                    <a:pt x="7678" y="448"/>
                  </a:lnTo>
                  <a:lnTo>
                    <a:pt x="7664" y="0"/>
                  </a:lnTo>
                  <a:lnTo>
                    <a:pt x="7803" y="42"/>
                  </a:lnTo>
                  <a:lnTo>
                    <a:pt x="7848" y="42"/>
                  </a:lnTo>
                  <a:lnTo>
                    <a:pt x="7880" y="28"/>
                  </a:lnTo>
                  <a:lnTo>
                    <a:pt x="7941" y="8"/>
                  </a:lnTo>
                  <a:lnTo>
                    <a:pt x="8005" y="97"/>
                  </a:lnTo>
                  <a:lnTo>
                    <a:pt x="8099" y="150"/>
                  </a:lnTo>
                  <a:lnTo>
                    <a:pt x="8170" y="66"/>
                  </a:lnTo>
                  <a:lnTo>
                    <a:pt x="8408" y="97"/>
                  </a:lnTo>
                  <a:lnTo>
                    <a:pt x="8414" y="136"/>
                  </a:lnTo>
                  <a:lnTo>
                    <a:pt x="8515" y="241"/>
                  </a:lnTo>
                  <a:lnTo>
                    <a:pt x="8554" y="246"/>
                  </a:lnTo>
                  <a:lnTo>
                    <a:pt x="8554" y="373"/>
                  </a:lnTo>
                  <a:lnTo>
                    <a:pt x="8736" y="403"/>
                  </a:lnTo>
                  <a:lnTo>
                    <a:pt x="8770" y="290"/>
                  </a:lnTo>
                  <a:lnTo>
                    <a:pt x="8843" y="268"/>
                  </a:lnTo>
                  <a:lnTo>
                    <a:pt x="9080" y="431"/>
                  </a:lnTo>
                  <a:lnTo>
                    <a:pt x="9115" y="431"/>
                  </a:lnTo>
                  <a:lnTo>
                    <a:pt x="9213" y="365"/>
                  </a:lnTo>
                  <a:lnTo>
                    <a:pt x="9293" y="365"/>
                  </a:lnTo>
                  <a:lnTo>
                    <a:pt x="9304" y="403"/>
                  </a:lnTo>
                  <a:lnTo>
                    <a:pt x="9281" y="498"/>
                  </a:lnTo>
                  <a:lnTo>
                    <a:pt x="9315" y="570"/>
                  </a:lnTo>
                  <a:lnTo>
                    <a:pt x="9378" y="525"/>
                  </a:lnTo>
                  <a:lnTo>
                    <a:pt x="9378" y="465"/>
                  </a:lnTo>
                  <a:lnTo>
                    <a:pt x="9444" y="373"/>
                  </a:lnTo>
                  <a:lnTo>
                    <a:pt x="9544" y="328"/>
                  </a:lnTo>
                  <a:lnTo>
                    <a:pt x="9569" y="328"/>
                  </a:lnTo>
                  <a:lnTo>
                    <a:pt x="9585" y="398"/>
                  </a:lnTo>
                  <a:lnTo>
                    <a:pt x="9696" y="437"/>
                  </a:lnTo>
                  <a:lnTo>
                    <a:pt x="9731" y="431"/>
                  </a:lnTo>
                  <a:lnTo>
                    <a:pt x="9774" y="385"/>
                  </a:lnTo>
                  <a:lnTo>
                    <a:pt x="9845" y="392"/>
                  </a:lnTo>
                  <a:lnTo>
                    <a:pt x="9861" y="403"/>
                  </a:lnTo>
                  <a:lnTo>
                    <a:pt x="9859" y="431"/>
                  </a:lnTo>
                  <a:lnTo>
                    <a:pt x="9956" y="476"/>
                  </a:lnTo>
                  <a:lnTo>
                    <a:pt x="10110" y="581"/>
                  </a:lnTo>
                  <a:lnTo>
                    <a:pt x="10255" y="453"/>
                  </a:lnTo>
                  <a:lnTo>
                    <a:pt x="10313" y="431"/>
                  </a:lnTo>
                  <a:lnTo>
                    <a:pt x="10525" y="421"/>
                  </a:lnTo>
                  <a:lnTo>
                    <a:pt x="10689" y="353"/>
                  </a:lnTo>
                  <a:lnTo>
                    <a:pt x="10751" y="335"/>
                  </a:lnTo>
                  <a:lnTo>
                    <a:pt x="10835" y="335"/>
                  </a:lnTo>
                  <a:lnTo>
                    <a:pt x="11039" y="373"/>
                  </a:lnTo>
                  <a:lnTo>
                    <a:pt x="11178" y="335"/>
                  </a:lnTo>
                  <a:lnTo>
                    <a:pt x="11211" y="302"/>
                  </a:lnTo>
                  <a:lnTo>
                    <a:pt x="11668" y="545"/>
                  </a:lnTo>
                  <a:lnTo>
                    <a:pt x="11758" y="553"/>
                  </a:lnTo>
                  <a:lnTo>
                    <a:pt x="11791" y="602"/>
                  </a:lnTo>
                  <a:lnTo>
                    <a:pt x="11839" y="617"/>
                  </a:lnTo>
                  <a:lnTo>
                    <a:pt x="11979" y="725"/>
                  </a:lnTo>
                  <a:lnTo>
                    <a:pt x="12015" y="736"/>
                  </a:lnTo>
                  <a:lnTo>
                    <a:pt x="12145" y="675"/>
                  </a:lnTo>
                  <a:lnTo>
                    <a:pt x="12284" y="707"/>
                  </a:lnTo>
                  <a:lnTo>
                    <a:pt x="12295" y="1323"/>
                  </a:lnTo>
                  <a:lnTo>
                    <a:pt x="12309" y="2500"/>
                  </a:lnTo>
                  <a:lnTo>
                    <a:pt x="12358" y="2568"/>
                  </a:lnTo>
                  <a:lnTo>
                    <a:pt x="12501" y="2697"/>
                  </a:lnTo>
                  <a:lnTo>
                    <a:pt x="12590" y="2863"/>
                  </a:lnTo>
                  <a:lnTo>
                    <a:pt x="12544" y="2990"/>
                  </a:lnTo>
                  <a:lnTo>
                    <a:pt x="12560" y="3027"/>
                  </a:lnTo>
                  <a:lnTo>
                    <a:pt x="12634" y="3079"/>
                  </a:lnTo>
                  <a:lnTo>
                    <a:pt x="12679" y="3180"/>
                  </a:lnTo>
                  <a:lnTo>
                    <a:pt x="12714" y="3230"/>
                  </a:lnTo>
                  <a:lnTo>
                    <a:pt x="12701" y="3292"/>
                  </a:lnTo>
                  <a:lnTo>
                    <a:pt x="12734" y="3333"/>
                  </a:lnTo>
                  <a:lnTo>
                    <a:pt x="12809" y="3454"/>
                  </a:lnTo>
                  <a:lnTo>
                    <a:pt x="12850" y="3636"/>
                  </a:lnTo>
                  <a:lnTo>
                    <a:pt x="12850" y="3748"/>
                  </a:lnTo>
                  <a:lnTo>
                    <a:pt x="12809" y="3955"/>
                  </a:lnTo>
                  <a:lnTo>
                    <a:pt x="12773" y="4071"/>
                  </a:lnTo>
                  <a:lnTo>
                    <a:pt x="12695" y="4129"/>
                  </a:lnTo>
                  <a:lnTo>
                    <a:pt x="12665" y="4273"/>
                  </a:lnTo>
                  <a:lnTo>
                    <a:pt x="12673" y="4345"/>
                  </a:lnTo>
                  <a:lnTo>
                    <a:pt x="12656" y="4394"/>
                  </a:lnTo>
                  <a:lnTo>
                    <a:pt x="12656" y="4485"/>
                  </a:lnTo>
                  <a:lnTo>
                    <a:pt x="12725" y="4571"/>
                  </a:lnTo>
                  <a:lnTo>
                    <a:pt x="12634" y="4834"/>
                  </a:lnTo>
                  <a:lnTo>
                    <a:pt x="12560" y="4922"/>
                  </a:lnTo>
                  <a:lnTo>
                    <a:pt x="12538" y="4980"/>
                  </a:lnTo>
                  <a:lnTo>
                    <a:pt x="12510" y="5019"/>
                  </a:lnTo>
                  <a:lnTo>
                    <a:pt x="12538" y="5101"/>
                  </a:lnTo>
                  <a:lnTo>
                    <a:pt x="12574" y="5146"/>
                  </a:lnTo>
                  <a:lnTo>
                    <a:pt x="12590" y="5171"/>
                  </a:lnTo>
                  <a:lnTo>
                    <a:pt x="12574" y="5185"/>
                  </a:lnTo>
                  <a:lnTo>
                    <a:pt x="12344" y="5206"/>
                  </a:lnTo>
                  <a:lnTo>
                    <a:pt x="11908" y="5381"/>
                  </a:lnTo>
                  <a:lnTo>
                    <a:pt x="11876" y="5336"/>
                  </a:lnTo>
                  <a:lnTo>
                    <a:pt x="11668" y="5364"/>
                  </a:lnTo>
                  <a:lnTo>
                    <a:pt x="11650" y="5304"/>
                  </a:lnTo>
                  <a:lnTo>
                    <a:pt x="11673" y="5157"/>
                  </a:lnTo>
                  <a:lnTo>
                    <a:pt x="11639" y="5157"/>
                  </a:lnTo>
                  <a:lnTo>
                    <a:pt x="11460" y="5240"/>
                  </a:lnTo>
                  <a:lnTo>
                    <a:pt x="11435" y="5364"/>
                  </a:lnTo>
                  <a:lnTo>
                    <a:pt x="11545" y="5532"/>
                  </a:lnTo>
                  <a:lnTo>
                    <a:pt x="11545" y="5574"/>
                  </a:lnTo>
                  <a:lnTo>
                    <a:pt x="11263" y="5801"/>
                  </a:lnTo>
                  <a:lnTo>
                    <a:pt x="11236" y="5945"/>
                  </a:lnTo>
                  <a:lnTo>
                    <a:pt x="10644" y="6333"/>
                  </a:lnTo>
                  <a:lnTo>
                    <a:pt x="10296" y="6442"/>
                  </a:lnTo>
                  <a:lnTo>
                    <a:pt x="10255" y="6472"/>
                  </a:lnTo>
                  <a:lnTo>
                    <a:pt x="10216" y="6472"/>
                  </a:lnTo>
                  <a:lnTo>
                    <a:pt x="10180" y="6417"/>
                  </a:lnTo>
                  <a:lnTo>
                    <a:pt x="10205" y="6392"/>
                  </a:lnTo>
                  <a:lnTo>
                    <a:pt x="10201" y="6358"/>
                  </a:lnTo>
                  <a:lnTo>
                    <a:pt x="10124" y="6392"/>
                  </a:lnTo>
                  <a:lnTo>
                    <a:pt x="10085" y="6425"/>
                  </a:lnTo>
                  <a:lnTo>
                    <a:pt x="9859" y="6495"/>
                  </a:lnTo>
                  <a:lnTo>
                    <a:pt x="9859" y="6545"/>
                  </a:lnTo>
                  <a:lnTo>
                    <a:pt x="9995" y="6627"/>
                  </a:lnTo>
                  <a:lnTo>
                    <a:pt x="10003" y="6652"/>
                  </a:lnTo>
                  <a:lnTo>
                    <a:pt x="9995" y="6687"/>
                  </a:lnTo>
                  <a:lnTo>
                    <a:pt x="9966" y="6710"/>
                  </a:lnTo>
                  <a:lnTo>
                    <a:pt x="9731" y="6768"/>
                  </a:lnTo>
                  <a:lnTo>
                    <a:pt x="9685" y="6755"/>
                  </a:lnTo>
                  <a:lnTo>
                    <a:pt x="9660" y="6735"/>
                  </a:lnTo>
                  <a:lnTo>
                    <a:pt x="9621" y="6735"/>
                  </a:lnTo>
                  <a:lnTo>
                    <a:pt x="9596" y="6785"/>
                  </a:lnTo>
                  <a:lnTo>
                    <a:pt x="9596" y="6912"/>
                  </a:lnTo>
                  <a:lnTo>
                    <a:pt x="9585" y="6951"/>
                  </a:lnTo>
                  <a:lnTo>
                    <a:pt x="9550" y="6972"/>
                  </a:lnTo>
                  <a:lnTo>
                    <a:pt x="9484" y="6972"/>
                  </a:lnTo>
                  <a:lnTo>
                    <a:pt x="9436" y="6937"/>
                  </a:lnTo>
                  <a:lnTo>
                    <a:pt x="9404" y="6975"/>
                  </a:lnTo>
                  <a:lnTo>
                    <a:pt x="9361" y="6972"/>
                  </a:lnTo>
                  <a:lnTo>
                    <a:pt x="9315" y="6958"/>
                  </a:lnTo>
                  <a:lnTo>
                    <a:pt x="9281" y="7036"/>
                  </a:lnTo>
                  <a:lnTo>
                    <a:pt x="9361" y="7080"/>
                  </a:lnTo>
                  <a:lnTo>
                    <a:pt x="9315" y="7243"/>
                  </a:lnTo>
                  <a:lnTo>
                    <a:pt x="9151" y="7359"/>
                  </a:lnTo>
                  <a:lnTo>
                    <a:pt x="9055" y="7293"/>
                  </a:lnTo>
                  <a:lnTo>
                    <a:pt x="8985" y="7378"/>
                  </a:lnTo>
                  <a:lnTo>
                    <a:pt x="9010" y="7531"/>
                  </a:lnTo>
                  <a:lnTo>
                    <a:pt x="9080" y="7549"/>
                  </a:lnTo>
                  <a:lnTo>
                    <a:pt x="8999" y="7846"/>
                  </a:lnTo>
                  <a:lnTo>
                    <a:pt x="8853" y="7953"/>
                  </a:lnTo>
                  <a:lnTo>
                    <a:pt x="8831" y="7969"/>
                  </a:lnTo>
                  <a:lnTo>
                    <a:pt x="8831" y="7987"/>
                  </a:lnTo>
                  <a:lnTo>
                    <a:pt x="8843" y="8014"/>
                  </a:lnTo>
                  <a:lnTo>
                    <a:pt x="8870" y="8019"/>
                  </a:lnTo>
                  <a:lnTo>
                    <a:pt x="8909" y="8031"/>
                  </a:lnTo>
                  <a:lnTo>
                    <a:pt x="8916" y="8144"/>
                  </a:lnTo>
                  <a:lnTo>
                    <a:pt x="8814" y="8470"/>
                  </a:lnTo>
                  <a:lnTo>
                    <a:pt x="8878" y="8689"/>
                  </a:lnTo>
                  <a:lnTo>
                    <a:pt x="9021" y="9233"/>
                  </a:lnTo>
                  <a:lnTo>
                    <a:pt x="9119" y="9354"/>
                  </a:lnTo>
                  <a:lnTo>
                    <a:pt x="9115" y="9385"/>
                  </a:lnTo>
                  <a:lnTo>
                    <a:pt x="9199" y="9420"/>
                  </a:lnTo>
                  <a:lnTo>
                    <a:pt x="9199" y="9482"/>
                  </a:lnTo>
                  <a:lnTo>
                    <a:pt x="9171" y="9518"/>
                  </a:lnTo>
                  <a:lnTo>
                    <a:pt x="9080" y="9500"/>
                  </a:lnTo>
                  <a:lnTo>
                    <a:pt x="8966" y="9634"/>
                  </a:lnTo>
                  <a:lnTo>
                    <a:pt x="8843" y="9584"/>
                  </a:lnTo>
                  <a:lnTo>
                    <a:pt x="8618" y="9420"/>
                  </a:lnTo>
                  <a:lnTo>
                    <a:pt x="8526" y="9404"/>
                  </a:lnTo>
                  <a:lnTo>
                    <a:pt x="8076" y="9360"/>
                  </a:lnTo>
                  <a:lnTo>
                    <a:pt x="7756" y="9158"/>
                  </a:lnTo>
                  <a:lnTo>
                    <a:pt x="7538" y="9094"/>
                  </a:lnTo>
                  <a:lnTo>
                    <a:pt x="7350" y="8973"/>
                  </a:lnTo>
                  <a:lnTo>
                    <a:pt x="7198" y="8959"/>
                  </a:lnTo>
                  <a:lnTo>
                    <a:pt x="7175" y="8829"/>
                  </a:lnTo>
                  <a:lnTo>
                    <a:pt x="6949" y="8382"/>
                  </a:lnTo>
                  <a:lnTo>
                    <a:pt x="6879" y="8291"/>
                  </a:lnTo>
                  <a:lnTo>
                    <a:pt x="6849" y="8019"/>
                  </a:lnTo>
                  <a:lnTo>
                    <a:pt x="6778" y="7918"/>
                  </a:lnTo>
                  <a:lnTo>
                    <a:pt x="6794" y="7683"/>
                  </a:lnTo>
                  <a:lnTo>
                    <a:pt x="6778" y="7619"/>
                  </a:lnTo>
                  <a:lnTo>
                    <a:pt x="6686" y="7503"/>
                  </a:lnTo>
                  <a:lnTo>
                    <a:pt x="6618" y="7472"/>
                  </a:lnTo>
                  <a:lnTo>
                    <a:pt x="6395" y="7229"/>
                  </a:lnTo>
                  <a:lnTo>
                    <a:pt x="6365" y="7141"/>
                  </a:lnTo>
                  <a:lnTo>
                    <a:pt x="6039" y="6760"/>
                  </a:lnTo>
                  <a:lnTo>
                    <a:pt x="5989" y="6627"/>
                  </a:lnTo>
                  <a:lnTo>
                    <a:pt x="5689" y="5903"/>
                  </a:lnTo>
                  <a:lnTo>
                    <a:pt x="5683" y="5834"/>
                  </a:lnTo>
                  <a:lnTo>
                    <a:pt x="5575" y="5680"/>
                  </a:lnTo>
                  <a:lnTo>
                    <a:pt x="5393" y="5505"/>
                  </a:lnTo>
                  <a:lnTo>
                    <a:pt x="5263" y="5342"/>
                  </a:lnTo>
                  <a:lnTo>
                    <a:pt x="5171" y="5290"/>
                  </a:lnTo>
                  <a:lnTo>
                    <a:pt x="5138" y="5270"/>
                  </a:lnTo>
                  <a:lnTo>
                    <a:pt x="5116" y="5229"/>
                  </a:lnTo>
                  <a:lnTo>
                    <a:pt x="5075" y="5217"/>
                  </a:lnTo>
                  <a:lnTo>
                    <a:pt x="5041" y="5101"/>
                  </a:lnTo>
                  <a:lnTo>
                    <a:pt x="4829" y="4980"/>
                  </a:lnTo>
                  <a:lnTo>
                    <a:pt x="4749" y="5019"/>
                  </a:lnTo>
                  <a:lnTo>
                    <a:pt x="4569" y="4969"/>
                  </a:lnTo>
                  <a:lnTo>
                    <a:pt x="4500" y="4922"/>
                  </a:lnTo>
                  <a:lnTo>
                    <a:pt x="4234" y="4889"/>
                  </a:lnTo>
                  <a:lnTo>
                    <a:pt x="4165" y="4841"/>
                  </a:lnTo>
                  <a:lnTo>
                    <a:pt x="4074" y="4802"/>
                  </a:lnTo>
                  <a:lnTo>
                    <a:pt x="4024" y="4864"/>
                  </a:lnTo>
                  <a:lnTo>
                    <a:pt x="3985" y="4922"/>
                  </a:lnTo>
                  <a:lnTo>
                    <a:pt x="3950" y="4944"/>
                  </a:lnTo>
                  <a:lnTo>
                    <a:pt x="3800" y="4889"/>
                  </a:lnTo>
                  <a:lnTo>
                    <a:pt x="3718" y="4927"/>
                  </a:lnTo>
                  <a:lnTo>
                    <a:pt x="3634" y="5076"/>
                  </a:lnTo>
                  <a:lnTo>
                    <a:pt x="3435" y="5532"/>
                  </a:lnTo>
                  <a:lnTo>
                    <a:pt x="3355" y="5599"/>
                  </a:lnTo>
                  <a:lnTo>
                    <a:pt x="3259" y="5720"/>
                  </a:lnTo>
                  <a:lnTo>
                    <a:pt x="3175" y="5767"/>
                  </a:lnTo>
                  <a:lnTo>
                    <a:pt x="3038" y="5742"/>
                  </a:lnTo>
                  <a:lnTo>
                    <a:pt x="2573" y="5459"/>
                  </a:lnTo>
                  <a:lnTo>
                    <a:pt x="1899" y="4957"/>
                  </a:lnTo>
                  <a:lnTo>
                    <a:pt x="1728" y="4709"/>
                  </a:lnTo>
                  <a:lnTo>
                    <a:pt x="1705" y="4571"/>
                  </a:lnTo>
                  <a:lnTo>
                    <a:pt x="1716" y="4215"/>
                  </a:lnTo>
                  <a:lnTo>
                    <a:pt x="1614" y="4058"/>
                  </a:lnTo>
                  <a:lnTo>
                    <a:pt x="1581" y="3993"/>
                  </a:lnTo>
                  <a:lnTo>
                    <a:pt x="1581" y="3894"/>
                  </a:lnTo>
                  <a:lnTo>
                    <a:pt x="1556" y="3809"/>
                  </a:lnTo>
                  <a:lnTo>
                    <a:pt x="1525" y="3748"/>
                  </a:lnTo>
                  <a:lnTo>
                    <a:pt x="1069" y="3394"/>
                  </a:lnTo>
                  <a:lnTo>
                    <a:pt x="534" y="2758"/>
                  </a:lnTo>
                  <a:lnTo>
                    <a:pt x="348" y="2639"/>
                  </a:lnTo>
                  <a:lnTo>
                    <a:pt x="276" y="2482"/>
                  </a:lnTo>
                  <a:lnTo>
                    <a:pt x="235" y="2354"/>
                  </a:lnTo>
                  <a:lnTo>
                    <a:pt x="58" y="2239"/>
                  </a:lnTo>
                  <a:lnTo>
                    <a:pt x="39" y="2224"/>
                  </a:lnTo>
                  <a:lnTo>
                    <a:pt x="0" y="2126"/>
                  </a:lnTo>
                  <a:lnTo>
                    <a:pt x="39" y="2059"/>
                  </a:lnTo>
                  <a:lnTo>
                    <a:pt x="28" y="2037"/>
                  </a:lnTo>
                  <a:lnTo>
                    <a:pt x="0" y="1998"/>
                  </a:lnTo>
                  <a:lnTo>
                    <a:pt x="28" y="1987"/>
                  </a:lnTo>
                  <a:lnTo>
                    <a:pt x="3488" y="2319"/>
                  </a:lnTo>
                  <a:lnTo>
                    <a:pt x="3613" y="565"/>
                  </a:lnTo>
                  <a:close/>
                </a:path>
              </a:pathLst>
            </a:custGeom>
            <a:solidFill>
              <a:srgbClr val="F5C690"/>
            </a:solidFill>
            <a:ln w="9525">
              <a:noFill/>
              <a:round/>
              <a:headEnd/>
              <a:tailEnd/>
            </a:ln>
          </p:spPr>
          <p:txBody>
            <a:bodyPr/>
            <a:lstStyle/>
            <a:p>
              <a:endParaRPr lang="en-US" dirty="0"/>
            </a:p>
          </p:txBody>
        </p:sp>
        <p:sp>
          <p:nvSpPr>
            <p:cNvPr id="3123" name="Freeform 51"/>
            <p:cNvSpPr>
              <a:spLocks/>
            </p:cNvSpPr>
            <p:nvPr/>
          </p:nvSpPr>
          <p:spPr bwMode="auto">
            <a:xfrm>
              <a:off x="1304" y="1346"/>
              <a:ext cx="3212" cy="2409"/>
            </a:xfrm>
            <a:custGeom>
              <a:avLst/>
              <a:gdLst>
                <a:gd name="T0" fmla="*/ 5439 w 12850"/>
                <a:gd name="T1" fmla="*/ 80 h 9634"/>
                <a:gd name="T2" fmla="*/ 6644 w 12850"/>
                <a:gd name="T3" fmla="*/ 508 h 9634"/>
                <a:gd name="T4" fmla="*/ 7848 w 12850"/>
                <a:gd name="T5" fmla="*/ 42 h 9634"/>
                <a:gd name="T6" fmla="*/ 8099 w 12850"/>
                <a:gd name="T7" fmla="*/ 150 h 9634"/>
                <a:gd name="T8" fmla="*/ 8515 w 12850"/>
                <a:gd name="T9" fmla="*/ 241 h 9634"/>
                <a:gd name="T10" fmla="*/ 8770 w 12850"/>
                <a:gd name="T11" fmla="*/ 290 h 9634"/>
                <a:gd name="T12" fmla="*/ 9213 w 12850"/>
                <a:gd name="T13" fmla="*/ 365 h 9634"/>
                <a:gd name="T14" fmla="*/ 9315 w 12850"/>
                <a:gd name="T15" fmla="*/ 570 h 9634"/>
                <a:gd name="T16" fmla="*/ 9544 w 12850"/>
                <a:gd name="T17" fmla="*/ 328 h 9634"/>
                <a:gd name="T18" fmla="*/ 9731 w 12850"/>
                <a:gd name="T19" fmla="*/ 431 h 9634"/>
                <a:gd name="T20" fmla="*/ 9859 w 12850"/>
                <a:gd name="T21" fmla="*/ 431 h 9634"/>
                <a:gd name="T22" fmla="*/ 10313 w 12850"/>
                <a:gd name="T23" fmla="*/ 431 h 9634"/>
                <a:gd name="T24" fmla="*/ 10835 w 12850"/>
                <a:gd name="T25" fmla="*/ 335 h 9634"/>
                <a:gd name="T26" fmla="*/ 11668 w 12850"/>
                <a:gd name="T27" fmla="*/ 545 h 9634"/>
                <a:gd name="T28" fmla="*/ 11979 w 12850"/>
                <a:gd name="T29" fmla="*/ 725 h 9634"/>
                <a:gd name="T30" fmla="*/ 12295 w 12850"/>
                <a:gd name="T31" fmla="*/ 1323 h 9634"/>
                <a:gd name="T32" fmla="*/ 12590 w 12850"/>
                <a:gd name="T33" fmla="*/ 2863 h 9634"/>
                <a:gd name="T34" fmla="*/ 12679 w 12850"/>
                <a:gd name="T35" fmla="*/ 3180 h 9634"/>
                <a:gd name="T36" fmla="*/ 12809 w 12850"/>
                <a:gd name="T37" fmla="*/ 3454 h 9634"/>
                <a:gd name="T38" fmla="*/ 12773 w 12850"/>
                <a:gd name="T39" fmla="*/ 4071 h 9634"/>
                <a:gd name="T40" fmla="*/ 12656 w 12850"/>
                <a:gd name="T41" fmla="*/ 4394 h 9634"/>
                <a:gd name="T42" fmla="*/ 12560 w 12850"/>
                <a:gd name="T43" fmla="*/ 4922 h 9634"/>
                <a:gd name="T44" fmla="*/ 12574 w 12850"/>
                <a:gd name="T45" fmla="*/ 5146 h 9634"/>
                <a:gd name="T46" fmla="*/ 11908 w 12850"/>
                <a:gd name="T47" fmla="*/ 5381 h 9634"/>
                <a:gd name="T48" fmla="*/ 11673 w 12850"/>
                <a:gd name="T49" fmla="*/ 5157 h 9634"/>
                <a:gd name="T50" fmla="*/ 11545 w 12850"/>
                <a:gd name="T51" fmla="*/ 5532 h 9634"/>
                <a:gd name="T52" fmla="*/ 10644 w 12850"/>
                <a:gd name="T53" fmla="*/ 6333 h 9634"/>
                <a:gd name="T54" fmla="*/ 10180 w 12850"/>
                <a:gd name="T55" fmla="*/ 6417 h 9634"/>
                <a:gd name="T56" fmla="*/ 10085 w 12850"/>
                <a:gd name="T57" fmla="*/ 6425 h 9634"/>
                <a:gd name="T58" fmla="*/ 10003 w 12850"/>
                <a:gd name="T59" fmla="*/ 6652 h 9634"/>
                <a:gd name="T60" fmla="*/ 9685 w 12850"/>
                <a:gd name="T61" fmla="*/ 6755 h 9634"/>
                <a:gd name="T62" fmla="*/ 9596 w 12850"/>
                <a:gd name="T63" fmla="*/ 6912 h 9634"/>
                <a:gd name="T64" fmla="*/ 9436 w 12850"/>
                <a:gd name="T65" fmla="*/ 6937 h 9634"/>
                <a:gd name="T66" fmla="*/ 9281 w 12850"/>
                <a:gd name="T67" fmla="*/ 7036 h 9634"/>
                <a:gd name="T68" fmla="*/ 9055 w 12850"/>
                <a:gd name="T69" fmla="*/ 7293 h 9634"/>
                <a:gd name="T70" fmla="*/ 8999 w 12850"/>
                <a:gd name="T71" fmla="*/ 7846 h 9634"/>
                <a:gd name="T72" fmla="*/ 8843 w 12850"/>
                <a:gd name="T73" fmla="*/ 8014 h 9634"/>
                <a:gd name="T74" fmla="*/ 8814 w 12850"/>
                <a:gd name="T75" fmla="*/ 8470 h 9634"/>
                <a:gd name="T76" fmla="*/ 9115 w 12850"/>
                <a:gd name="T77" fmla="*/ 9385 h 9634"/>
                <a:gd name="T78" fmla="*/ 9080 w 12850"/>
                <a:gd name="T79" fmla="*/ 9500 h 9634"/>
                <a:gd name="T80" fmla="*/ 8526 w 12850"/>
                <a:gd name="T81" fmla="*/ 9404 h 9634"/>
                <a:gd name="T82" fmla="*/ 7350 w 12850"/>
                <a:gd name="T83" fmla="*/ 8973 h 9634"/>
                <a:gd name="T84" fmla="*/ 6879 w 12850"/>
                <a:gd name="T85" fmla="*/ 8291 h 9634"/>
                <a:gd name="T86" fmla="*/ 6778 w 12850"/>
                <a:gd name="T87" fmla="*/ 7619 h 9634"/>
                <a:gd name="T88" fmla="*/ 6365 w 12850"/>
                <a:gd name="T89" fmla="*/ 7141 h 9634"/>
                <a:gd name="T90" fmla="*/ 5683 w 12850"/>
                <a:gd name="T91" fmla="*/ 5834 h 9634"/>
                <a:gd name="T92" fmla="*/ 5171 w 12850"/>
                <a:gd name="T93" fmla="*/ 5290 h 9634"/>
                <a:gd name="T94" fmla="*/ 5041 w 12850"/>
                <a:gd name="T95" fmla="*/ 5101 h 9634"/>
                <a:gd name="T96" fmla="*/ 4500 w 12850"/>
                <a:gd name="T97" fmla="*/ 4922 h 9634"/>
                <a:gd name="T98" fmla="*/ 4024 w 12850"/>
                <a:gd name="T99" fmla="*/ 4864 h 9634"/>
                <a:gd name="T100" fmla="*/ 3718 w 12850"/>
                <a:gd name="T101" fmla="*/ 4927 h 9634"/>
                <a:gd name="T102" fmla="*/ 3259 w 12850"/>
                <a:gd name="T103" fmla="*/ 5720 h 9634"/>
                <a:gd name="T104" fmla="*/ 1899 w 12850"/>
                <a:gd name="T105" fmla="*/ 4957 h 9634"/>
                <a:gd name="T106" fmla="*/ 1614 w 12850"/>
                <a:gd name="T107" fmla="*/ 4058 h 9634"/>
                <a:gd name="T108" fmla="*/ 1525 w 12850"/>
                <a:gd name="T109" fmla="*/ 3748 h 9634"/>
                <a:gd name="T110" fmla="*/ 276 w 12850"/>
                <a:gd name="T111" fmla="*/ 2482 h 9634"/>
                <a:gd name="T112" fmla="*/ 0 w 12850"/>
                <a:gd name="T113" fmla="*/ 2126 h 9634"/>
                <a:gd name="T114" fmla="*/ 28 w 12850"/>
                <a:gd name="T115" fmla="*/ 1987 h 96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850"/>
                <a:gd name="T175" fmla="*/ 0 h 9634"/>
                <a:gd name="T176" fmla="*/ 12850 w 12850"/>
                <a:gd name="T177" fmla="*/ 9634 h 96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850" h="9634">
                  <a:moveTo>
                    <a:pt x="3613" y="565"/>
                  </a:moveTo>
                  <a:lnTo>
                    <a:pt x="3621" y="483"/>
                  </a:lnTo>
                  <a:lnTo>
                    <a:pt x="5470" y="542"/>
                  </a:lnTo>
                  <a:lnTo>
                    <a:pt x="5439" y="80"/>
                  </a:lnTo>
                  <a:lnTo>
                    <a:pt x="5975" y="45"/>
                  </a:lnTo>
                  <a:lnTo>
                    <a:pt x="6006" y="1076"/>
                  </a:lnTo>
                  <a:lnTo>
                    <a:pt x="6678" y="1042"/>
                  </a:lnTo>
                  <a:lnTo>
                    <a:pt x="6644" y="508"/>
                  </a:lnTo>
                  <a:lnTo>
                    <a:pt x="7678" y="448"/>
                  </a:lnTo>
                  <a:lnTo>
                    <a:pt x="7664" y="0"/>
                  </a:lnTo>
                  <a:lnTo>
                    <a:pt x="7803" y="42"/>
                  </a:lnTo>
                  <a:lnTo>
                    <a:pt x="7848" y="42"/>
                  </a:lnTo>
                  <a:lnTo>
                    <a:pt x="7880" y="28"/>
                  </a:lnTo>
                  <a:lnTo>
                    <a:pt x="7941" y="8"/>
                  </a:lnTo>
                  <a:lnTo>
                    <a:pt x="8005" y="97"/>
                  </a:lnTo>
                  <a:lnTo>
                    <a:pt x="8099" y="150"/>
                  </a:lnTo>
                  <a:lnTo>
                    <a:pt x="8170" y="66"/>
                  </a:lnTo>
                  <a:lnTo>
                    <a:pt x="8408" y="97"/>
                  </a:lnTo>
                  <a:lnTo>
                    <a:pt x="8414" y="136"/>
                  </a:lnTo>
                  <a:lnTo>
                    <a:pt x="8515" y="241"/>
                  </a:lnTo>
                  <a:lnTo>
                    <a:pt x="8554" y="246"/>
                  </a:lnTo>
                  <a:lnTo>
                    <a:pt x="8554" y="373"/>
                  </a:lnTo>
                  <a:lnTo>
                    <a:pt x="8736" y="403"/>
                  </a:lnTo>
                  <a:lnTo>
                    <a:pt x="8770" y="290"/>
                  </a:lnTo>
                  <a:lnTo>
                    <a:pt x="8843" y="268"/>
                  </a:lnTo>
                  <a:lnTo>
                    <a:pt x="9080" y="431"/>
                  </a:lnTo>
                  <a:lnTo>
                    <a:pt x="9115" y="431"/>
                  </a:lnTo>
                  <a:lnTo>
                    <a:pt x="9213" y="365"/>
                  </a:lnTo>
                  <a:lnTo>
                    <a:pt x="9293" y="365"/>
                  </a:lnTo>
                  <a:lnTo>
                    <a:pt x="9304" y="403"/>
                  </a:lnTo>
                  <a:lnTo>
                    <a:pt x="9281" y="498"/>
                  </a:lnTo>
                  <a:lnTo>
                    <a:pt x="9315" y="570"/>
                  </a:lnTo>
                  <a:lnTo>
                    <a:pt x="9378" y="525"/>
                  </a:lnTo>
                  <a:lnTo>
                    <a:pt x="9378" y="465"/>
                  </a:lnTo>
                  <a:lnTo>
                    <a:pt x="9444" y="373"/>
                  </a:lnTo>
                  <a:lnTo>
                    <a:pt x="9544" y="328"/>
                  </a:lnTo>
                  <a:lnTo>
                    <a:pt x="9569" y="328"/>
                  </a:lnTo>
                  <a:lnTo>
                    <a:pt x="9585" y="398"/>
                  </a:lnTo>
                  <a:lnTo>
                    <a:pt x="9696" y="437"/>
                  </a:lnTo>
                  <a:lnTo>
                    <a:pt x="9731" y="431"/>
                  </a:lnTo>
                  <a:lnTo>
                    <a:pt x="9774" y="385"/>
                  </a:lnTo>
                  <a:lnTo>
                    <a:pt x="9845" y="392"/>
                  </a:lnTo>
                  <a:lnTo>
                    <a:pt x="9861" y="403"/>
                  </a:lnTo>
                  <a:lnTo>
                    <a:pt x="9859" y="431"/>
                  </a:lnTo>
                  <a:lnTo>
                    <a:pt x="9956" y="476"/>
                  </a:lnTo>
                  <a:lnTo>
                    <a:pt x="10110" y="581"/>
                  </a:lnTo>
                  <a:lnTo>
                    <a:pt x="10255" y="453"/>
                  </a:lnTo>
                  <a:lnTo>
                    <a:pt x="10313" y="431"/>
                  </a:lnTo>
                  <a:lnTo>
                    <a:pt x="10525" y="421"/>
                  </a:lnTo>
                  <a:lnTo>
                    <a:pt x="10689" y="353"/>
                  </a:lnTo>
                  <a:lnTo>
                    <a:pt x="10751" y="335"/>
                  </a:lnTo>
                  <a:lnTo>
                    <a:pt x="10835" y="335"/>
                  </a:lnTo>
                  <a:lnTo>
                    <a:pt x="11039" y="373"/>
                  </a:lnTo>
                  <a:lnTo>
                    <a:pt x="11178" y="335"/>
                  </a:lnTo>
                  <a:lnTo>
                    <a:pt x="11211" y="302"/>
                  </a:lnTo>
                  <a:lnTo>
                    <a:pt x="11668" y="545"/>
                  </a:lnTo>
                  <a:lnTo>
                    <a:pt x="11758" y="553"/>
                  </a:lnTo>
                  <a:lnTo>
                    <a:pt x="11791" y="602"/>
                  </a:lnTo>
                  <a:lnTo>
                    <a:pt x="11839" y="617"/>
                  </a:lnTo>
                  <a:lnTo>
                    <a:pt x="11979" y="725"/>
                  </a:lnTo>
                  <a:lnTo>
                    <a:pt x="12015" y="736"/>
                  </a:lnTo>
                  <a:lnTo>
                    <a:pt x="12145" y="675"/>
                  </a:lnTo>
                  <a:lnTo>
                    <a:pt x="12284" y="707"/>
                  </a:lnTo>
                  <a:lnTo>
                    <a:pt x="12295" y="1323"/>
                  </a:lnTo>
                  <a:lnTo>
                    <a:pt x="12309" y="2500"/>
                  </a:lnTo>
                  <a:lnTo>
                    <a:pt x="12358" y="2568"/>
                  </a:lnTo>
                  <a:lnTo>
                    <a:pt x="12501" y="2697"/>
                  </a:lnTo>
                  <a:lnTo>
                    <a:pt x="12590" y="2863"/>
                  </a:lnTo>
                  <a:lnTo>
                    <a:pt x="12544" y="2990"/>
                  </a:lnTo>
                  <a:lnTo>
                    <a:pt x="12560" y="3027"/>
                  </a:lnTo>
                  <a:lnTo>
                    <a:pt x="12634" y="3079"/>
                  </a:lnTo>
                  <a:lnTo>
                    <a:pt x="12679" y="3180"/>
                  </a:lnTo>
                  <a:lnTo>
                    <a:pt x="12714" y="3230"/>
                  </a:lnTo>
                  <a:lnTo>
                    <a:pt x="12701" y="3292"/>
                  </a:lnTo>
                  <a:lnTo>
                    <a:pt x="12734" y="3333"/>
                  </a:lnTo>
                  <a:lnTo>
                    <a:pt x="12809" y="3454"/>
                  </a:lnTo>
                  <a:lnTo>
                    <a:pt x="12850" y="3636"/>
                  </a:lnTo>
                  <a:lnTo>
                    <a:pt x="12850" y="3748"/>
                  </a:lnTo>
                  <a:lnTo>
                    <a:pt x="12809" y="3955"/>
                  </a:lnTo>
                  <a:lnTo>
                    <a:pt x="12773" y="4071"/>
                  </a:lnTo>
                  <a:lnTo>
                    <a:pt x="12695" y="4129"/>
                  </a:lnTo>
                  <a:lnTo>
                    <a:pt x="12665" y="4273"/>
                  </a:lnTo>
                  <a:lnTo>
                    <a:pt x="12673" y="4345"/>
                  </a:lnTo>
                  <a:lnTo>
                    <a:pt x="12656" y="4394"/>
                  </a:lnTo>
                  <a:lnTo>
                    <a:pt x="12656" y="4485"/>
                  </a:lnTo>
                  <a:lnTo>
                    <a:pt x="12725" y="4571"/>
                  </a:lnTo>
                  <a:lnTo>
                    <a:pt x="12634" y="4834"/>
                  </a:lnTo>
                  <a:lnTo>
                    <a:pt x="12560" y="4922"/>
                  </a:lnTo>
                  <a:lnTo>
                    <a:pt x="12538" y="4980"/>
                  </a:lnTo>
                  <a:lnTo>
                    <a:pt x="12510" y="5019"/>
                  </a:lnTo>
                  <a:lnTo>
                    <a:pt x="12538" y="5101"/>
                  </a:lnTo>
                  <a:lnTo>
                    <a:pt x="12574" y="5146"/>
                  </a:lnTo>
                  <a:lnTo>
                    <a:pt x="12590" y="5171"/>
                  </a:lnTo>
                  <a:lnTo>
                    <a:pt x="12574" y="5185"/>
                  </a:lnTo>
                  <a:lnTo>
                    <a:pt x="12344" y="5206"/>
                  </a:lnTo>
                  <a:lnTo>
                    <a:pt x="11908" y="5381"/>
                  </a:lnTo>
                  <a:lnTo>
                    <a:pt x="11876" y="5336"/>
                  </a:lnTo>
                  <a:lnTo>
                    <a:pt x="11668" y="5364"/>
                  </a:lnTo>
                  <a:lnTo>
                    <a:pt x="11650" y="5304"/>
                  </a:lnTo>
                  <a:lnTo>
                    <a:pt x="11673" y="5157"/>
                  </a:lnTo>
                  <a:lnTo>
                    <a:pt x="11639" y="5157"/>
                  </a:lnTo>
                  <a:lnTo>
                    <a:pt x="11460" y="5240"/>
                  </a:lnTo>
                  <a:lnTo>
                    <a:pt x="11435" y="5364"/>
                  </a:lnTo>
                  <a:lnTo>
                    <a:pt x="11545" y="5532"/>
                  </a:lnTo>
                  <a:lnTo>
                    <a:pt x="11545" y="5574"/>
                  </a:lnTo>
                  <a:lnTo>
                    <a:pt x="11263" y="5801"/>
                  </a:lnTo>
                  <a:lnTo>
                    <a:pt x="11236" y="5945"/>
                  </a:lnTo>
                  <a:lnTo>
                    <a:pt x="10644" y="6333"/>
                  </a:lnTo>
                  <a:lnTo>
                    <a:pt x="10296" y="6442"/>
                  </a:lnTo>
                  <a:lnTo>
                    <a:pt x="10255" y="6472"/>
                  </a:lnTo>
                  <a:lnTo>
                    <a:pt x="10216" y="6472"/>
                  </a:lnTo>
                  <a:lnTo>
                    <a:pt x="10180" y="6417"/>
                  </a:lnTo>
                  <a:lnTo>
                    <a:pt x="10205" y="6392"/>
                  </a:lnTo>
                  <a:lnTo>
                    <a:pt x="10201" y="6358"/>
                  </a:lnTo>
                  <a:lnTo>
                    <a:pt x="10124" y="6392"/>
                  </a:lnTo>
                  <a:lnTo>
                    <a:pt x="10085" y="6425"/>
                  </a:lnTo>
                  <a:lnTo>
                    <a:pt x="9859" y="6495"/>
                  </a:lnTo>
                  <a:lnTo>
                    <a:pt x="9859" y="6545"/>
                  </a:lnTo>
                  <a:lnTo>
                    <a:pt x="9995" y="6627"/>
                  </a:lnTo>
                  <a:lnTo>
                    <a:pt x="10003" y="6652"/>
                  </a:lnTo>
                  <a:lnTo>
                    <a:pt x="9995" y="6687"/>
                  </a:lnTo>
                  <a:lnTo>
                    <a:pt x="9966" y="6710"/>
                  </a:lnTo>
                  <a:lnTo>
                    <a:pt x="9731" y="6768"/>
                  </a:lnTo>
                  <a:lnTo>
                    <a:pt x="9685" y="6755"/>
                  </a:lnTo>
                  <a:lnTo>
                    <a:pt x="9660" y="6735"/>
                  </a:lnTo>
                  <a:lnTo>
                    <a:pt x="9621" y="6735"/>
                  </a:lnTo>
                  <a:lnTo>
                    <a:pt x="9596" y="6785"/>
                  </a:lnTo>
                  <a:lnTo>
                    <a:pt x="9596" y="6912"/>
                  </a:lnTo>
                  <a:lnTo>
                    <a:pt x="9585" y="6951"/>
                  </a:lnTo>
                  <a:lnTo>
                    <a:pt x="9550" y="6972"/>
                  </a:lnTo>
                  <a:lnTo>
                    <a:pt x="9484" y="6972"/>
                  </a:lnTo>
                  <a:lnTo>
                    <a:pt x="9436" y="6937"/>
                  </a:lnTo>
                  <a:lnTo>
                    <a:pt x="9404" y="6975"/>
                  </a:lnTo>
                  <a:lnTo>
                    <a:pt x="9361" y="6972"/>
                  </a:lnTo>
                  <a:lnTo>
                    <a:pt x="9315" y="6958"/>
                  </a:lnTo>
                  <a:lnTo>
                    <a:pt x="9281" y="7036"/>
                  </a:lnTo>
                  <a:lnTo>
                    <a:pt x="9361" y="7080"/>
                  </a:lnTo>
                  <a:lnTo>
                    <a:pt x="9315" y="7243"/>
                  </a:lnTo>
                  <a:lnTo>
                    <a:pt x="9151" y="7359"/>
                  </a:lnTo>
                  <a:lnTo>
                    <a:pt x="9055" y="7293"/>
                  </a:lnTo>
                  <a:lnTo>
                    <a:pt x="8985" y="7378"/>
                  </a:lnTo>
                  <a:lnTo>
                    <a:pt x="9010" y="7531"/>
                  </a:lnTo>
                  <a:lnTo>
                    <a:pt x="9080" y="7549"/>
                  </a:lnTo>
                  <a:lnTo>
                    <a:pt x="8999" y="7846"/>
                  </a:lnTo>
                  <a:lnTo>
                    <a:pt x="8853" y="7953"/>
                  </a:lnTo>
                  <a:lnTo>
                    <a:pt x="8831" y="7969"/>
                  </a:lnTo>
                  <a:lnTo>
                    <a:pt x="8831" y="7987"/>
                  </a:lnTo>
                  <a:lnTo>
                    <a:pt x="8843" y="8014"/>
                  </a:lnTo>
                  <a:lnTo>
                    <a:pt x="8870" y="8019"/>
                  </a:lnTo>
                  <a:lnTo>
                    <a:pt x="8909" y="8031"/>
                  </a:lnTo>
                  <a:lnTo>
                    <a:pt x="8916" y="8144"/>
                  </a:lnTo>
                  <a:lnTo>
                    <a:pt x="8814" y="8470"/>
                  </a:lnTo>
                  <a:lnTo>
                    <a:pt x="8878" y="8689"/>
                  </a:lnTo>
                  <a:lnTo>
                    <a:pt x="9021" y="9233"/>
                  </a:lnTo>
                  <a:lnTo>
                    <a:pt x="9119" y="9354"/>
                  </a:lnTo>
                  <a:lnTo>
                    <a:pt x="9115" y="9385"/>
                  </a:lnTo>
                  <a:lnTo>
                    <a:pt x="9199" y="9420"/>
                  </a:lnTo>
                  <a:lnTo>
                    <a:pt x="9199" y="9482"/>
                  </a:lnTo>
                  <a:lnTo>
                    <a:pt x="9171" y="9518"/>
                  </a:lnTo>
                  <a:lnTo>
                    <a:pt x="9080" y="9500"/>
                  </a:lnTo>
                  <a:lnTo>
                    <a:pt x="8966" y="9634"/>
                  </a:lnTo>
                  <a:lnTo>
                    <a:pt x="8843" y="9584"/>
                  </a:lnTo>
                  <a:lnTo>
                    <a:pt x="8618" y="9420"/>
                  </a:lnTo>
                  <a:lnTo>
                    <a:pt x="8526" y="9404"/>
                  </a:lnTo>
                  <a:lnTo>
                    <a:pt x="8076" y="9360"/>
                  </a:lnTo>
                  <a:lnTo>
                    <a:pt x="7756" y="9158"/>
                  </a:lnTo>
                  <a:lnTo>
                    <a:pt x="7538" y="9094"/>
                  </a:lnTo>
                  <a:lnTo>
                    <a:pt x="7350" y="8973"/>
                  </a:lnTo>
                  <a:lnTo>
                    <a:pt x="7198" y="8959"/>
                  </a:lnTo>
                  <a:lnTo>
                    <a:pt x="7175" y="8829"/>
                  </a:lnTo>
                  <a:lnTo>
                    <a:pt x="6949" y="8382"/>
                  </a:lnTo>
                  <a:lnTo>
                    <a:pt x="6879" y="8291"/>
                  </a:lnTo>
                  <a:lnTo>
                    <a:pt x="6849" y="8019"/>
                  </a:lnTo>
                  <a:lnTo>
                    <a:pt x="6778" y="7918"/>
                  </a:lnTo>
                  <a:lnTo>
                    <a:pt x="6794" y="7683"/>
                  </a:lnTo>
                  <a:lnTo>
                    <a:pt x="6778" y="7619"/>
                  </a:lnTo>
                  <a:lnTo>
                    <a:pt x="6686" y="7503"/>
                  </a:lnTo>
                  <a:lnTo>
                    <a:pt x="6618" y="7472"/>
                  </a:lnTo>
                  <a:lnTo>
                    <a:pt x="6395" y="7229"/>
                  </a:lnTo>
                  <a:lnTo>
                    <a:pt x="6365" y="7141"/>
                  </a:lnTo>
                  <a:lnTo>
                    <a:pt x="6039" y="6760"/>
                  </a:lnTo>
                  <a:lnTo>
                    <a:pt x="5989" y="6627"/>
                  </a:lnTo>
                  <a:lnTo>
                    <a:pt x="5689" y="5903"/>
                  </a:lnTo>
                  <a:lnTo>
                    <a:pt x="5683" y="5834"/>
                  </a:lnTo>
                  <a:lnTo>
                    <a:pt x="5575" y="5680"/>
                  </a:lnTo>
                  <a:lnTo>
                    <a:pt x="5393" y="5505"/>
                  </a:lnTo>
                  <a:lnTo>
                    <a:pt x="5263" y="5342"/>
                  </a:lnTo>
                  <a:lnTo>
                    <a:pt x="5171" y="5290"/>
                  </a:lnTo>
                  <a:lnTo>
                    <a:pt x="5138" y="5270"/>
                  </a:lnTo>
                  <a:lnTo>
                    <a:pt x="5116" y="5229"/>
                  </a:lnTo>
                  <a:lnTo>
                    <a:pt x="5075" y="5217"/>
                  </a:lnTo>
                  <a:lnTo>
                    <a:pt x="5041" y="5101"/>
                  </a:lnTo>
                  <a:lnTo>
                    <a:pt x="4829" y="4980"/>
                  </a:lnTo>
                  <a:lnTo>
                    <a:pt x="4749" y="5019"/>
                  </a:lnTo>
                  <a:lnTo>
                    <a:pt x="4569" y="4969"/>
                  </a:lnTo>
                  <a:lnTo>
                    <a:pt x="4500" y="4922"/>
                  </a:lnTo>
                  <a:lnTo>
                    <a:pt x="4234" y="4889"/>
                  </a:lnTo>
                  <a:lnTo>
                    <a:pt x="4165" y="4841"/>
                  </a:lnTo>
                  <a:lnTo>
                    <a:pt x="4074" y="4802"/>
                  </a:lnTo>
                  <a:lnTo>
                    <a:pt x="4024" y="4864"/>
                  </a:lnTo>
                  <a:lnTo>
                    <a:pt x="3985" y="4922"/>
                  </a:lnTo>
                  <a:lnTo>
                    <a:pt x="3950" y="4944"/>
                  </a:lnTo>
                  <a:lnTo>
                    <a:pt x="3800" y="4889"/>
                  </a:lnTo>
                  <a:lnTo>
                    <a:pt x="3718" y="4927"/>
                  </a:lnTo>
                  <a:lnTo>
                    <a:pt x="3634" y="5076"/>
                  </a:lnTo>
                  <a:lnTo>
                    <a:pt x="3435" y="5532"/>
                  </a:lnTo>
                  <a:lnTo>
                    <a:pt x="3355" y="5599"/>
                  </a:lnTo>
                  <a:lnTo>
                    <a:pt x="3259" y="5720"/>
                  </a:lnTo>
                  <a:lnTo>
                    <a:pt x="3175" y="5767"/>
                  </a:lnTo>
                  <a:lnTo>
                    <a:pt x="3038" y="5742"/>
                  </a:lnTo>
                  <a:lnTo>
                    <a:pt x="2573" y="5459"/>
                  </a:lnTo>
                  <a:lnTo>
                    <a:pt x="1899" y="4957"/>
                  </a:lnTo>
                  <a:lnTo>
                    <a:pt x="1728" y="4709"/>
                  </a:lnTo>
                  <a:lnTo>
                    <a:pt x="1705" y="4571"/>
                  </a:lnTo>
                  <a:lnTo>
                    <a:pt x="1716" y="4215"/>
                  </a:lnTo>
                  <a:lnTo>
                    <a:pt x="1614" y="4058"/>
                  </a:lnTo>
                  <a:lnTo>
                    <a:pt x="1581" y="3993"/>
                  </a:lnTo>
                  <a:lnTo>
                    <a:pt x="1581" y="3894"/>
                  </a:lnTo>
                  <a:lnTo>
                    <a:pt x="1556" y="3809"/>
                  </a:lnTo>
                  <a:lnTo>
                    <a:pt x="1525" y="3748"/>
                  </a:lnTo>
                  <a:lnTo>
                    <a:pt x="1069" y="3394"/>
                  </a:lnTo>
                  <a:lnTo>
                    <a:pt x="534" y="2758"/>
                  </a:lnTo>
                  <a:lnTo>
                    <a:pt x="348" y="2639"/>
                  </a:lnTo>
                  <a:lnTo>
                    <a:pt x="276" y="2482"/>
                  </a:lnTo>
                  <a:lnTo>
                    <a:pt x="235" y="2354"/>
                  </a:lnTo>
                  <a:lnTo>
                    <a:pt x="58" y="2239"/>
                  </a:lnTo>
                  <a:lnTo>
                    <a:pt x="39" y="2224"/>
                  </a:lnTo>
                  <a:lnTo>
                    <a:pt x="0" y="2126"/>
                  </a:lnTo>
                  <a:lnTo>
                    <a:pt x="39" y="2059"/>
                  </a:lnTo>
                  <a:lnTo>
                    <a:pt x="28" y="2037"/>
                  </a:lnTo>
                  <a:lnTo>
                    <a:pt x="0" y="1998"/>
                  </a:lnTo>
                  <a:lnTo>
                    <a:pt x="28" y="1987"/>
                  </a:lnTo>
                  <a:lnTo>
                    <a:pt x="3488" y="2319"/>
                  </a:lnTo>
                  <a:lnTo>
                    <a:pt x="3613" y="565"/>
                  </a:lnTo>
                </a:path>
              </a:pathLst>
            </a:custGeom>
            <a:noFill/>
            <a:ln w="6350">
              <a:solidFill>
                <a:srgbClr val="1F1A17"/>
              </a:solidFill>
              <a:prstDash val="solid"/>
              <a:round/>
              <a:headEnd/>
              <a:tailEnd/>
            </a:ln>
          </p:spPr>
          <p:txBody>
            <a:bodyPr/>
            <a:lstStyle/>
            <a:p>
              <a:endParaRPr lang="en-US" dirty="0"/>
            </a:p>
          </p:txBody>
        </p:sp>
        <p:sp>
          <p:nvSpPr>
            <p:cNvPr id="3124" name="Freeform 52"/>
            <p:cNvSpPr>
              <a:spLocks/>
            </p:cNvSpPr>
            <p:nvPr/>
          </p:nvSpPr>
          <p:spPr bwMode="auto">
            <a:xfrm>
              <a:off x="2210" y="621"/>
              <a:ext cx="1013" cy="994"/>
            </a:xfrm>
            <a:custGeom>
              <a:avLst/>
              <a:gdLst>
                <a:gd name="T0" fmla="*/ 4041 w 4054"/>
                <a:gd name="T1" fmla="*/ 2907 h 3977"/>
                <a:gd name="T2" fmla="*/ 4054 w 4054"/>
                <a:gd name="T3" fmla="*/ 3349 h 3977"/>
                <a:gd name="T4" fmla="*/ 3015 w 4054"/>
                <a:gd name="T5" fmla="*/ 3409 h 3977"/>
                <a:gd name="T6" fmla="*/ 3049 w 4054"/>
                <a:gd name="T7" fmla="*/ 3943 h 3977"/>
                <a:gd name="T8" fmla="*/ 2379 w 4054"/>
                <a:gd name="T9" fmla="*/ 3977 h 3977"/>
                <a:gd name="T10" fmla="*/ 2346 w 4054"/>
                <a:gd name="T11" fmla="*/ 2946 h 3977"/>
                <a:gd name="T12" fmla="*/ 1810 w 4054"/>
                <a:gd name="T13" fmla="*/ 2981 h 3977"/>
                <a:gd name="T14" fmla="*/ 1842 w 4054"/>
                <a:gd name="T15" fmla="*/ 3443 h 3977"/>
                <a:gd name="T16" fmla="*/ 0 w 4054"/>
                <a:gd name="T17" fmla="*/ 3377 h 3977"/>
                <a:gd name="T18" fmla="*/ 267 w 4054"/>
                <a:gd name="T19" fmla="*/ 0 h 3977"/>
                <a:gd name="T20" fmla="*/ 322 w 4054"/>
                <a:gd name="T21" fmla="*/ 0 h 3977"/>
                <a:gd name="T22" fmla="*/ 3092 w 4054"/>
                <a:gd name="T23" fmla="*/ 154 h 3977"/>
                <a:gd name="T24" fmla="*/ 3026 w 4054"/>
                <a:gd name="T25" fmla="*/ 2403 h 3977"/>
                <a:gd name="T26" fmla="*/ 3120 w 4054"/>
                <a:gd name="T27" fmla="*/ 2415 h 3977"/>
                <a:gd name="T28" fmla="*/ 3165 w 4054"/>
                <a:gd name="T29" fmla="*/ 2460 h 3977"/>
                <a:gd name="T30" fmla="*/ 3307 w 4054"/>
                <a:gd name="T31" fmla="*/ 2636 h 3977"/>
                <a:gd name="T32" fmla="*/ 3366 w 4054"/>
                <a:gd name="T33" fmla="*/ 2656 h 3977"/>
                <a:gd name="T34" fmla="*/ 3557 w 4054"/>
                <a:gd name="T35" fmla="*/ 2652 h 3977"/>
                <a:gd name="T36" fmla="*/ 3612 w 4054"/>
                <a:gd name="T37" fmla="*/ 2588 h 3977"/>
                <a:gd name="T38" fmla="*/ 3726 w 4054"/>
                <a:gd name="T39" fmla="*/ 2652 h 3977"/>
                <a:gd name="T40" fmla="*/ 3761 w 4054"/>
                <a:gd name="T41" fmla="*/ 2706 h 3977"/>
                <a:gd name="T42" fmla="*/ 3761 w 4054"/>
                <a:gd name="T43" fmla="*/ 2752 h 3977"/>
                <a:gd name="T44" fmla="*/ 3802 w 4054"/>
                <a:gd name="T45" fmla="*/ 2837 h 3977"/>
                <a:gd name="T46" fmla="*/ 3822 w 4054"/>
                <a:gd name="T47" fmla="*/ 2852 h 3977"/>
                <a:gd name="T48" fmla="*/ 4041 w 4054"/>
                <a:gd name="T49" fmla="*/ 2907 h 39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54"/>
                <a:gd name="T76" fmla="*/ 0 h 3977"/>
                <a:gd name="T77" fmla="*/ 4054 w 4054"/>
                <a:gd name="T78" fmla="*/ 3977 h 39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54" h="3977">
                  <a:moveTo>
                    <a:pt x="4041" y="2907"/>
                  </a:moveTo>
                  <a:lnTo>
                    <a:pt x="4054" y="3349"/>
                  </a:lnTo>
                  <a:lnTo>
                    <a:pt x="3015" y="3409"/>
                  </a:lnTo>
                  <a:lnTo>
                    <a:pt x="3049" y="3943"/>
                  </a:lnTo>
                  <a:lnTo>
                    <a:pt x="2379" y="3977"/>
                  </a:lnTo>
                  <a:lnTo>
                    <a:pt x="2346" y="2946"/>
                  </a:lnTo>
                  <a:lnTo>
                    <a:pt x="1810" y="2981"/>
                  </a:lnTo>
                  <a:lnTo>
                    <a:pt x="1842" y="3443"/>
                  </a:lnTo>
                  <a:lnTo>
                    <a:pt x="0" y="3377"/>
                  </a:lnTo>
                  <a:lnTo>
                    <a:pt x="267" y="0"/>
                  </a:lnTo>
                  <a:lnTo>
                    <a:pt x="322" y="0"/>
                  </a:lnTo>
                  <a:lnTo>
                    <a:pt x="3092" y="154"/>
                  </a:lnTo>
                  <a:lnTo>
                    <a:pt x="3026" y="2403"/>
                  </a:lnTo>
                  <a:lnTo>
                    <a:pt x="3120" y="2415"/>
                  </a:lnTo>
                  <a:lnTo>
                    <a:pt x="3165" y="2460"/>
                  </a:lnTo>
                  <a:lnTo>
                    <a:pt x="3307" y="2636"/>
                  </a:lnTo>
                  <a:lnTo>
                    <a:pt x="3366" y="2656"/>
                  </a:lnTo>
                  <a:lnTo>
                    <a:pt x="3557" y="2652"/>
                  </a:lnTo>
                  <a:lnTo>
                    <a:pt x="3612" y="2588"/>
                  </a:lnTo>
                  <a:lnTo>
                    <a:pt x="3726" y="2652"/>
                  </a:lnTo>
                  <a:lnTo>
                    <a:pt x="3761" y="2706"/>
                  </a:lnTo>
                  <a:lnTo>
                    <a:pt x="3761" y="2752"/>
                  </a:lnTo>
                  <a:lnTo>
                    <a:pt x="3802" y="2837"/>
                  </a:lnTo>
                  <a:lnTo>
                    <a:pt x="3822" y="2852"/>
                  </a:lnTo>
                  <a:lnTo>
                    <a:pt x="4041" y="2907"/>
                  </a:lnTo>
                  <a:close/>
                </a:path>
              </a:pathLst>
            </a:custGeom>
            <a:solidFill>
              <a:srgbClr val="8F5644"/>
            </a:solidFill>
            <a:ln w="9525">
              <a:noFill/>
              <a:round/>
              <a:headEnd/>
              <a:tailEnd/>
            </a:ln>
          </p:spPr>
          <p:txBody>
            <a:bodyPr/>
            <a:lstStyle/>
            <a:p>
              <a:endParaRPr lang="en-US" dirty="0"/>
            </a:p>
          </p:txBody>
        </p:sp>
        <p:sp>
          <p:nvSpPr>
            <p:cNvPr id="3125" name="Freeform 53"/>
            <p:cNvSpPr>
              <a:spLocks/>
            </p:cNvSpPr>
            <p:nvPr/>
          </p:nvSpPr>
          <p:spPr bwMode="auto">
            <a:xfrm>
              <a:off x="2210" y="621"/>
              <a:ext cx="1013" cy="994"/>
            </a:xfrm>
            <a:custGeom>
              <a:avLst/>
              <a:gdLst>
                <a:gd name="T0" fmla="*/ 4041 w 4054"/>
                <a:gd name="T1" fmla="*/ 2907 h 3977"/>
                <a:gd name="T2" fmla="*/ 4054 w 4054"/>
                <a:gd name="T3" fmla="*/ 3349 h 3977"/>
                <a:gd name="T4" fmla="*/ 3015 w 4054"/>
                <a:gd name="T5" fmla="*/ 3409 h 3977"/>
                <a:gd name="T6" fmla="*/ 3049 w 4054"/>
                <a:gd name="T7" fmla="*/ 3943 h 3977"/>
                <a:gd name="T8" fmla="*/ 2379 w 4054"/>
                <a:gd name="T9" fmla="*/ 3977 h 3977"/>
                <a:gd name="T10" fmla="*/ 2346 w 4054"/>
                <a:gd name="T11" fmla="*/ 2946 h 3977"/>
                <a:gd name="T12" fmla="*/ 1810 w 4054"/>
                <a:gd name="T13" fmla="*/ 2981 h 3977"/>
                <a:gd name="T14" fmla="*/ 1842 w 4054"/>
                <a:gd name="T15" fmla="*/ 3443 h 3977"/>
                <a:gd name="T16" fmla="*/ 0 w 4054"/>
                <a:gd name="T17" fmla="*/ 3377 h 3977"/>
                <a:gd name="T18" fmla="*/ 267 w 4054"/>
                <a:gd name="T19" fmla="*/ 0 h 3977"/>
                <a:gd name="T20" fmla="*/ 322 w 4054"/>
                <a:gd name="T21" fmla="*/ 0 h 3977"/>
                <a:gd name="T22" fmla="*/ 3092 w 4054"/>
                <a:gd name="T23" fmla="*/ 154 h 3977"/>
                <a:gd name="T24" fmla="*/ 3026 w 4054"/>
                <a:gd name="T25" fmla="*/ 2403 h 3977"/>
                <a:gd name="T26" fmla="*/ 3120 w 4054"/>
                <a:gd name="T27" fmla="*/ 2415 h 3977"/>
                <a:gd name="T28" fmla="*/ 3165 w 4054"/>
                <a:gd name="T29" fmla="*/ 2460 h 3977"/>
                <a:gd name="T30" fmla="*/ 3307 w 4054"/>
                <a:gd name="T31" fmla="*/ 2636 h 3977"/>
                <a:gd name="T32" fmla="*/ 3366 w 4054"/>
                <a:gd name="T33" fmla="*/ 2656 h 3977"/>
                <a:gd name="T34" fmla="*/ 3557 w 4054"/>
                <a:gd name="T35" fmla="*/ 2652 h 3977"/>
                <a:gd name="T36" fmla="*/ 3612 w 4054"/>
                <a:gd name="T37" fmla="*/ 2588 h 3977"/>
                <a:gd name="T38" fmla="*/ 3726 w 4054"/>
                <a:gd name="T39" fmla="*/ 2652 h 3977"/>
                <a:gd name="T40" fmla="*/ 3761 w 4054"/>
                <a:gd name="T41" fmla="*/ 2706 h 3977"/>
                <a:gd name="T42" fmla="*/ 3761 w 4054"/>
                <a:gd name="T43" fmla="*/ 2752 h 3977"/>
                <a:gd name="T44" fmla="*/ 3802 w 4054"/>
                <a:gd name="T45" fmla="*/ 2837 h 3977"/>
                <a:gd name="T46" fmla="*/ 3822 w 4054"/>
                <a:gd name="T47" fmla="*/ 2852 h 3977"/>
                <a:gd name="T48" fmla="*/ 4041 w 4054"/>
                <a:gd name="T49" fmla="*/ 2907 h 39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54"/>
                <a:gd name="T76" fmla="*/ 0 h 3977"/>
                <a:gd name="T77" fmla="*/ 4054 w 4054"/>
                <a:gd name="T78" fmla="*/ 3977 h 39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54" h="3977">
                  <a:moveTo>
                    <a:pt x="4041" y="2907"/>
                  </a:moveTo>
                  <a:lnTo>
                    <a:pt x="4054" y="3349"/>
                  </a:lnTo>
                  <a:lnTo>
                    <a:pt x="3015" y="3409"/>
                  </a:lnTo>
                  <a:lnTo>
                    <a:pt x="3049" y="3943"/>
                  </a:lnTo>
                  <a:lnTo>
                    <a:pt x="2379" y="3977"/>
                  </a:lnTo>
                  <a:lnTo>
                    <a:pt x="2346" y="2946"/>
                  </a:lnTo>
                  <a:lnTo>
                    <a:pt x="1810" y="2981"/>
                  </a:lnTo>
                  <a:lnTo>
                    <a:pt x="1842" y="3443"/>
                  </a:lnTo>
                  <a:lnTo>
                    <a:pt x="0" y="3377"/>
                  </a:lnTo>
                  <a:lnTo>
                    <a:pt x="267" y="0"/>
                  </a:lnTo>
                  <a:lnTo>
                    <a:pt x="322" y="0"/>
                  </a:lnTo>
                  <a:lnTo>
                    <a:pt x="3092" y="154"/>
                  </a:lnTo>
                  <a:lnTo>
                    <a:pt x="3026" y="2403"/>
                  </a:lnTo>
                  <a:lnTo>
                    <a:pt x="3120" y="2415"/>
                  </a:lnTo>
                  <a:lnTo>
                    <a:pt x="3165" y="2460"/>
                  </a:lnTo>
                  <a:lnTo>
                    <a:pt x="3307" y="2636"/>
                  </a:lnTo>
                  <a:lnTo>
                    <a:pt x="3366" y="2656"/>
                  </a:lnTo>
                  <a:lnTo>
                    <a:pt x="3557" y="2652"/>
                  </a:lnTo>
                  <a:lnTo>
                    <a:pt x="3612" y="2588"/>
                  </a:lnTo>
                  <a:lnTo>
                    <a:pt x="3726" y="2652"/>
                  </a:lnTo>
                  <a:lnTo>
                    <a:pt x="3761" y="2706"/>
                  </a:lnTo>
                  <a:lnTo>
                    <a:pt x="3761" y="2752"/>
                  </a:lnTo>
                  <a:lnTo>
                    <a:pt x="3802" y="2837"/>
                  </a:lnTo>
                  <a:lnTo>
                    <a:pt x="3822" y="2852"/>
                  </a:lnTo>
                  <a:lnTo>
                    <a:pt x="4041" y="2907"/>
                  </a:lnTo>
                </a:path>
              </a:pathLst>
            </a:custGeom>
            <a:noFill/>
            <a:ln w="6350">
              <a:solidFill>
                <a:srgbClr val="1F1A17"/>
              </a:solidFill>
              <a:prstDash val="solid"/>
              <a:round/>
              <a:headEnd/>
              <a:tailEnd/>
            </a:ln>
          </p:spPr>
          <p:txBody>
            <a:bodyPr/>
            <a:lstStyle/>
            <a:p>
              <a:endParaRPr lang="en-US" dirty="0"/>
            </a:p>
          </p:txBody>
        </p:sp>
        <p:sp>
          <p:nvSpPr>
            <p:cNvPr id="3126" name="Freeform 54"/>
            <p:cNvSpPr>
              <a:spLocks/>
            </p:cNvSpPr>
            <p:nvPr/>
          </p:nvSpPr>
          <p:spPr bwMode="auto">
            <a:xfrm>
              <a:off x="4379" y="1662"/>
              <a:ext cx="1304" cy="1135"/>
            </a:xfrm>
            <a:custGeom>
              <a:avLst/>
              <a:gdLst>
                <a:gd name="T0" fmla="*/ 2785 w 5216"/>
                <a:gd name="T1" fmla="*/ 105 h 4542"/>
                <a:gd name="T2" fmla="*/ 2989 w 5216"/>
                <a:gd name="T3" fmla="*/ 674 h 4542"/>
                <a:gd name="T4" fmla="*/ 2926 w 5216"/>
                <a:gd name="T5" fmla="*/ 910 h 4542"/>
                <a:gd name="T6" fmla="*/ 2660 w 5216"/>
                <a:gd name="T7" fmla="*/ 1479 h 4542"/>
                <a:gd name="T8" fmla="*/ 4296 w 5216"/>
                <a:gd name="T9" fmla="*/ 2247 h 4542"/>
                <a:gd name="T10" fmla="*/ 4296 w 5216"/>
                <a:gd name="T11" fmla="*/ 2743 h 4542"/>
                <a:gd name="T12" fmla="*/ 4265 w 5216"/>
                <a:gd name="T13" fmla="*/ 3100 h 4542"/>
                <a:gd name="T14" fmla="*/ 3904 w 5216"/>
                <a:gd name="T15" fmla="*/ 3011 h 4542"/>
                <a:gd name="T16" fmla="*/ 3800 w 5216"/>
                <a:gd name="T17" fmla="*/ 3340 h 4542"/>
                <a:gd name="T18" fmla="*/ 4196 w 5216"/>
                <a:gd name="T19" fmla="*/ 3277 h 4542"/>
                <a:gd name="T20" fmla="*/ 4443 w 5216"/>
                <a:gd name="T21" fmla="*/ 3230 h 4542"/>
                <a:gd name="T22" fmla="*/ 4349 w 5216"/>
                <a:gd name="T23" fmla="*/ 3382 h 4542"/>
                <a:gd name="T24" fmla="*/ 4500 w 5216"/>
                <a:gd name="T25" fmla="*/ 3507 h 4542"/>
                <a:gd name="T26" fmla="*/ 4819 w 5216"/>
                <a:gd name="T27" fmla="*/ 3246 h 4542"/>
                <a:gd name="T28" fmla="*/ 4986 w 5216"/>
                <a:gd name="T29" fmla="*/ 3267 h 4542"/>
                <a:gd name="T30" fmla="*/ 4975 w 5216"/>
                <a:gd name="T31" fmla="*/ 3464 h 4542"/>
                <a:gd name="T32" fmla="*/ 4589 w 5216"/>
                <a:gd name="T33" fmla="*/ 3821 h 4542"/>
                <a:gd name="T34" fmla="*/ 4829 w 5216"/>
                <a:gd name="T35" fmla="*/ 4129 h 4542"/>
                <a:gd name="T36" fmla="*/ 5185 w 5216"/>
                <a:gd name="T37" fmla="*/ 4411 h 4542"/>
                <a:gd name="T38" fmla="*/ 4819 w 5216"/>
                <a:gd name="T39" fmla="*/ 4322 h 4542"/>
                <a:gd name="T40" fmla="*/ 4333 w 5216"/>
                <a:gd name="T41" fmla="*/ 4046 h 4542"/>
                <a:gd name="T42" fmla="*/ 4150 w 5216"/>
                <a:gd name="T43" fmla="*/ 4254 h 4542"/>
                <a:gd name="T44" fmla="*/ 4035 w 5216"/>
                <a:gd name="T45" fmla="*/ 4432 h 4542"/>
                <a:gd name="T46" fmla="*/ 3841 w 5216"/>
                <a:gd name="T47" fmla="*/ 4291 h 4542"/>
                <a:gd name="T48" fmla="*/ 3653 w 5216"/>
                <a:gd name="T49" fmla="*/ 4291 h 4542"/>
                <a:gd name="T50" fmla="*/ 3308 w 5216"/>
                <a:gd name="T51" fmla="*/ 4406 h 4542"/>
                <a:gd name="T52" fmla="*/ 2765 w 5216"/>
                <a:gd name="T53" fmla="*/ 4046 h 4542"/>
                <a:gd name="T54" fmla="*/ 2545 w 5216"/>
                <a:gd name="T55" fmla="*/ 3888 h 4542"/>
                <a:gd name="T56" fmla="*/ 2524 w 5216"/>
                <a:gd name="T57" fmla="*/ 3804 h 4542"/>
                <a:gd name="T58" fmla="*/ 2315 w 5216"/>
                <a:gd name="T59" fmla="*/ 3784 h 4542"/>
                <a:gd name="T60" fmla="*/ 2205 w 5216"/>
                <a:gd name="T61" fmla="*/ 3694 h 4542"/>
                <a:gd name="T62" fmla="*/ 2080 w 5216"/>
                <a:gd name="T63" fmla="*/ 3993 h 4542"/>
                <a:gd name="T64" fmla="*/ 961 w 5216"/>
                <a:gd name="T65" fmla="*/ 3799 h 4542"/>
                <a:gd name="T66" fmla="*/ 209 w 5216"/>
                <a:gd name="T67" fmla="*/ 3784 h 4542"/>
                <a:gd name="T68" fmla="*/ 339 w 5216"/>
                <a:gd name="T69" fmla="*/ 3596 h 4542"/>
                <a:gd name="T70" fmla="*/ 360 w 5216"/>
                <a:gd name="T71" fmla="*/ 3157 h 4542"/>
                <a:gd name="T72" fmla="*/ 401 w 5216"/>
                <a:gd name="T73" fmla="*/ 2890 h 4542"/>
                <a:gd name="T74" fmla="*/ 554 w 5216"/>
                <a:gd name="T75" fmla="*/ 2508 h 4542"/>
                <a:gd name="T76" fmla="*/ 439 w 5216"/>
                <a:gd name="T77" fmla="*/ 2080 h 4542"/>
                <a:gd name="T78" fmla="*/ 381 w 5216"/>
                <a:gd name="T79" fmla="*/ 1934 h 4542"/>
                <a:gd name="T80" fmla="*/ 245 w 5216"/>
                <a:gd name="T81" fmla="*/ 1735 h 4542"/>
                <a:gd name="T82" fmla="*/ 63 w 5216"/>
                <a:gd name="T83" fmla="*/ 1317 h 45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16"/>
                <a:gd name="T127" fmla="*/ 0 h 4542"/>
                <a:gd name="T128" fmla="*/ 5216 w 5216"/>
                <a:gd name="T129" fmla="*/ 4542 h 45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16" h="4542">
                  <a:moveTo>
                    <a:pt x="0" y="79"/>
                  </a:moveTo>
                  <a:lnTo>
                    <a:pt x="2796" y="0"/>
                  </a:lnTo>
                  <a:lnTo>
                    <a:pt x="2785" y="105"/>
                  </a:lnTo>
                  <a:lnTo>
                    <a:pt x="2911" y="329"/>
                  </a:lnTo>
                  <a:lnTo>
                    <a:pt x="2921" y="549"/>
                  </a:lnTo>
                  <a:lnTo>
                    <a:pt x="2989" y="674"/>
                  </a:lnTo>
                  <a:lnTo>
                    <a:pt x="3053" y="731"/>
                  </a:lnTo>
                  <a:lnTo>
                    <a:pt x="3058" y="836"/>
                  </a:lnTo>
                  <a:lnTo>
                    <a:pt x="2926" y="910"/>
                  </a:lnTo>
                  <a:lnTo>
                    <a:pt x="2895" y="956"/>
                  </a:lnTo>
                  <a:lnTo>
                    <a:pt x="2838" y="1197"/>
                  </a:lnTo>
                  <a:lnTo>
                    <a:pt x="2660" y="1479"/>
                  </a:lnTo>
                  <a:lnTo>
                    <a:pt x="2498" y="1971"/>
                  </a:lnTo>
                  <a:lnTo>
                    <a:pt x="2483" y="2326"/>
                  </a:lnTo>
                  <a:lnTo>
                    <a:pt x="4296" y="2247"/>
                  </a:lnTo>
                  <a:lnTo>
                    <a:pt x="4338" y="2305"/>
                  </a:lnTo>
                  <a:lnTo>
                    <a:pt x="4291" y="2482"/>
                  </a:lnTo>
                  <a:lnTo>
                    <a:pt x="4296" y="2743"/>
                  </a:lnTo>
                  <a:lnTo>
                    <a:pt x="4490" y="2927"/>
                  </a:lnTo>
                  <a:lnTo>
                    <a:pt x="4531" y="3152"/>
                  </a:lnTo>
                  <a:lnTo>
                    <a:pt x="4265" y="3100"/>
                  </a:lnTo>
                  <a:lnTo>
                    <a:pt x="4035" y="2990"/>
                  </a:lnTo>
                  <a:lnTo>
                    <a:pt x="3973" y="2973"/>
                  </a:lnTo>
                  <a:lnTo>
                    <a:pt x="3904" y="3011"/>
                  </a:lnTo>
                  <a:lnTo>
                    <a:pt x="3736" y="3172"/>
                  </a:lnTo>
                  <a:lnTo>
                    <a:pt x="3726" y="3251"/>
                  </a:lnTo>
                  <a:lnTo>
                    <a:pt x="3800" y="3340"/>
                  </a:lnTo>
                  <a:lnTo>
                    <a:pt x="3889" y="3361"/>
                  </a:lnTo>
                  <a:lnTo>
                    <a:pt x="4088" y="3350"/>
                  </a:lnTo>
                  <a:lnTo>
                    <a:pt x="4196" y="3277"/>
                  </a:lnTo>
                  <a:lnTo>
                    <a:pt x="4265" y="3235"/>
                  </a:lnTo>
                  <a:lnTo>
                    <a:pt x="4385" y="3241"/>
                  </a:lnTo>
                  <a:lnTo>
                    <a:pt x="4443" y="3230"/>
                  </a:lnTo>
                  <a:lnTo>
                    <a:pt x="4453" y="3267"/>
                  </a:lnTo>
                  <a:lnTo>
                    <a:pt x="4426" y="3318"/>
                  </a:lnTo>
                  <a:lnTo>
                    <a:pt x="4349" y="3382"/>
                  </a:lnTo>
                  <a:lnTo>
                    <a:pt x="4369" y="3449"/>
                  </a:lnTo>
                  <a:lnTo>
                    <a:pt x="4438" y="3491"/>
                  </a:lnTo>
                  <a:lnTo>
                    <a:pt x="4500" y="3507"/>
                  </a:lnTo>
                  <a:lnTo>
                    <a:pt x="4548" y="3471"/>
                  </a:lnTo>
                  <a:lnTo>
                    <a:pt x="4625" y="3325"/>
                  </a:lnTo>
                  <a:lnTo>
                    <a:pt x="4819" y="3246"/>
                  </a:lnTo>
                  <a:lnTo>
                    <a:pt x="4893" y="3203"/>
                  </a:lnTo>
                  <a:lnTo>
                    <a:pt x="4944" y="3203"/>
                  </a:lnTo>
                  <a:lnTo>
                    <a:pt x="4986" y="3267"/>
                  </a:lnTo>
                  <a:lnTo>
                    <a:pt x="4955" y="3350"/>
                  </a:lnTo>
                  <a:lnTo>
                    <a:pt x="4986" y="3392"/>
                  </a:lnTo>
                  <a:lnTo>
                    <a:pt x="4975" y="3464"/>
                  </a:lnTo>
                  <a:lnTo>
                    <a:pt x="4881" y="3517"/>
                  </a:lnTo>
                  <a:lnTo>
                    <a:pt x="4740" y="3716"/>
                  </a:lnTo>
                  <a:lnTo>
                    <a:pt x="4589" y="3821"/>
                  </a:lnTo>
                  <a:lnTo>
                    <a:pt x="4584" y="3924"/>
                  </a:lnTo>
                  <a:lnTo>
                    <a:pt x="4630" y="4008"/>
                  </a:lnTo>
                  <a:lnTo>
                    <a:pt x="4829" y="4129"/>
                  </a:lnTo>
                  <a:lnTo>
                    <a:pt x="5174" y="4269"/>
                  </a:lnTo>
                  <a:lnTo>
                    <a:pt x="5216" y="4333"/>
                  </a:lnTo>
                  <a:lnTo>
                    <a:pt x="5185" y="4411"/>
                  </a:lnTo>
                  <a:lnTo>
                    <a:pt x="5121" y="4427"/>
                  </a:lnTo>
                  <a:lnTo>
                    <a:pt x="4850" y="4542"/>
                  </a:lnTo>
                  <a:lnTo>
                    <a:pt x="4819" y="4322"/>
                  </a:lnTo>
                  <a:lnTo>
                    <a:pt x="4668" y="4259"/>
                  </a:lnTo>
                  <a:lnTo>
                    <a:pt x="4375" y="4139"/>
                  </a:lnTo>
                  <a:lnTo>
                    <a:pt x="4333" y="4046"/>
                  </a:lnTo>
                  <a:lnTo>
                    <a:pt x="4275" y="4003"/>
                  </a:lnTo>
                  <a:lnTo>
                    <a:pt x="4196" y="4046"/>
                  </a:lnTo>
                  <a:lnTo>
                    <a:pt x="4150" y="4254"/>
                  </a:lnTo>
                  <a:lnTo>
                    <a:pt x="4181" y="4281"/>
                  </a:lnTo>
                  <a:lnTo>
                    <a:pt x="4186" y="4327"/>
                  </a:lnTo>
                  <a:lnTo>
                    <a:pt x="4035" y="4432"/>
                  </a:lnTo>
                  <a:lnTo>
                    <a:pt x="3973" y="4422"/>
                  </a:lnTo>
                  <a:lnTo>
                    <a:pt x="3894" y="4302"/>
                  </a:lnTo>
                  <a:lnTo>
                    <a:pt x="3841" y="4291"/>
                  </a:lnTo>
                  <a:lnTo>
                    <a:pt x="3748" y="4333"/>
                  </a:lnTo>
                  <a:lnTo>
                    <a:pt x="3695" y="4281"/>
                  </a:lnTo>
                  <a:lnTo>
                    <a:pt x="3653" y="4291"/>
                  </a:lnTo>
                  <a:lnTo>
                    <a:pt x="3518" y="4437"/>
                  </a:lnTo>
                  <a:lnTo>
                    <a:pt x="3360" y="4448"/>
                  </a:lnTo>
                  <a:lnTo>
                    <a:pt x="3308" y="4406"/>
                  </a:lnTo>
                  <a:lnTo>
                    <a:pt x="3141" y="4374"/>
                  </a:lnTo>
                  <a:lnTo>
                    <a:pt x="2905" y="4072"/>
                  </a:lnTo>
                  <a:lnTo>
                    <a:pt x="2765" y="4046"/>
                  </a:lnTo>
                  <a:lnTo>
                    <a:pt x="2629" y="3982"/>
                  </a:lnTo>
                  <a:lnTo>
                    <a:pt x="2576" y="3899"/>
                  </a:lnTo>
                  <a:lnTo>
                    <a:pt x="2545" y="3888"/>
                  </a:lnTo>
                  <a:lnTo>
                    <a:pt x="2524" y="3878"/>
                  </a:lnTo>
                  <a:lnTo>
                    <a:pt x="2514" y="3852"/>
                  </a:lnTo>
                  <a:lnTo>
                    <a:pt x="2524" y="3804"/>
                  </a:lnTo>
                  <a:lnTo>
                    <a:pt x="2461" y="3784"/>
                  </a:lnTo>
                  <a:lnTo>
                    <a:pt x="2420" y="3804"/>
                  </a:lnTo>
                  <a:lnTo>
                    <a:pt x="2315" y="3784"/>
                  </a:lnTo>
                  <a:lnTo>
                    <a:pt x="2299" y="3763"/>
                  </a:lnTo>
                  <a:lnTo>
                    <a:pt x="2274" y="3689"/>
                  </a:lnTo>
                  <a:lnTo>
                    <a:pt x="2205" y="3694"/>
                  </a:lnTo>
                  <a:lnTo>
                    <a:pt x="2018" y="3867"/>
                  </a:lnTo>
                  <a:lnTo>
                    <a:pt x="2111" y="3972"/>
                  </a:lnTo>
                  <a:lnTo>
                    <a:pt x="2080" y="3993"/>
                  </a:lnTo>
                  <a:lnTo>
                    <a:pt x="1776" y="4014"/>
                  </a:lnTo>
                  <a:lnTo>
                    <a:pt x="1254" y="3914"/>
                  </a:lnTo>
                  <a:lnTo>
                    <a:pt x="961" y="3799"/>
                  </a:lnTo>
                  <a:lnTo>
                    <a:pt x="271" y="3904"/>
                  </a:lnTo>
                  <a:lnTo>
                    <a:pt x="235" y="3862"/>
                  </a:lnTo>
                  <a:lnTo>
                    <a:pt x="209" y="3784"/>
                  </a:lnTo>
                  <a:lnTo>
                    <a:pt x="240" y="3747"/>
                  </a:lnTo>
                  <a:lnTo>
                    <a:pt x="266" y="3679"/>
                  </a:lnTo>
                  <a:lnTo>
                    <a:pt x="339" y="3596"/>
                  </a:lnTo>
                  <a:lnTo>
                    <a:pt x="423" y="3340"/>
                  </a:lnTo>
                  <a:lnTo>
                    <a:pt x="360" y="3241"/>
                  </a:lnTo>
                  <a:lnTo>
                    <a:pt x="360" y="3157"/>
                  </a:lnTo>
                  <a:lnTo>
                    <a:pt x="376" y="3105"/>
                  </a:lnTo>
                  <a:lnTo>
                    <a:pt x="370" y="3031"/>
                  </a:lnTo>
                  <a:lnTo>
                    <a:pt x="401" y="2890"/>
                  </a:lnTo>
                  <a:lnTo>
                    <a:pt x="475" y="2827"/>
                  </a:lnTo>
                  <a:lnTo>
                    <a:pt x="511" y="2718"/>
                  </a:lnTo>
                  <a:lnTo>
                    <a:pt x="554" y="2508"/>
                  </a:lnTo>
                  <a:lnTo>
                    <a:pt x="554" y="2383"/>
                  </a:lnTo>
                  <a:lnTo>
                    <a:pt x="511" y="2201"/>
                  </a:lnTo>
                  <a:lnTo>
                    <a:pt x="439" y="2080"/>
                  </a:lnTo>
                  <a:lnTo>
                    <a:pt x="408" y="2049"/>
                  </a:lnTo>
                  <a:lnTo>
                    <a:pt x="418" y="1976"/>
                  </a:lnTo>
                  <a:lnTo>
                    <a:pt x="381" y="1934"/>
                  </a:lnTo>
                  <a:lnTo>
                    <a:pt x="334" y="1824"/>
                  </a:lnTo>
                  <a:lnTo>
                    <a:pt x="266" y="1772"/>
                  </a:lnTo>
                  <a:lnTo>
                    <a:pt x="245" y="1735"/>
                  </a:lnTo>
                  <a:lnTo>
                    <a:pt x="293" y="1615"/>
                  </a:lnTo>
                  <a:lnTo>
                    <a:pt x="204" y="1442"/>
                  </a:lnTo>
                  <a:lnTo>
                    <a:pt x="63" y="1317"/>
                  </a:lnTo>
                  <a:lnTo>
                    <a:pt x="20" y="1244"/>
                  </a:lnTo>
                  <a:lnTo>
                    <a:pt x="0" y="79"/>
                  </a:lnTo>
                  <a:close/>
                </a:path>
              </a:pathLst>
            </a:custGeom>
            <a:solidFill>
              <a:srgbClr val="F5C690"/>
            </a:solidFill>
            <a:ln w="9525">
              <a:noFill/>
              <a:round/>
              <a:headEnd/>
              <a:tailEnd/>
            </a:ln>
          </p:spPr>
          <p:txBody>
            <a:bodyPr/>
            <a:lstStyle/>
            <a:p>
              <a:endParaRPr lang="en-US" dirty="0"/>
            </a:p>
          </p:txBody>
        </p:sp>
        <p:sp>
          <p:nvSpPr>
            <p:cNvPr id="3127" name="Freeform 55"/>
            <p:cNvSpPr>
              <a:spLocks/>
            </p:cNvSpPr>
            <p:nvPr/>
          </p:nvSpPr>
          <p:spPr bwMode="auto">
            <a:xfrm>
              <a:off x="4379" y="1662"/>
              <a:ext cx="1304" cy="1135"/>
            </a:xfrm>
            <a:custGeom>
              <a:avLst/>
              <a:gdLst>
                <a:gd name="T0" fmla="*/ 2785 w 5216"/>
                <a:gd name="T1" fmla="*/ 105 h 4542"/>
                <a:gd name="T2" fmla="*/ 2989 w 5216"/>
                <a:gd name="T3" fmla="*/ 674 h 4542"/>
                <a:gd name="T4" fmla="*/ 2926 w 5216"/>
                <a:gd name="T5" fmla="*/ 910 h 4542"/>
                <a:gd name="T6" fmla="*/ 2660 w 5216"/>
                <a:gd name="T7" fmla="*/ 1479 h 4542"/>
                <a:gd name="T8" fmla="*/ 4296 w 5216"/>
                <a:gd name="T9" fmla="*/ 2247 h 4542"/>
                <a:gd name="T10" fmla="*/ 4296 w 5216"/>
                <a:gd name="T11" fmla="*/ 2743 h 4542"/>
                <a:gd name="T12" fmla="*/ 4265 w 5216"/>
                <a:gd name="T13" fmla="*/ 3100 h 4542"/>
                <a:gd name="T14" fmla="*/ 3904 w 5216"/>
                <a:gd name="T15" fmla="*/ 3011 h 4542"/>
                <a:gd name="T16" fmla="*/ 3800 w 5216"/>
                <a:gd name="T17" fmla="*/ 3340 h 4542"/>
                <a:gd name="T18" fmla="*/ 4196 w 5216"/>
                <a:gd name="T19" fmla="*/ 3277 h 4542"/>
                <a:gd name="T20" fmla="*/ 4443 w 5216"/>
                <a:gd name="T21" fmla="*/ 3230 h 4542"/>
                <a:gd name="T22" fmla="*/ 4349 w 5216"/>
                <a:gd name="T23" fmla="*/ 3382 h 4542"/>
                <a:gd name="T24" fmla="*/ 4500 w 5216"/>
                <a:gd name="T25" fmla="*/ 3507 h 4542"/>
                <a:gd name="T26" fmla="*/ 4819 w 5216"/>
                <a:gd name="T27" fmla="*/ 3246 h 4542"/>
                <a:gd name="T28" fmla="*/ 4986 w 5216"/>
                <a:gd name="T29" fmla="*/ 3267 h 4542"/>
                <a:gd name="T30" fmla="*/ 4975 w 5216"/>
                <a:gd name="T31" fmla="*/ 3464 h 4542"/>
                <a:gd name="T32" fmla="*/ 4589 w 5216"/>
                <a:gd name="T33" fmla="*/ 3821 h 4542"/>
                <a:gd name="T34" fmla="*/ 4829 w 5216"/>
                <a:gd name="T35" fmla="*/ 4129 h 4542"/>
                <a:gd name="T36" fmla="*/ 5185 w 5216"/>
                <a:gd name="T37" fmla="*/ 4411 h 4542"/>
                <a:gd name="T38" fmla="*/ 4819 w 5216"/>
                <a:gd name="T39" fmla="*/ 4322 h 4542"/>
                <a:gd name="T40" fmla="*/ 4333 w 5216"/>
                <a:gd name="T41" fmla="*/ 4046 h 4542"/>
                <a:gd name="T42" fmla="*/ 4150 w 5216"/>
                <a:gd name="T43" fmla="*/ 4254 h 4542"/>
                <a:gd name="T44" fmla="*/ 4035 w 5216"/>
                <a:gd name="T45" fmla="*/ 4432 h 4542"/>
                <a:gd name="T46" fmla="*/ 3841 w 5216"/>
                <a:gd name="T47" fmla="*/ 4291 h 4542"/>
                <a:gd name="T48" fmla="*/ 3653 w 5216"/>
                <a:gd name="T49" fmla="*/ 4291 h 4542"/>
                <a:gd name="T50" fmla="*/ 3308 w 5216"/>
                <a:gd name="T51" fmla="*/ 4406 h 4542"/>
                <a:gd name="T52" fmla="*/ 2765 w 5216"/>
                <a:gd name="T53" fmla="*/ 4046 h 4542"/>
                <a:gd name="T54" fmla="*/ 2545 w 5216"/>
                <a:gd name="T55" fmla="*/ 3888 h 4542"/>
                <a:gd name="T56" fmla="*/ 2524 w 5216"/>
                <a:gd name="T57" fmla="*/ 3804 h 4542"/>
                <a:gd name="T58" fmla="*/ 2315 w 5216"/>
                <a:gd name="T59" fmla="*/ 3784 h 4542"/>
                <a:gd name="T60" fmla="*/ 2205 w 5216"/>
                <a:gd name="T61" fmla="*/ 3694 h 4542"/>
                <a:gd name="T62" fmla="*/ 2080 w 5216"/>
                <a:gd name="T63" fmla="*/ 3993 h 4542"/>
                <a:gd name="T64" fmla="*/ 961 w 5216"/>
                <a:gd name="T65" fmla="*/ 3799 h 4542"/>
                <a:gd name="T66" fmla="*/ 209 w 5216"/>
                <a:gd name="T67" fmla="*/ 3784 h 4542"/>
                <a:gd name="T68" fmla="*/ 339 w 5216"/>
                <a:gd name="T69" fmla="*/ 3596 h 4542"/>
                <a:gd name="T70" fmla="*/ 360 w 5216"/>
                <a:gd name="T71" fmla="*/ 3157 h 4542"/>
                <a:gd name="T72" fmla="*/ 401 w 5216"/>
                <a:gd name="T73" fmla="*/ 2890 h 4542"/>
                <a:gd name="T74" fmla="*/ 554 w 5216"/>
                <a:gd name="T75" fmla="*/ 2508 h 4542"/>
                <a:gd name="T76" fmla="*/ 439 w 5216"/>
                <a:gd name="T77" fmla="*/ 2080 h 4542"/>
                <a:gd name="T78" fmla="*/ 381 w 5216"/>
                <a:gd name="T79" fmla="*/ 1934 h 4542"/>
                <a:gd name="T80" fmla="*/ 245 w 5216"/>
                <a:gd name="T81" fmla="*/ 1735 h 4542"/>
                <a:gd name="T82" fmla="*/ 63 w 5216"/>
                <a:gd name="T83" fmla="*/ 1317 h 45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16"/>
                <a:gd name="T127" fmla="*/ 0 h 4542"/>
                <a:gd name="T128" fmla="*/ 5216 w 5216"/>
                <a:gd name="T129" fmla="*/ 4542 h 45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16" h="4542">
                  <a:moveTo>
                    <a:pt x="0" y="79"/>
                  </a:moveTo>
                  <a:lnTo>
                    <a:pt x="2796" y="0"/>
                  </a:lnTo>
                  <a:lnTo>
                    <a:pt x="2785" y="105"/>
                  </a:lnTo>
                  <a:lnTo>
                    <a:pt x="2911" y="329"/>
                  </a:lnTo>
                  <a:lnTo>
                    <a:pt x="2921" y="549"/>
                  </a:lnTo>
                  <a:lnTo>
                    <a:pt x="2989" y="674"/>
                  </a:lnTo>
                  <a:lnTo>
                    <a:pt x="3053" y="731"/>
                  </a:lnTo>
                  <a:lnTo>
                    <a:pt x="3058" y="836"/>
                  </a:lnTo>
                  <a:lnTo>
                    <a:pt x="2926" y="910"/>
                  </a:lnTo>
                  <a:lnTo>
                    <a:pt x="2895" y="956"/>
                  </a:lnTo>
                  <a:lnTo>
                    <a:pt x="2838" y="1197"/>
                  </a:lnTo>
                  <a:lnTo>
                    <a:pt x="2660" y="1479"/>
                  </a:lnTo>
                  <a:lnTo>
                    <a:pt x="2498" y="1971"/>
                  </a:lnTo>
                  <a:lnTo>
                    <a:pt x="2483" y="2326"/>
                  </a:lnTo>
                  <a:lnTo>
                    <a:pt x="4296" y="2247"/>
                  </a:lnTo>
                  <a:lnTo>
                    <a:pt x="4338" y="2305"/>
                  </a:lnTo>
                  <a:lnTo>
                    <a:pt x="4291" y="2482"/>
                  </a:lnTo>
                  <a:lnTo>
                    <a:pt x="4296" y="2743"/>
                  </a:lnTo>
                  <a:lnTo>
                    <a:pt x="4490" y="2927"/>
                  </a:lnTo>
                  <a:lnTo>
                    <a:pt x="4531" y="3152"/>
                  </a:lnTo>
                  <a:lnTo>
                    <a:pt x="4265" y="3100"/>
                  </a:lnTo>
                  <a:lnTo>
                    <a:pt x="4035" y="2990"/>
                  </a:lnTo>
                  <a:lnTo>
                    <a:pt x="3973" y="2973"/>
                  </a:lnTo>
                  <a:lnTo>
                    <a:pt x="3904" y="3011"/>
                  </a:lnTo>
                  <a:lnTo>
                    <a:pt x="3736" y="3172"/>
                  </a:lnTo>
                  <a:lnTo>
                    <a:pt x="3726" y="3251"/>
                  </a:lnTo>
                  <a:lnTo>
                    <a:pt x="3800" y="3340"/>
                  </a:lnTo>
                  <a:lnTo>
                    <a:pt x="3889" y="3361"/>
                  </a:lnTo>
                  <a:lnTo>
                    <a:pt x="4088" y="3350"/>
                  </a:lnTo>
                  <a:lnTo>
                    <a:pt x="4196" y="3277"/>
                  </a:lnTo>
                  <a:lnTo>
                    <a:pt x="4265" y="3235"/>
                  </a:lnTo>
                  <a:lnTo>
                    <a:pt x="4385" y="3241"/>
                  </a:lnTo>
                  <a:lnTo>
                    <a:pt x="4443" y="3230"/>
                  </a:lnTo>
                  <a:lnTo>
                    <a:pt x="4453" y="3267"/>
                  </a:lnTo>
                  <a:lnTo>
                    <a:pt x="4426" y="3318"/>
                  </a:lnTo>
                  <a:lnTo>
                    <a:pt x="4349" y="3382"/>
                  </a:lnTo>
                  <a:lnTo>
                    <a:pt x="4369" y="3449"/>
                  </a:lnTo>
                  <a:lnTo>
                    <a:pt x="4438" y="3491"/>
                  </a:lnTo>
                  <a:lnTo>
                    <a:pt x="4500" y="3507"/>
                  </a:lnTo>
                  <a:lnTo>
                    <a:pt x="4548" y="3471"/>
                  </a:lnTo>
                  <a:lnTo>
                    <a:pt x="4625" y="3325"/>
                  </a:lnTo>
                  <a:lnTo>
                    <a:pt x="4819" y="3246"/>
                  </a:lnTo>
                  <a:lnTo>
                    <a:pt x="4893" y="3203"/>
                  </a:lnTo>
                  <a:lnTo>
                    <a:pt x="4944" y="3203"/>
                  </a:lnTo>
                  <a:lnTo>
                    <a:pt x="4986" y="3267"/>
                  </a:lnTo>
                  <a:lnTo>
                    <a:pt x="4955" y="3350"/>
                  </a:lnTo>
                  <a:lnTo>
                    <a:pt x="4986" y="3392"/>
                  </a:lnTo>
                  <a:lnTo>
                    <a:pt x="4975" y="3464"/>
                  </a:lnTo>
                  <a:lnTo>
                    <a:pt x="4881" y="3517"/>
                  </a:lnTo>
                  <a:lnTo>
                    <a:pt x="4740" y="3716"/>
                  </a:lnTo>
                  <a:lnTo>
                    <a:pt x="4589" y="3821"/>
                  </a:lnTo>
                  <a:lnTo>
                    <a:pt x="4584" y="3924"/>
                  </a:lnTo>
                  <a:lnTo>
                    <a:pt x="4630" y="4008"/>
                  </a:lnTo>
                  <a:lnTo>
                    <a:pt x="4829" y="4129"/>
                  </a:lnTo>
                  <a:lnTo>
                    <a:pt x="5174" y="4269"/>
                  </a:lnTo>
                  <a:lnTo>
                    <a:pt x="5216" y="4333"/>
                  </a:lnTo>
                  <a:lnTo>
                    <a:pt x="5185" y="4411"/>
                  </a:lnTo>
                  <a:lnTo>
                    <a:pt x="5121" y="4427"/>
                  </a:lnTo>
                  <a:lnTo>
                    <a:pt x="4850" y="4542"/>
                  </a:lnTo>
                  <a:lnTo>
                    <a:pt x="4819" y="4322"/>
                  </a:lnTo>
                  <a:lnTo>
                    <a:pt x="4668" y="4259"/>
                  </a:lnTo>
                  <a:lnTo>
                    <a:pt x="4375" y="4139"/>
                  </a:lnTo>
                  <a:lnTo>
                    <a:pt x="4333" y="4046"/>
                  </a:lnTo>
                  <a:lnTo>
                    <a:pt x="4275" y="4003"/>
                  </a:lnTo>
                  <a:lnTo>
                    <a:pt x="4196" y="4046"/>
                  </a:lnTo>
                  <a:lnTo>
                    <a:pt x="4150" y="4254"/>
                  </a:lnTo>
                  <a:lnTo>
                    <a:pt x="4181" y="4281"/>
                  </a:lnTo>
                  <a:lnTo>
                    <a:pt x="4186" y="4327"/>
                  </a:lnTo>
                  <a:lnTo>
                    <a:pt x="4035" y="4432"/>
                  </a:lnTo>
                  <a:lnTo>
                    <a:pt x="3973" y="4422"/>
                  </a:lnTo>
                  <a:lnTo>
                    <a:pt x="3894" y="4302"/>
                  </a:lnTo>
                  <a:lnTo>
                    <a:pt x="3841" y="4291"/>
                  </a:lnTo>
                  <a:lnTo>
                    <a:pt x="3748" y="4333"/>
                  </a:lnTo>
                  <a:lnTo>
                    <a:pt x="3695" y="4281"/>
                  </a:lnTo>
                  <a:lnTo>
                    <a:pt x="3653" y="4291"/>
                  </a:lnTo>
                  <a:lnTo>
                    <a:pt x="3518" y="4437"/>
                  </a:lnTo>
                  <a:lnTo>
                    <a:pt x="3360" y="4448"/>
                  </a:lnTo>
                  <a:lnTo>
                    <a:pt x="3308" y="4406"/>
                  </a:lnTo>
                  <a:lnTo>
                    <a:pt x="3141" y="4374"/>
                  </a:lnTo>
                  <a:lnTo>
                    <a:pt x="2905" y="4072"/>
                  </a:lnTo>
                  <a:lnTo>
                    <a:pt x="2765" y="4046"/>
                  </a:lnTo>
                  <a:lnTo>
                    <a:pt x="2629" y="3982"/>
                  </a:lnTo>
                  <a:lnTo>
                    <a:pt x="2576" y="3899"/>
                  </a:lnTo>
                  <a:lnTo>
                    <a:pt x="2545" y="3888"/>
                  </a:lnTo>
                  <a:lnTo>
                    <a:pt x="2524" y="3878"/>
                  </a:lnTo>
                  <a:lnTo>
                    <a:pt x="2514" y="3852"/>
                  </a:lnTo>
                  <a:lnTo>
                    <a:pt x="2524" y="3804"/>
                  </a:lnTo>
                  <a:lnTo>
                    <a:pt x="2461" y="3784"/>
                  </a:lnTo>
                  <a:lnTo>
                    <a:pt x="2420" y="3804"/>
                  </a:lnTo>
                  <a:lnTo>
                    <a:pt x="2315" y="3784"/>
                  </a:lnTo>
                  <a:lnTo>
                    <a:pt x="2299" y="3763"/>
                  </a:lnTo>
                  <a:lnTo>
                    <a:pt x="2274" y="3689"/>
                  </a:lnTo>
                  <a:lnTo>
                    <a:pt x="2205" y="3694"/>
                  </a:lnTo>
                  <a:lnTo>
                    <a:pt x="2018" y="3867"/>
                  </a:lnTo>
                  <a:lnTo>
                    <a:pt x="2111" y="3972"/>
                  </a:lnTo>
                  <a:lnTo>
                    <a:pt x="2080" y="3993"/>
                  </a:lnTo>
                  <a:lnTo>
                    <a:pt x="1776" y="4014"/>
                  </a:lnTo>
                  <a:lnTo>
                    <a:pt x="1254" y="3914"/>
                  </a:lnTo>
                  <a:lnTo>
                    <a:pt x="961" y="3799"/>
                  </a:lnTo>
                  <a:lnTo>
                    <a:pt x="271" y="3904"/>
                  </a:lnTo>
                  <a:lnTo>
                    <a:pt x="235" y="3862"/>
                  </a:lnTo>
                  <a:lnTo>
                    <a:pt x="209" y="3784"/>
                  </a:lnTo>
                  <a:lnTo>
                    <a:pt x="240" y="3747"/>
                  </a:lnTo>
                  <a:lnTo>
                    <a:pt x="266" y="3679"/>
                  </a:lnTo>
                  <a:lnTo>
                    <a:pt x="339" y="3596"/>
                  </a:lnTo>
                  <a:lnTo>
                    <a:pt x="423" y="3340"/>
                  </a:lnTo>
                  <a:lnTo>
                    <a:pt x="360" y="3241"/>
                  </a:lnTo>
                  <a:lnTo>
                    <a:pt x="360" y="3157"/>
                  </a:lnTo>
                  <a:lnTo>
                    <a:pt x="376" y="3105"/>
                  </a:lnTo>
                  <a:lnTo>
                    <a:pt x="370" y="3031"/>
                  </a:lnTo>
                  <a:lnTo>
                    <a:pt x="401" y="2890"/>
                  </a:lnTo>
                  <a:lnTo>
                    <a:pt x="475" y="2827"/>
                  </a:lnTo>
                  <a:lnTo>
                    <a:pt x="511" y="2718"/>
                  </a:lnTo>
                  <a:lnTo>
                    <a:pt x="554" y="2508"/>
                  </a:lnTo>
                  <a:lnTo>
                    <a:pt x="554" y="2383"/>
                  </a:lnTo>
                  <a:lnTo>
                    <a:pt x="511" y="2201"/>
                  </a:lnTo>
                  <a:lnTo>
                    <a:pt x="439" y="2080"/>
                  </a:lnTo>
                  <a:lnTo>
                    <a:pt x="408" y="2049"/>
                  </a:lnTo>
                  <a:lnTo>
                    <a:pt x="418" y="1976"/>
                  </a:lnTo>
                  <a:lnTo>
                    <a:pt x="381" y="1934"/>
                  </a:lnTo>
                  <a:lnTo>
                    <a:pt x="334" y="1824"/>
                  </a:lnTo>
                  <a:lnTo>
                    <a:pt x="266" y="1772"/>
                  </a:lnTo>
                  <a:lnTo>
                    <a:pt x="245" y="1735"/>
                  </a:lnTo>
                  <a:lnTo>
                    <a:pt x="293" y="1615"/>
                  </a:lnTo>
                  <a:lnTo>
                    <a:pt x="204" y="1442"/>
                  </a:lnTo>
                  <a:lnTo>
                    <a:pt x="63" y="1317"/>
                  </a:lnTo>
                  <a:lnTo>
                    <a:pt x="20" y="1244"/>
                  </a:lnTo>
                  <a:lnTo>
                    <a:pt x="0" y="79"/>
                  </a:lnTo>
                </a:path>
              </a:pathLst>
            </a:custGeom>
            <a:noFill/>
            <a:ln w="6350">
              <a:solidFill>
                <a:srgbClr val="1F1A17"/>
              </a:solidFill>
              <a:prstDash val="solid"/>
              <a:round/>
              <a:headEnd/>
              <a:tailEnd/>
            </a:ln>
          </p:spPr>
          <p:txBody>
            <a:bodyPr/>
            <a:lstStyle/>
            <a:p>
              <a:endParaRPr lang="en-US" dirty="0"/>
            </a:p>
          </p:txBody>
        </p:sp>
        <p:sp>
          <p:nvSpPr>
            <p:cNvPr id="3128" name="Freeform 56"/>
            <p:cNvSpPr>
              <a:spLocks/>
            </p:cNvSpPr>
            <p:nvPr/>
          </p:nvSpPr>
          <p:spPr bwMode="auto">
            <a:xfrm rot="21028966">
              <a:off x="3627" y="2710"/>
              <a:ext cx="932" cy="351"/>
            </a:xfrm>
            <a:custGeom>
              <a:avLst/>
              <a:gdLst>
                <a:gd name="T0" fmla="*/ 3727 w 3727"/>
                <a:gd name="T1" fmla="*/ 1405 h 1405"/>
                <a:gd name="T2" fmla="*/ 247 w 3727"/>
                <a:gd name="T3" fmla="*/ 414 h 1405"/>
                <a:gd name="T4" fmla="*/ 155 w 3727"/>
                <a:gd name="T5" fmla="*/ 574 h 1405"/>
                <a:gd name="T6" fmla="*/ 0 w 3727"/>
                <a:gd name="T7" fmla="*/ 0 h 1405"/>
                <a:gd name="T8" fmla="*/ 557 w 3727"/>
                <a:gd name="T9" fmla="*/ 51 h 1405"/>
                <a:gd name="T10" fmla="*/ 480 w 3727"/>
                <a:gd name="T11" fmla="*/ 193 h 1405"/>
                <a:gd name="T12" fmla="*/ 3727 w 3727"/>
                <a:gd name="T13" fmla="*/ 1405 h 1405"/>
                <a:gd name="T14" fmla="*/ 0 60000 65536"/>
                <a:gd name="T15" fmla="*/ 0 60000 65536"/>
                <a:gd name="T16" fmla="*/ 0 60000 65536"/>
                <a:gd name="T17" fmla="*/ 0 60000 65536"/>
                <a:gd name="T18" fmla="*/ 0 60000 65536"/>
                <a:gd name="T19" fmla="*/ 0 60000 65536"/>
                <a:gd name="T20" fmla="*/ 0 60000 65536"/>
                <a:gd name="T21" fmla="*/ 0 w 3727"/>
                <a:gd name="T22" fmla="*/ 0 h 1405"/>
                <a:gd name="T23" fmla="*/ 3727 w 3727"/>
                <a:gd name="T24" fmla="*/ 1405 h 14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27" h="1405">
                  <a:moveTo>
                    <a:pt x="3727" y="1405"/>
                  </a:moveTo>
                  <a:lnTo>
                    <a:pt x="247" y="414"/>
                  </a:lnTo>
                  <a:lnTo>
                    <a:pt x="155" y="574"/>
                  </a:lnTo>
                  <a:lnTo>
                    <a:pt x="0" y="0"/>
                  </a:lnTo>
                  <a:lnTo>
                    <a:pt x="557" y="51"/>
                  </a:lnTo>
                  <a:lnTo>
                    <a:pt x="480" y="193"/>
                  </a:lnTo>
                  <a:lnTo>
                    <a:pt x="3727" y="1405"/>
                  </a:lnTo>
                  <a:close/>
                </a:path>
              </a:pathLst>
            </a:custGeom>
            <a:solidFill>
              <a:srgbClr val="1F1A17"/>
            </a:solidFill>
            <a:ln w="9525">
              <a:noFill/>
              <a:round/>
              <a:headEnd/>
              <a:tailEnd/>
            </a:ln>
          </p:spPr>
          <p:txBody>
            <a:bodyPr/>
            <a:lstStyle/>
            <a:p>
              <a:endParaRPr lang="en-US" dirty="0"/>
            </a:p>
          </p:txBody>
        </p:sp>
        <p:sp>
          <p:nvSpPr>
            <p:cNvPr id="3130" name="Rectangle 58"/>
            <p:cNvSpPr>
              <a:spLocks noChangeArrowheads="1"/>
            </p:cNvSpPr>
            <p:nvPr/>
          </p:nvSpPr>
          <p:spPr bwMode="auto">
            <a:xfrm>
              <a:off x="917" y="652"/>
              <a:ext cx="755" cy="160"/>
            </a:xfrm>
            <a:prstGeom prst="rect">
              <a:avLst/>
            </a:prstGeom>
            <a:solidFill>
              <a:srgbClr val="F5C690"/>
            </a:solidFill>
            <a:ln w="9525">
              <a:noFill/>
              <a:miter lim="800000"/>
              <a:headEnd/>
              <a:tailEnd/>
            </a:ln>
          </p:spPr>
          <p:txBody>
            <a:bodyPr/>
            <a:lstStyle/>
            <a:p>
              <a:endParaRPr lang="en-US" dirty="0"/>
            </a:p>
          </p:txBody>
        </p:sp>
        <p:sp>
          <p:nvSpPr>
            <p:cNvPr id="3131" name="Rectangle 59"/>
            <p:cNvSpPr>
              <a:spLocks noChangeArrowheads="1"/>
            </p:cNvSpPr>
            <p:nvPr/>
          </p:nvSpPr>
          <p:spPr bwMode="auto">
            <a:xfrm>
              <a:off x="917" y="652"/>
              <a:ext cx="755" cy="160"/>
            </a:xfrm>
            <a:prstGeom prst="rect">
              <a:avLst/>
            </a:prstGeom>
            <a:noFill/>
            <a:ln w="3175">
              <a:solidFill>
                <a:srgbClr val="1F1A17"/>
              </a:solidFill>
              <a:miter lim="800000"/>
              <a:headEnd/>
              <a:tailEnd/>
            </a:ln>
          </p:spPr>
          <p:txBody>
            <a:bodyPr/>
            <a:lstStyle/>
            <a:p>
              <a:endParaRPr lang="en-US" dirty="0"/>
            </a:p>
          </p:txBody>
        </p:sp>
        <p:sp>
          <p:nvSpPr>
            <p:cNvPr id="3132" name="Rectangle 60"/>
            <p:cNvSpPr>
              <a:spLocks noChangeArrowheads="1"/>
            </p:cNvSpPr>
            <p:nvPr/>
          </p:nvSpPr>
          <p:spPr bwMode="auto">
            <a:xfrm>
              <a:off x="1244" y="1583"/>
              <a:ext cx="878" cy="251"/>
            </a:xfrm>
            <a:prstGeom prst="rect">
              <a:avLst/>
            </a:prstGeom>
            <a:solidFill>
              <a:srgbClr val="F5C690"/>
            </a:solidFill>
            <a:ln w="9525">
              <a:noFill/>
              <a:miter lim="800000"/>
              <a:headEnd/>
              <a:tailEnd/>
            </a:ln>
          </p:spPr>
          <p:txBody>
            <a:bodyPr/>
            <a:lstStyle/>
            <a:p>
              <a:endParaRPr lang="en-US" dirty="0"/>
            </a:p>
          </p:txBody>
        </p:sp>
        <p:sp>
          <p:nvSpPr>
            <p:cNvPr id="3133" name="Rectangle 61"/>
            <p:cNvSpPr>
              <a:spLocks noChangeArrowheads="1"/>
            </p:cNvSpPr>
            <p:nvPr/>
          </p:nvSpPr>
          <p:spPr bwMode="auto">
            <a:xfrm>
              <a:off x="1244" y="1583"/>
              <a:ext cx="878" cy="251"/>
            </a:xfrm>
            <a:prstGeom prst="rect">
              <a:avLst/>
            </a:prstGeom>
            <a:noFill/>
            <a:ln w="3175">
              <a:solidFill>
                <a:srgbClr val="1F1A17"/>
              </a:solidFill>
              <a:miter lim="800000"/>
              <a:headEnd/>
              <a:tailEnd/>
            </a:ln>
          </p:spPr>
          <p:txBody>
            <a:bodyPr/>
            <a:lstStyle/>
            <a:p>
              <a:endParaRPr lang="en-US" dirty="0"/>
            </a:p>
          </p:txBody>
        </p:sp>
      </p:grpSp>
      <p:sp>
        <p:nvSpPr>
          <p:cNvPr id="3075" name="Text Box 4"/>
          <p:cNvSpPr txBox="1">
            <a:spLocks noChangeArrowheads="1"/>
          </p:cNvSpPr>
          <p:nvPr/>
        </p:nvSpPr>
        <p:spPr bwMode="auto">
          <a:xfrm>
            <a:off x="3773488" y="2657475"/>
            <a:ext cx="946150" cy="276225"/>
          </a:xfrm>
          <a:prstGeom prst="rect">
            <a:avLst/>
          </a:prstGeom>
          <a:noFill/>
          <a:ln w="9525">
            <a:noFill/>
            <a:miter lim="800000"/>
            <a:headEnd/>
            <a:tailEnd/>
          </a:ln>
        </p:spPr>
        <p:txBody>
          <a:bodyPr wrap="none">
            <a:spAutoFit/>
          </a:bodyPr>
          <a:lstStyle/>
          <a:p>
            <a:r>
              <a:rPr lang="en-US" sz="1200" dirty="0"/>
              <a:t>Dyess AFB</a:t>
            </a:r>
          </a:p>
        </p:txBody>
      </p:sp>
      <p:sp>
        <p:nvSpPr>
          <p:cNvPr id="3076" name="Text Box 5"/>
          <p:cNvSpPr txBox="1">
            <a:spLocks noChangeArrowheads="1"/>
          </p:cNvSpPr>
          <p:nvPr/>
        </p:nvSpPr>
        <p:spPr bwMode="auto">
          <a:xfrm>
            <a:off x="5711825" y="3454400"/>
            <a:ext cx="866775" cy="276225"/>
          </a:xfrm>
          <a:prstGeom prst="rect">
            <a:avLst/>
          </a:prstGeom>
          <a:noFill/>
          <a:ln w="9525">
            <a:noFill/>
            <a:miter lim="800000"/>
            <a:headEnd/>
            <a:tailEnd/>
          </a:ln>
        </p:spPr>
        <p:txBody>
          <a:bodyPr wrap="none">
            <a:spAutoFit/>
          </a:bodyPr>
          <a:lstStyle/>
          <a:p>
            <a:r>
              <a:rPr lang="en-US" sz="1200" dirty="0"/>
              <a:t>Fort Hood</a:t>
            </a:r>
          </a:p>
        </p:txBody>
      </p:sp>
      <p:sp>
        <p:nvSpPr>
          <p:cNvPr id="3077" name="Text Box 6"/>
          <p:cNvSpPr txBox="1">
            <a:spLocks noChangeArrowheads="1"/>
          </p:cNvSpPr>
          <p:nvPr/>
        </p:nvSpPr>
        <p:spPr bwMode="auto">
          <a:xfrm>
            <a:off x="3389313" y="3238500"/>
            <a:ext cx="1285875" cy="276225"/>
          </a:xfrm>
          <a:prstGeom prst="rect">
            <a:avLst/>
          </a:prstGeom>
          <a:noFill/>
          <a:ln w="9525">
            <a:noFill/>
            <a:miter lim="800000"/>
            <a:headEnd/>
            <a:tailEnd/>
          </a:ln>
        </p:spPr>
        <p:txBody>
          <a:bodyPr wrap="none">
            <a:spAutoFit/>
          </a:bodyPr>
          <a:lstStyle/>
          <a:p>
            <a:r>
              <a:rPr lang="en-US" sz="1200" dirty="0"/>
              <a:t>Goodfellow AFB</a:t>
            </a:r>
          </a:p>
        </p:txBody>
      </p:sp>
      <p:sp>
        <p:nvSpPr>
          <p:cNvPr id="3078" name="Text Box 7"/>
          <p:cNvSpPr txBox="1">
            <a:spLocks noChangeArrowheads="1"/>
          </p:cNvSpPr>
          <p:nvPr/>
        </p:nvSpPr>
        <p:spPr bwMode="auto">
          <a:xfrm>
            <a:off x="4065588" y="3924300"/>
            <a:ext cx="1096962" cy="276225"/>
          </a:xfrm>
          <a:prstGeom prst="rect">
            <a:avLst/>
          </a:prstGeom>
          <a:noFill/>
          <a:ln w="9525">
            <a:noFill/>
            <a:miter lim="800000"/>
            <a:headEnd/>
            <a:tailEnd/>
          </a:ln>
        </p:spPr>
        <p:txBody>
          <a:bodyPr wrap="none">
            <a:spAutoFit/>
          </a:bodyPr>
          <a:lstStyle/>
          <a:p>
            <a:r>
              <a:rPr lang="en-US" sz="1200" dirty="0"/>
              <a:t>Laughlin AFB</a:t>
            </a:r>
          </a:p>
        </p:txBody>
      </p:sp>
      <p:sp>
        <p:nvSpPr>
          <p:cNvPr id="3079" name="Text Box 8"/>
          <p:cNvSpPr txBox="1">
            <a:spLocks noChangeArrowheads="1"/>
          </p:cNvSpPr>
          <p:nvPr/>
        </p:nvSpPr>
        <p:spPr bwMode="auto">
          <a:xfrm>
            <a:off x="7510463" y="3500438"/>
            <a:ext cx="800100" cy="276225"/>
          </a:xfrm>
          <a:prstGeom prst="rect">
            <a:avLst/>
          </a:prstGeom>
          <a:noFill/>
          <a:ln w="9525">
            <a:noFill/>
            <a:miter lim="800000"/>
            <a:headEnd/>
            <a:tailEnd/>
          </a:ln>
        </p:spPr>
        <p:txBody>
          <a:bodyPr wrap="none">
            <a:spAutoFit/>
          </a:bodyPr>
          <a:lstStyle/>
          <a:p>
            <a:r>
              <a:rPr lang="en-US" sz="1200" dirty="0"/>
              <a:t>Fort Polk</a:t>
            </a:r>
          </a:p>
        </p:txBody>
      </p:sp>
      <p:sp>
        <p:nvSpPr>
          <p:cNvPr id="3080" name="Text Box 9"/>
          <p:cNvSpPr txBox="1">
            <a:spLocks noChangeArrowheads="1"/>
          </p:cNvSpPr>
          <p:nvPr/>
        </p:nvSpPr>
        <p:spPr bwMode="auto">
          <a:xfrm>
            <a:off x="2236788" y="2933700"/>
            <a:ext cx="825500" cy="276225"/>
          </a:xfrm>
          <a:prstGeom prst="rect">
            <a:avLst/>
          </a:prstGeom>
          <a:noFill/>
          <a:ln w="9525">
            <a:noFill/>
            <a:miter lim="800000"/>
            <a:headEnd/>
            <a:tailEnd/>
          </a:ln>
        </p:spPr>
        <p:txBody>
          <a:bodyPr wrap="none">
            <a:spAutoFit/>
          </a:bodyPr>
          <a:lstStyle/>
          <a:p>
            <a:r>
              <a:rPr lang="en-US" sz="1200" dirty="0"/>
              <a:t>Fort Bliss</a:t>
            </a:r>
          </a:p>
        </p:txBody>
      </p:sp>
      <p:sp>
        <p:nvSpPr>
          <p:cNvPr id="3081" name="Text Box 10"/>
          <p:cNvSpPr txBox="1">
            <a:spLocks noChangeArrowheads="1"/>
          </p:cNvSpPr>
          <p:nvPr/>
        </p:nvSpPr>
        <p:spPr bwMode="auto">
          <a:xfrm>
            <a:off x="1570038" y="1012825"/>
            <a:ext cx="1200150" cy="276225"/>
          </a:xfrm>
          <a:prstGeom prst="rect">
            <a:avLst/>
          </a:prstGeom>
          <a:noFill/>
          <a:ln w="9525">
            <a:noFill/>
            <a:miter lim="800000"/>
            <a:headEnd/>
            <a:tailEnd/>
          </a:ln>
        </p:spPr>
        <p:txBody>
          <a:bodyPr>
            <a:spAutoFit/>
          </a:bodyPr>
          <a:lstStyle/>
          <a:p>
            <a:r>
              <a:rPr lang="en-US" sz="1200" dirty="0"/>
              <a:t>Fort Wingate</a:t>
            </a:r>
          </a:p>
        </p:txBody>
      </p:sp>
      <p:sp>
        <p:nvSpPr>
          <p:cNvPr id="3082" name="Text Box 11"/>
          <p:cNvSpPr txBox="1">
            <a:spLocks noChangeArrowheads="1"/>
          </p:cNvSpPr>
          <p:nvPr/>
        </p:nvSpPr>
        <p:spPr bwMode="auto">
          <a:xfrm>
            <a:off x="2173288" y="2476500"/>
            <a:ext cx="1146175" cy="461963"/>
          </a:xfrm>
          <a:prstGeom prst="rect">
            <a:avLst/>
          </a:prstGeom>
          <a:noFill/>
          <a:ln w="9525">
            <a:noFill/>
            <a:miter lim="800000"/>
            <a:headEnd/>
            <a:tailEnd/>
          </a:ln>
        </p:spPr>
        <p:txBody>
          <a:bodyPr wrap="none">
            <a:spAutoFit/>
          </a:bodyPr>
          <a:lstStyle/>
          <a:p>
            <a:r>
              <a:rPr lang="en-US" sz="1200" dirty="0"/>
              <a:t>White Sands</a:t>
            </a:r>
          </a:p>
          <a:p>
            <a:r>
              <a:rPr lang="en-US" sz="1200" dirty="0"/>
              <a:t>Missile Range</a:t>
            </a:r>
          </a:p>
        </p:txBody>
      </p:sp>
      <p:sp>
        <p:nvSpPr>
          <p:cNvPr id="3083" name="Text Box 12"/>
          <p:cNvSpPr txBox="1">
            <a:spLocks noChangeArrowheads="1"/>
          </p:cNvSpPr>
          <p:nvPr/>
        </p:nvSpPr>
        <p:spPr bwMode="auto">
          <a:xfrm>
            <a:off x="6588125" y="2214563"/>
            <a:ext cx="1192213" cy="276225"/>
          </a:xfrm>
          <a:prstGeom prst="rect">
            <a:avLst/>
          </a:prstGeom>
          <a:noFill/>
          <a:ln w="9525">
            <a:noFill/>
            <a:miter lim="800000"/>
            <a:headEnd/>
            <a:tailEnd/>
          </a:ln>
        </p:spPr>
        <p:txBody>
          <a:bodyPr wrap="none">
            <a:spAutoFit/>
          </a:bodyPr>
          <a:lstStyle/>
          <a:p>
            <a:r>
              <a:rPr lang="en-US" sz="1200" dirty="0"/>
              <a:t>Lone Star AAP</a:t>
            </a:r>
          </a:p>
        </p:txBody>
      </p:sp>
      <p:sp>
        <p:nvSpPr>
          <p:cNvPr id="3084" name="Text Box 13"/>
          <p:cNvSpPr txBox="1">
            <a:spLocks noChangeArrowheads="1"/>
          </p:cNvSpPr>
          <p:nvPr/>
        </p:nvSpPr>
        <p:spPr bwMode="auto">
          <a:xfrm>
            <a:off x="5357813" y="2439988"/>
            <a:ext cx="1096962" cy="307975"/>
          </a:xfrm>
          <a:prstGeom prst="rect">
            <a:avLst/>
          </a:prstGeom>
          <a:noFill/>
          <a:ln w="9525">
            <a:noFill/>
            <a:miter lim="800000"/>
            <a:headEnd/>
            <a:tailEnd/>
          </a:ln>
        </p:spPr>
        <p:txBody>
          <a:bodyPr wrap="none">
            <a:spAutoFit/>
          </a:bodyPr>
          <a:lstStyle/>
          <a:p>
            <a:r>
              <a:rPr lang="en-US" sz="1400" b="1" dirty="0"/>
              <a:t>Fort Worth</a:t>
            </a:r>
          </a:p>
        </p:txBody>
      </p:sp>
      <p:sp>
        <p:nvSpPr>
          <p:cNvPr id="3085" name="Text Box 15"/>
          <p:cNvSpPr txBox="1">
            <a:spLocks noChangeArrowheads="1"/>
          </p:cNvSpPr>
          <p:nvPr/>
        </p:nvSpPr>
        <p:spPr bwMode="auto">
          <a:xfrm>
            <a:off x="6961188" y="2400300"/>
            <a:ext cx="1711325" cy="276225"/>
          </a:xfrm>
          <a:prstGeom prst="rect">
            <a:avLst/>
          </a:prstGeom>
          <a:noFill/>
          <a:ln w="9525">
            <a:noFill/>
            <a:miter lim="800000"/>
            <a:headEnd/>
            <a:tailEnd/>
          </a:ln>
        </p:spPr>
        <p:txBody>
          <a:bodyPr wrap="none">
            <a:spAutoFit/>
          </a:bodyPr>
          <a:lstStyle/>
          <a:p>
            <a:r>
              <a:rPr lang="en-US" sz="1200" dirty="0"/>
              <a:t>Red River Army Depot</a:t>
            </a:r>
          </a:p>
        </p:txBody>
      </p:sp>
      <p:sp>
        <p:nvSpPr>
          <p:cNvPr id="3086" name="Text Box 16"/>
          <p:cNvSpPr txBox="1">
            <a:spLocks noChangeArrowheads="1"/>
          </p:cNvSpPr>
          <p:nvPr/>
        </p:nvSpPr>
        <p:spPr bwMode="auto">
          <a:xfrm>
            <a:off x="7189788" y="3100388"/>
            <a:ext cx="1181100" cy="276225"/>
          </a:xfrm>
          <a:prstGeom prst="rect">
            <a:avLst/>
          </a:prstGeom>
          <a:noFill/>
          <a:ln w="9525">
            <a:noFill/>
            <a:miter lim="800000"/>
            <a:headEnd/>
            <a:tailEnd/>
          </a:ln>
        </p:spPr>
        <p:txBody>
          <a:bodyPr wrap="none">
            <a:spAutoFit/>
          </a:bodyPr>
          <a:lstStyle/>
          <a:p>
            <a:r>
              <a:rPr lang="en-US" sz="1200" dirty="0"/>
              <a:t>Louisiana AAP</a:t>
            </a:r>
          </a:p>
        </p:txBody>
      </p:sp>
      <p:sp>
        <p:nvSpPr>
          <p:cNvPr id="3087" name="Text Box 17"/>
          <p:cNvSpPr txBox="1">
            <a:spLocks noChangeArrowheads="1"/>
          </p:cNvSpPr>
          <p:nvPr/>
        </p:nvSpPr>
        <p:spPr bwMode="auto">
          <a:xfrm>
            <a:off x="5711825" y="2914650"/>
            <a:ext cx="1173163" cy="276225"/>
          </a:xfrm>
          <a:prstGeom prst="rect">
            <a:avLst/>
          </a:prstGeom>
          <a:noFill/>
          <a:ln w="9525">
            <a:noFill/>
            <a:miter lim="800000"/>
            <a:headEnd/>
            <a:tailEnd/>
          </a:ln>
        </p:spPr>
        <p:txBody>
          <a:bodyPr wrap="none">
            <a:spAutoFit/>
          </a:bodyPr>
          <a:lstStyle/>
          <a:p>
            <a:r>
              <a:rPr lang="en-US" sz="1200" dirty="0"/>
              <a:t>Longhorn AAP</a:t>
            </a:r>
          </a:p>
        </p:txBody>
      </p:sp>
      <p:sp>
        <p:nvSpPr>
          <p:cNvPr id="3088" name="Text Box 18"/>
          <p:cNvSpPr txBox="1">
            <a:spLocks noChangeArrowheads="1"/>
          </p:cNvSpPr>
          <p:nvPr/>
        </p:nvSpPr>
        <p:spPr bwMode="auto">
          <a:xfrm>
            <a:off x="7570788" y="5260975"/>
            <a:ext cx="1131887" cy="276225"/>
          </a:xfrm>
          <a:prstGeom prst="rect">
            <a:avLst/>
          </a:prstGeom>
          <a:noFill/>
          <a:ln w="9525">
            <a:noFill/>
            <a:miter lim="800000"/>
            <a:headEnd/>
            <a:tailEnd/>
          </a:ln>
        </p:spPr>
        <p:txBody>
          <a:bodyPr wrap="none">
            <a:spAutoFit/>
          </a:bodyPr>
          <a:lstStyle/>
          <a:p>
            <a:r>
              <a:rPr lang="en-US" sz="1200" dirty="0"/>
              <a:t>Lackland AFB</a:t>
            </a:r>
          </a:p>
        </p:txBody>
      </p:sp>
      <p:sp>
        <p:nvSpPr>
          <p:cNvPr id="3089" name="Text Box 21"/>
          <p:cNvSpPr txBox="1">
            <a:spLocks noChangeArrowheads="1"/>
          </p:cNvSpPr>
          <p:nvPr/>
        </p:nvSpPr>
        <p:spPr bwMode="auto">
          <a:xfrm>
            <a:off x="7762875" y="4467225"/>
            <a:ext cx="1173162" cy="276225"/>
          </a:xfrm>
          <a:prstGeom prst="rect">
            <a:avLst/>
          </a:prstGeom>
          <a:noFill/>
          <a:ln w="9525">
            <a:noFill/>
            <a:miter lim="800000"/>
            <a:headEnd/>
            <a:tailEnd/>
          </a:ln>
        </p:spPr>
        <p:txBody>
          <a:bodyPr wrap="none">
            <a:spAutoFit/>
          </a:bodyPr>
          <a:lstStyle/>
          <a:p>
            <a:r>
              <a:rPr lang="en-US" sz="1200" dirty="0"/>
              <a:t>Randolph AFB</a:t>
            </a:r>
          </a:p>
        </p:txBody>
      </p:sp>
      <p:sp>
        <p:nvSpPr>
          <p:cNvPr id="3090" name="Text Box 22"/>
          <p:cNvSpPr txBox="1">
            <a:spLocks noChangeArrowheads="1"/>
          </p:cNvSpPr>
          <p:nvPr/>
        </p:nvSpPr>
        <p:spPr bwMode="auto">
          <a:xfrm>
            <a:off x="7696200" y="5013325"/>
            <a:ext cx="1431925" cy="276225"/>
          </a:xfrm>
          <a:prstGeom prst="rect">
            <a:avLst/>
          </a:prstGeom>
          <a:noFill/>
          <a:ln w="9525">
            <a:noFill/>
            <a:miter lim="800000"/>
            <a:headEnd/>
            <a:tailEnd/>
          </a:ln>
        </p:spPr>
        <p:txBody>
          <a:bodyPr wrap="none">
            <a:spAutoFit/>
          </a:bodyPr>
          <a:lstStyle/>
          <a:p>
            <a:r>
              <a:rPr lang="en-US" sz="1200" dirty="0"/>
              <a:t>Fort Sam Houston</a:t>
            </a:r>
          </a:p>
        </p:txBody>
      </p:sp>
      <p:sp>
        <p:nvSpPr>
          <p:cNvPr id="3091" name="Oval 23"/>
          <p:cNvSpPr>
            <a:spLocks noChangeArrowheads="1"/>
          </p:cNvSpPr>
          <p:nvPr/>
        </p:nvSpPr>
        <p:spPr bwMode="auto">
          <a:xfrm>
            <a:off x="4611688" y="33020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2" name="Oval 24"/>
          <p:cNvSpPr>
            <a:spLocks noChangeArrowheads="1"/>
          </p:cNvSpPr>
          <p:nvPr/>
        </p:nvSpPr>
        <p:spPr bwMode="auto">
          <a:xfrm>
            <a:off x="5513388" y="3438525"/>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3" name="Oval 25"/>
          <p:cNvSpPr>
            <a:spLocks noChangeArrowheads="1"/>
          </p:cNvSpPr>
          <p:nvPr/>
        </p:nvSpPr>
        <p:spPr bwMode="auto">
          <a:xfrm>
            <a:off x="4764088" y="2824163"/>
            <a:ext cx="166687"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4" name="Oval 26"/>
          <p:cNvSpPr>
            <a:spLocks noChangeArrowheads="1"/>
          </p:cNvSpPr>
          <p:nvPr/>
        </p:nvSpPr>
        <p:spPr bwMode="auto">
          <a:xfrm>
            <a:off x="5773738" y="2705100"/>
            <a:ext cx="152400" cy="152400"/>
          </a:xfrm>
          <a:prstGeom prst="ellipse">
            <a:avLst/>
          </a:prstGeom>
          <a:solidFill>
            <a:srgbClr val="FFFF00"/>
          </a:solidFill>
          <a:ln w="9525">
            <a:solidFill>
              <a:schemeClr val="tx1"/>
            </a:solidFill>
            <a:round/>
            <a:headEnd/>
            <a:tailEnd/>
          </a:ln>
        </p:spPr>
        <p:txBody>
          <a:bodyPr wrap="none" anchor="ctr"/>
          <a:lstStyle/>
          <a:p>
            <a:endParaRPr lang="en-US" sz="1200" dirty="0"/>
          </a:p>
        </p:txBody>
      </p:sp>
      <p:sp>
        <p:nvSpPr>
          <p:cNvPr id="3095" name="Oval 28"/>
          <p:cNvSpPr>
            <a:spLocks noChangeArrowheads="1"/>
          </p:cNvSpPr>
          <p:nvPr/>
        </p:nvSpPr>
        <p:spPr bwMode="auto">
          <a:xfrm>
            <a:off x="6808788" y="24765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6" name="Oval 29"/>
          <p:cNvSpPr>
            <a:spLocks noChangeArrowheads="1"/>
          </p:cNvSpPr>
          <p:nvPr/>
        </p:nvSpPr>
        <p:spPr bwMode="auto">
          <a:xfrm>
            <a:off x="6616700" y="2468563"/>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7" name="Oval 30"/>
          <p:cNvSpPr>
            <a:spLocks noChangeArrowheads="1"/>
          </p:cNvSpPr>
          <p:nvPr/>
        </p:nvSpPr>
        <p:spPr bwMode="auto">
          <a:xfrm>
            <a:off x="7113588" y="2981325"/>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8" name="Oval 31"/>
          <p:cNvSpPr>
            <a:spLocks noChangeArrowheads="1"/>
          </p:cNvSpPr>
          <p:nvPr/>
        </p:nvSpPr>
        <p:spPr bwMode="auto">
          <a:xfrm>
            <a:off x="6732588" y="2747963"/>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099" name="Oval 32"/>
          <p:cNvSpPr>
            <a:spLocks noChangeArrowheads="1"/>
          </p:cNvSpPr>
          <p:nvPr/>
        </p:nvSpPr>
        <p:spPr bwMode="auto">
          <a:xfrm>
            <a:off x="1447800" y="1089025"/>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0" name="Oval 33"/>
          <p:cNvSpPr>
            <a:spLocks noChangeArrowheads="1"/>
          </p:cNvSpPr>
          <p:nvPr/>
        </p:nvSpPr>
        <p:spPr bwMode="auto">
          <a:xfrm>
            <a:off x="2008188" y="27051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1" name="Oval 34"/>
          <p:cNvSpPr>
            <a:spLocks noChangeArrowheads="1"/>
          </p:cNvSpPr>
          <p:nvPr/>
        </p:nvSpPr>
        <p:spPr bwMode="auto">
          <a:xfrm>
            <a:off x="2084388" y="29337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2" name="Oval 35"/>
          <p:cNvSpPr>
            <a:spLocks noChangeArrowheads="1"/>
          </p:cNvSpPr>
          <p:nvPr/>
        </p:nvSpPr>
        <p:spPr bwMode="auto">
          <a:xfrm>
            <a:off x="4141788" y="41529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3" name="Oval 36"/>
          <p:cNvSpPr>
            <a:spLocks noChangeArrowheads="1"/>
          </p:cNvSpPr>
          <p:nvPr/>
        </p:nvSpPr>
        <p:spPr bwMode="auto">
          <a:xfrm>
            <a:off x="7397750" y="49911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4" name="Oval 39"/>
          <p:cNvSpPr>
            <a:spLocks noChangeArrowheads="1"/>
          </p:cNvSpPr>
          <p:nvPr/>
        </p:nvSpPr>
        <p:spPr bwMode="auto">
          <a:xfrm>
            <a:off x="7702550" y="49149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5" name="Oval 40"/>
          <p:cNvSpPr>
            <a:spLocks noChangeArrowheads="1"/>
          </p:cNvSpPr>
          <p:nvPr/>
        </p:nvSpPr>
        <p:spPr bwMode="auto">
          <a:xfrm>
            <a:off x="7905750" y="47117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6" name="Oval 41"/>
          <p:cNvSpPr>
            <a:spLocks noChangeArrowheads="1"/>
          </p:cNvSpPr>
          <p:nvPr/>
        </p:nvSpPr>
        <p:spPr bwMode="auto">
          <a:xfrm>
            <a:off x="7394575" y="3551238"/>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07" name="Oval 42"/>
          <p:cNvSpPr>
            <a:spLocks noChangeArrowheads="1"/>
          </p:cNvSpPr>
          <p:nvPr/>
        </p:nvSpPr>
        <p:spPr bwMode="auto">
          <a:xfrm>
            <a:off x="5132388" y="4152900"/>
            <a:ext cx="533400" cy="533400"/>
          </a:xfrm>
          <a:prstGeom prst="ellipse">
            <a:avLst/>
          </a:prstGeom>
          <a:noFill/>
          <a:ln w="9525">
            <a:solidFill>
              <a:schemeClr val="bg2"/>
            </a:solidFill>
            <a:round/>
            <a:headEnd/>
            <a:tailEnd/>
          </a:ln>
        </p:spPr>
        <p:txBody>
          <a:bodyPr wrap="none" anchor="ctr"/>
          <a:lstStyle/>
          <a:p>
            <a:endParaRPr lang="en-US" sz="1200" dirty="0"/>
          </a:p>
        </p:txBody>
      </p:sp>
      <p:sp>
        <p:nvSpPr>
          <p:cNvPr id="3108" name="Text Box 14"/>
          <p:cNvSpPr txBox="1">
            <a:spLocks noChangeArrowheads="1"/>
          </p:cNvSpPr>
          <p:nvPr/>
        </p:nvSpPr>
        <p:spPr bwMode="auto">
          <a:xfrm>
            <a:off x="4779833" y="4506912"/>
            <a:ext cx="1011367" cy="461665"/>
          </a:xfrm>
          <a:prstGeom prst="rect">
            <a:avLst/>
          </a:prstGeom>
          <a:noFill/>
          <a:ln w="9525">
            <a:noFill/>
            <a:miter lim="800000"/>
            <a:headEnd/>
            <a:tailEnd/>
          </a:ln>
        </p:spPr>
        <p:txBody>
          <a:bodyPr wrap="none">
            <a:spAutoFit/>
          </a:bodyPr>
          <a:lstStyle/>
          <a:p>
            <a:r>
              <a:rPr lang="en-US" sz="1200" dirty="0"/>
              <a:t>Joint Base </a:t>
            </a:r>
          </a:p>
          <a:p>
            <a:r>
              <a:rPr lang="en-US" sz="1200" dirty="0"/>
              <a:t>San Antonio</a:t>
            </a:r>
          </a:p>
        </p:txBody>
      </p:sp>
      <p:sp>
        <p:nvSpPr>
          <p:cNvPr id="3111" name="Oval 24"/>
          <p:cNvSpPr>
            <a:spLocks noChangeArrowheads="1"/>
          </p:cNvSpPr>
          <p:nvPr/>
        </p:nvSpPr>
        <p:spPr bwMode="auto">
          <a:xfrm>
            <a:off x="5525082" y="50800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12" name="Oval 24"/>
          <p:cNvSpPr>
            <a:spLocks noChangeArrowheads="1"/>
          </p:cNvSpPr>
          <p:nvPr/>
        </p:nvSpPr>
        <p:spPr bwMode="auto">
          <a:xfrm>
            <a:off x="5208588" y="4124325"/>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13" name="Oval 24"/>
          <p:cNvSpPr>
            <a:spLocks noChangeArrowheads="1"/>
          </p:cNvSpPr>
          <p:nvPr/>
        </p:nvSpPr>
        <p:spPr bwMode="auto">
          <a:xfrm>
            <a:off x="7397750" y="4610100"/>
            <a:ext cx="152400" cy="152400"/>
          </a:xfrm>
          <a:prstGeom prst="ellipse">
            <a:avLst/>
          </a:prstGeom>
          <a:solidFill>
            <a:schemeClr val="bg2"/>
          </a:solidFill>
          <a:ln w="9525">
            <a:solidFill>
              <a:schemeClr val="tx1"/>
            </a:solidFill>
            <a:round/>
            <a:headEnd/>
            <a:tailEnd/>
          </a:ln>
        </p:spPr>
        <p:txBody>
          <a:bodyPr wrap="none" anchor="ctr"/>
          <a:lstStyle/>
          <a:p>
            <a:endParaRPr lang="en-US" sz="1200" dirty="0"/>
          </a:p>
        </p:txBody>
      </p:sp>
      <p:sp>
        <p:nvSpPr>
          <p:cNvPr id="3114" name="Text Box 21"/>
          <p:cNvSpPr txBox="1">
            <a:spLocks noChangeArrowheads="1"/>
          </p:cNvSpPr>
          <p:nvPr/>
        </p:nvSpPr>
        <p:spPr bwMode="auto">
          <a:xfrm>
            <a:off x="6769894" y="4373563"/>
            <a:ext cx="1001712" cy="276225"/>
          </a:xfrm>
          <a:prstGeom prst="rect">
            <a:avLst/>
          </a:prstGeom>
          <a:noFill/>
          <a:ln w="9525">
            <a:noFill/>
            <a:miter lim="800000"/>
            <a:headEnd/>
            <a:tailEnd/>
          </a:ln>
        </p:spPr>
        <p:txBody>
          <a:bodyPr wrap="none">
            <a:spAutoFit/>
          </a:bodyPr>
          <a:lstStyle/>
          <a:p>
            <a:r>
              <a:rPr lang="en-US" sz="1200" dirty="0"/>
              <a:t>Camp Bullis</a:t>
            </a:r>
          </a:p>
        </p:txBody>
      </p:sp>
      <p:sp>
        <p:nvSpPr>
          <p:cNvPr id="3115" name="Text Box 21"/>
          <p:cNvSpPr txBox="1">
            <a:spLocks noChangeArrowheads="1"/>
          </p:cNvSpPr>
          <p:nvPr/>
        </p:nvSpPr>
        <p:spPr bwMode="auto">
          <a:xfrm>
            <a:off x="5405438" y="4000500"/>
            <a:ext cx="1190625" cy="276225"/>
          </a:xfrm>
          <a:prstGeom prst="rect">
            <a:avLst/>
          </a:prstGeom>
          <a:noFill/>
          <a:ln w="9525">
            <a:noFill/>
            <a:miter lim="800000"/>
            <a:headEnd/>
            <a:tailEnd/>
          </a:ln>
        </p:spPr>
        <p:txBody>
          <a:bodyPr wrap="none">
            <a:spAutoFit/>
          </a:bodyPr>
          <a:lstStyle/>
          <a:p>
            <a:r>
              <a:rPr lang="en-US" sz="1200" dirty="0"/>
              <a:t>Camp  Stanley</a:t>
            </a:r>
          </a:p>
        </p:txBody>
      </p:sp>
      <p:sp>
        <p:nvSpPr>
          <p:cNvPr id="3116" name="Text Box 21"/>
          <p:cNvSpPr txBox="1">
            <a:spLocks noChangeArrowheads="1"/>
          </p:cNvSpPr>
          <p:nvPr/>
        </p:nvSpPr>
        <p:spPr bwMode="auto">
          <a:xfrm>
            <a:off x="5764794" y="5027613"/>
            <a:ext cx="1157288" cy="460375"/>
          </a:xfrm>
          <a:prstGeom prst="rect">
            <a:avLst/>
          </a:prstGeom>
          <a:noFill/>
          <a:ln w="9525">
            <a:noFill/>
            <a:miter lim="800000"/>
            <a:headEnd/>
            <a:tailEnd/>
          </a:ln>
        </p:spPr>
        <p:txBody>
          <a:bodyPr wrap="none">
            <a:spAutoFit/>
          </a:bodyPr>
          <a:lstStyle/>
          <a:p>
            <a:r>
              <a:rPr lang="en-US" sz="1200" dirty="0"/>
              <a:t>Corpus Christi</a:t>
            </a:r>
          </a:p>
          <a:p>
            <a:r>
              <a:rPr lang="en-US" sz="1200" dirty="0"/>
              <a:t>Army Depot</a:t>
            </a:r>
          </a:p>
        </p:txBody>
      </p:sp>
      <p:sp>
        <p:nvSpPr>
          <p:cNvPr id="80" name="TextBox 38"/>
          <p:cNvSpPr txBox="1">
            <a:spLocks noChangeArrowheads="1"/>
          </p:cNvSpPr>
          <p:nvPr/>
        </p:nvSpPr>
        <p:spPr bwMode="auto">
          <a:xfrm>
            <a:off x="103542" y="4062611"/>
            <a:ext cx="265191" cy="292388"/>
          </a:xfrm>
          <a:prstGeom prst="rect">
            <a:avLst/>
          </a:prstGeom>
          <a:solidFill>
            <a:srgbClr val="FFFF00"/>
          </a:solidFill>
          <a:ln w="9525">
            <a:noFill/>
            <a:miter lim="800000"/>
            <a:headEnd/>
            <a:tailEnd/>
          </a:ln>
        </p:spPr>
        <p:txBody>
          <a:bodyPr>
            <a:spAutoFit/>
          </a:bodyPr>
          <a:lstStyle/>
          <a:p>
            <a:pPr algn="ctr"/>
            <a:r>
              <a:rPr lang="en-US" sz="1300" b="1" dirty="0" smtClean="0"/>
              <a:t>2</a:t>
            </a:r>
            <a:endParaRPr lang="en-US" sz="1300" b="1" dirty="0"/>
          </a:p>
        </p:txBody>
      </p:sp>
      <p:sp>
        <p:nvSpPr>
          <p:cNvPr id="82" name="TextBox 38"/>
          <p:cNvSpPr txBox="1">
            <a:spLocks noChangeArrowheads="1"/>
          </p:cNvSpPr>
          <p:nvPr/>
        </p:nvSpPr>
        <p:spPr bwMode="auto">
          <a:xfrm>
            <a:off x="103542" y="4902297"/>
            <a:ext cx="265191" cy="293687"/>
          </a:xfrm>
          <a:prstGeom prst="rect">
            <a:avLst/>
          </a:prstGeom>
          <a:solidFill>
            <a:srgbClr val="FFFF00"/>
          </a:solidFill>
          <a:ln w="9525">
            <a:noFill/>
            <a:miter lim="800000"/>
            <a:headEnd/>
            <a:tailEnd/>
          </a:ln>
        </p:spPr>
        <p:txBody>
          <a:bodyPr>
            <a:spAutoFit/>
          </a:bodyPr>
          <a:lstStyle/>
          <a:p>
            <a:pPr algn="ctr"/>
            <a:r>
              <a:rPr lang="en-US" sz="1300" b="1" dirty="0" smtClean="0"/>
              <a:t>4</a:t>
            </a:r>
            <a:endParaRPr lang="en-US" sz="1300" b="1" dirty="0"/>
          </a:p>
        </p:txBody>
      </p:sp>
      <p:sp>
        <p:nvSpPr>
          <p:cNvPr id="83" name="TextBox 38"/>
          <p:cNvSpPr txBox="1">
            <a:spLocks noChangeArrowheads="1"/>
          </p:cNvSpPr>
          <p:nvPr/>
        </p:nvSpPr>
        <p:spPr bwMode="auto">
          <a:xfrm>
            <a:off x="103542" y="3606404"/>
            <a:ext cx="265191" cy="292388"/>
          </a:xfrm>
          <a:prstGeom prst="rect">
            <a:avLst/>
          </a:prstGeom>
          <a:solidFill>
            <a:srgbClr val="FFFF00"/>
          </a:solidFill>
          <a:ln w="9525">
            <a:noFill/>
            <a:miter lim="800000"/>
            <a:headEnd/>
            <a:tailEnd/>
          </a:ln>
        </p:spPr>
        <p:txBody>
          <a:bodyPr>
            <a:spAutoFit/>
          </a:bodyPr>
          <a:lstStyle/>
          <a:p>
            <a:pPr algn="ctr"/>
            <a:r>
              <a:rPr lang="en-US" sz="1300" b="1" dirty="0" smtClean="0"/>
              <a:t>1</a:t>
            </a:r>
            <a:endParaRPr lang="en-US" sz="1300" b="1" dirty="0"/>
          </a:p>
        </p:txBody>
      </p:sp>
      <p:sp>
        <p:nvSpPr>
          <p:cNvPr id="86" name="TextBox 38"/>
          <p:cNvSpPr txBox="1">
            <a:spLocks noChangeArrowheads="1"/>
          </p:cNvSpPr>
          <p:nvPr/>
        </p:nvSpPr>
        <p:spPr bwMode="auto">
          <a:xfrm>
            <a:off x="1752600" y="2895600"/>
            <a:ext cx="304800" cy="292388"/>
          </a:xfrm>
          <a:prstGeom prst="rect">
            <a:avLst/>
          </a:prstGeom>
          <a:solidFill>
            <a:srgbClr val="FFFF00"/>
          </a:solidFill>
          <a:ln w="9525">
            <a:noFill/>
            <a:miter lim="800000"/>
            <a:headEnd/>
            <a:tailEnd/>
          </a:ln>
        </p:spPr>
        <p:txBody>
          <a:bodyPr wrap="square">
            <a:spAutoFit/>
          </a:bodyPr>
          <a:lstStyle/>
          <a:p>
            <a:pPr algn="ctr"/>
            <a:r>
              <a:rPr lang="en-US" sz="1300" b="1" dirty="0" smtClean="0"/>
              <a:t>1</a:t>
            </a:r>
          </a:p>
        </p:txBody>
      </p:sp>
      <p:sp>
        <p:nvSpPr>
          <p:cNvPr id="89" name="TextBox 38"/>
          <p:cNvSpPr txBox="1">
            <a:spLocks noChangeArrowheads="1"/>
          </p:cNvSpPr>
          <p:nvPr/>
        </p:nvSpPr>
        <p:spPr bwMode="auto">
          <a:xfrm>
            <a:off x="103542" y="4446090"/>
            <a:ext cx="265191" cy="292388"/>
          </a:xfrm>
          <a:prstGeom prst="rect">
            <a:avLst/>
          </a:prstGeom>
          <a:solidFill>
            <a:srgbClr val="FFFF00"/>
          </a:solidFill>
          <a:ln w="9525">
            <a:noFill/>
            <a:miter lim="800000"/>
            <a:headEnd/>
            <a:tailEnd/>
          </a:ln>
        </p:spPr>
        <p:txBody>
          <a:bodyPr>
            <a:spAutoFit/>
          </a:bodyPr>
          <a:lstStyle/>
          <a:p>
            <a:pPr algn="ctr"/>
            <a:r>
              <a:rPr lang="en-US" sz="1300" b="1" dirty="0" smtClean="0"/>
              <a:t>3</a:t>
            </a:r>
            <a:endParaRPr lang="en-US" sz="1300" b="1" dirty="0"/>
          </a:p>
        </p:txBody>
      </p:sp>
      <p:sp>
        <p:nvSpPr>
          <p:cNvPr id="91" name="TextBox 38"/>
          <p:cNvSpPr txBox="1">
            <a:spLocks noChangeArrowheads="1"/>
          </p:cNvSpPr>
          <p:nvPr/>
        </p:nvSpPr>
        <p:spPr bwMode="auto">
          <a:xfrm>
            <a:off x="5192095" y="4268855"/>
            <a:ext cx="435053" cy="292388"/>
          </a:xfrm>
          <a:prstGeom prst="rect">
            <a:avLst/>
          </a:prstGeom>
          <a:solidFill>
            <a:srgbClr val="FFFF00"/>
          </a:solidFill>
          <a:ln w="9525">
            <a:noFill/>
            <a:miter lim="800000"/>
            <a:headEnd/>
            <a:tailEnd/>
          </a:ln>
        </p:spPr>
        <p:txBody>
          <a:bodyPr wrap="square">
            <a:spAutoFit/>
          </a:bodyPr>
          <a:lstStyle/>
          <a:p>
            <a:pPr algn="ctr"/>
            <a:r>
              <a:rPr lang="en-US" sz="1300" b="1" dirty="0" smtClean="0"/>
              <a:t>5-6</a:t>
            </a:r>
            <a:endParaRPr lang="en-US" sz="1300" b="1" dirty="0"/>
          </a:p>
        </p:txBody>
      </p:sp>
      <p:sp>
        <p:nvSpPr>
          <p:cNvPr id="92" name="Text Box 3"/>
          <p:cNvSpPr txBox="1">
            <a:spLocks noChangeArrowheads="1"/>
          </p:cNvSpPr>
          <p:nvPr/>
        </p:nvSpPr>
        <p:spPr bwMode="auto">
          <a:xfrm>
            <a:off x="1676399" y="171450"/>
            <a:ext cx="7239001" cy="1200329"/>
          </a:xfrm>
          <a:prstGeom prst="rect">
            <a:avLst/>
          </a:prstGeom>
          <a:noFill/>
          <a:ln w="9525">
            <a:noFill/>
            <a:miter lim="800000"/>
            <a:headEnd/>
            <a:tailEnd/>
          </a:ln>
        </p:spPr>
        <p:txBody>
          <a:bodyPr wrap="square">
            <a:spAutoFit/>
          </a:bodyPr>
          <a:lstStyle/>
          <a:p>
            <a:pPr algn="r" eaLnBrk="0" hangingPunct="0"/>
            <a:r>
              <a:rPr lang="en-US" sz="3600" b="1" dirty="0" smtClean="0"/>
              <a:t>FY15 MILCON Opportunities</a:t>
            </a:r>
          </a:p>
          <a:p>
            <a:pPr algn="r" eaLnBrk="0" hangingPunct="0"/>
            <a:r>
              <a:rPr lang="en-US" sz="3600" b="1" dirty="0" smtClean="0"/>
              <a:t>Fort Worth District</a:t>
            </a:r>
            <a:endParaRPr lang="en-US" sz="3600" b="1" dirty="0"/>
          </a:p>
        </p:txBody>
      </p:sp>
      <p:sp>
        <p:nvSpPr>
          <p:cNvPr id="72"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13</a:t>
            </a:fld>
            <a:endParaRPr lang="en-US" dirty="0" smtClean="0"/>
          </a:p>
        </p:txBody>
      </p:sp>
      <p:sp>
        <p:nvSpPr>
          <p:cNvPr id="73" name="TextBox 38"/>
          <p:cNvSpPr txBox="1">
            <a:spLocks noChangeArrowheads="1"/>
          </p:cNvSpPr>
          <p:nvPr/>
        </p:nvSpPr>
        <p:spPr bwMode="auto">
          <a:xfrm>
            <a:off x="1371600" y="5838113"/>
            <a:ext cx="265191" cy="293687"/>
          </a:xfrm>
          <a:prstGeom prst="rect">
            <a:avLst/>
          </a:prstGeom>
          <a:solidFill>
            <a:srgbClr val="FFFF00"/>
          </a:solidFill>
          <a:ln w="9525">
            <a:noFill/>
            <a:miter lim="800000"/>
            <a:headEnd/>
            <a:tailEnd/>
          </a:ln>
        </p:spPr>
        <p:txBody>
          <a:bodyPr>
            <a:spAutoFit/>
          </a:bodyPr>
          <a:lstStyle/>
          <a:p>
            <a:pPr algn="ctr"/>
            <a:r>
              <a:rPr lang="en-US" sz="1300" b="1" dirty="0" smtClean="0"/>
              <a:t>6</a:t>
            </a:r>
            <a:endParaRPr lang="en-US" sz="1300" b="1" dirty="0"/>
          </a:p>
        </p:txBody>
      </p:sp>
      <p:sp>
        <p:nvSpPr>
          <p:cNvPr id="75" name="TextBox 38"/>
          <p:cNvSpPr txBox="1">
            <a:spLocks noChangeArrowheads="1"/>
          </p:cNvSpPr>
          <p:nvPr/>
        </p:nvSpPr>
        <p:spPr bwMode="auto">
          <a:xfrm>
            <a:off x="1371600" y="5392383"/>
            <a:ext cx="265191" cy="293687"/>
          </a:xfrm>
          <a:prstGeom prst="rect">
            <a:avLst/>
          </a:prstGeom>
          <a:solidFill>
            <a:srgbClr val="FFFF00"/>
          </a:solidFill>
          <a:ln w="9525">
            <a:noFill/>
            <a:miter lim="800000"/>
            <a:headEnd/>
            <a:tailEnd/>
          </a:ln>
        </p:spPr>
        <p:txBody>
          <a:bodyPr>
            <a:spAutoFit/>
          </a:bodyPr>
          <a:lstStyle/>
          <a:p>
            <a:pPr algn="ctr"/>
            <a:r>
              <a:rPr lang="en-US" sz="1300" b="1" dirty="0" smtClean="0"/>
              <a:t>5</a:t>
            </a:r>
            <a:endParaRPr lang="en-US" sz="1300" b="1" dirty="0"/>
          </a:p>
        </p:txBody>
      </p:sp>
      <p:sp>
        <p:nvSpPr>
          <p:cNvPr id="77" name="TextBox 76"/>
          <p:cNvSpPr txBox="1"/>
          <p:nvPr/>
        </p:nvSpPr>
        <p:spPr>
          <a:xfrm>
            <a:off x="1619212" y="5748635"/>
            <a:ext cx="3687445" cy="461665"/>
          </a:xfrm>
          <a:prstGeom prst="rect">
            <a:avLst/>
          </a:prstGeom>
          <a:noFill/>
        </p:spPr>
        <p:txBody>
          <a:bodyPr wrap="square" rtlCol="0">
            <a:spAutoFit/>
          </a:bodyPr>
          <a:lstStyle/>
          <a:p>
            <a:r>
              <a:rPr lang="en-US" sz="1200" b="1" dirty="0" smtClean="0"/>
              <a:t>FSH Barracks Complex, JB San Antonio </a:t>
            </a:r>
            <a:br>
              <a:rPr lang="en-US" sz="1200" b="1" dirty="0" smtClean="0"/>
            </a:br>
            <a:r>
              <a:rPr lang="en-US" sz="1200" b="1" dirty="0" smtClean="0"/>
              <a:t>2nd Qtr, $10M-$25M</a:t>
            </a:r>
            <a:endParaRPr lang="en-US" sz="1200" b="1" dirty="0"/>
          </a:p>
        </p:txBody>
      </p:sp>
      <p:sp>
        <p:nvSpPr>
          <p:cNvPr id="78" name="TextBox 77"/>
          <p:cNvSpPr txBox="1"/>
          <p:nvPr/>
        </p:nvSpPr>
        <p:spPr>
          <a:xfrm>
            <a:off x="351154" y="3953073"/>
            <a:ext cx="3687445" cy="461665"/>
          </a:xfrm>
          <a:prstGeom prst="rect">
            <a:avLst/>
          </a:prstGeom>
          <a:noFill/>
        </p:spPr>
        <p:txBody>
          <a:bodyPr wrap="square" rtlCol="0">
            <a:spAutoFit/>
          </a:bodyPr>
          <a:lstStyle/>
          <a:p>
            <a:r>
              <a:rPr lang="en-US" sz="1200" b="1" dirty="0" smtClean="0"/>
              <a:t>Taxiway Replacement, Dyess AFB</a:t>
            </a:r>
          </a:p>
          <a:p>
            <a:r>
              <a:rPr lang="en-US" sz="1200" b="1" dirty="0" smtClean="0"/>
              <a:t>1st Qtr, $25M-$50M</a:t>
            </a:r>
            <a:endParaRPr lang="en-US" sz="1200" b="1" dirty="0"/>
          </a:p>
        </p:txBody>
      </p:sp>
      <p:sp>
        <p:nvSpPr>
          <p:cNvPr id="79" name="TextBox 78"/>
          <p:cNvSpPr txBox="1"/>
          <p:nvPr/>
        </p:nvSpPr>
        <p:spPr>
          <a:xfrm>
            <a:off x="1600200" y="5305425"/>
            <a:ext cx="3657600" cy="461665"/>
          </a:xfrm>
          <a:prstGeom prst="rect">
            <a:avLst/>
          </a:prstGeom>
          <a:noFill/>
        </p:spPr>
        <p:txBody>
          <a:bodyPr wrap="square" rtlCol="0">
            <a:spAutoFit/>
          </a:bodyPr>
          <a:lstStyle/>
          <a:p>
            <a:r>
              <a:rPr lang="en-US" sz="1200" b="1" dirty="0" smtClean="0"/>
              <a:t>SAMMC-N Fire Station, JB San Antonio</a:t>
            </a:r>
          </a:p>
          <a:p>
            <a:r>
              <a:rPr lang="en-US" sz="1200" b="1" dirty="0" smtClean="0"/>
              <a:t>1st Qtr, $5M-$10M</a:t>
            </a:r>
            <a:endParaRPr lang="en-US" sz="1200" b="1" dirty="0"/>
          </a:p>
        </p:txBody>
      </p:sp>
      <p:sp>
        <p:nvSpPr>
          <p:cNvPr id="94" name="TextBox 38"/>
          <p:cNvSpPr txBox="1">
            <a:spLocks noChangeArrowheads="1"/>
          </p:cNvSpPr>
          <p:nvPr/>
        </p:nvSpPr>
        <p:spPr bwMode="auto">
          <a:xfrm>
            <a:off x="4343400" y="3505201"/>
            <a:ext cx="457200" cy="292388"/>
          </a:xfrm>
          <a:prstGeom prst="rect">
            <a:avLst/>
          </a:prstGeom>
          <a:solidFill>
            <a:srgbClr val="FFFF00"/>
          </a:solidFill>
          <a:ln w="9525">
            <a:noFill/>
            <a:miter lim="800000"/>
            <a:headEnd/>
            <a:tailEnd/>
          </a:ln>
        </p:spPr>
        <p:txBody>
          <a:bodyPr wrap="square">
            <a:spAutoFit/>
          </a:bodyPr>
          <a:lstStyle/>
          <a:p>
            <a:pPr algn="ctr"/>
            <a:r>
              <a:rPr lang="en-US" sz="1300" b="1" dirty="0" smtClean="0"/>
              <a:t>3-4</a:t>
            </a:r>
            <a:endParaRPr lang="en-US" sz="1300" b="1" dirty="0"/>
          </a:p>
        </p:txBody>
      </p:sp>
      <p:sp>
        <p:nvSpPr>
          <p:cNvPr id="96" name="TextBox 95"/>
          <p:cNvSpPr txBox="1"/>
          <p:nvPr/>
        </p:nvSpPr>
        <p:spPr>
          <a:xfrm>
            <a:off x="342900" y="4857750"/>
            <a:ext cx="3687445" cy="461665"/>
          </a:xfrm>
          <a:prstGeom prst="rect">
            <a:avLst/>
          </a:prstGeom>
          <a:noFill/>
        </p:spPr>
        <p:txBody>
          <a:bodyPr wrap="square" rtlCol="0">
            <a:spAutoFit/>
          </a:bodyPr>
          <a:lstStyle/>
          <a:p>
            <a:r>
              <a:rPr lang="en-US" sz="1200" b="1" dirty="0" smtClean="0"/>
              <a:t>Structural Burn Trainer Facility, </a:t>
            </a:r>
            <a:r>
              <a:rPr lang="en-US" sz="1200" b="1" dirty="0" err="1" smtClean="0"/>
              <a:t>Goodfellow</a:t>
            </a:r>
            <a:r>
              <a:rPr lang="en-US" sz="1200" b="1" dirty="0" smtClean="0"/>
              <a:t> AFB</a:t>
            </a:r>
          </a:p>
          <a:p>
            <a:r>
              <a:rPr lang="en-US" sz="1200" b="1" dirty="0" smtClean="0"/>
              <a:t>1st Qtr and 3rd Qtr, $1M-$5M ea</a:t>
            </a:r>
            <a:endParaRPr lang="en-US" sz="1200" b="1" dirty="0"/>
          </a:p>
        </p:txBody>
      </p:sp>
      <p:sp>
        <p:nvSpPr>
          <p:cNvPr id="97" name="TextBox 96"/>
          <p:cNvSpPr txBox="1"/>
          <p:nvPr/>
        </p:nvSpPr>
        <p:spPr>
          <a:xfrm>
            <a:off x="342900" y="4405411"/>
            <a:ext cx="3687445" cy="461665"/>
          </a:xfrm>
          <a:prstGeom prst="rect">
            <a:avLst/>
          </a:prstGeom>
          <a:noFill/>
        </p:spPr>
        <p:txBody>
          <a:bodyPr wrap="square" rtlCol="0">
            <a:spAutoFit/>
          </a:bodyPr>
          <a:lstStyle/>
          <a:p>
            <a:r>
              <a:rPr lang="en-US" sz="1200" b="1" dirty="0" smtClean="0"/>
              <a:t>Dormitory Renovations, </a:t>
            </a:r>
            <a:r>
              <a:rPr lang="en-US" sz="1200" b="1" dirty="0" err="1" smtClean="0"/>
              <a:t>Goodfellow</a:t>
            </a:r>
            <a:r>
              <a:rPr lang="en-US" sz="1200" b="1" dirty="0" smtClean="0"/>
              <a:t> AFB</a:t>
            </a:r>
          </a:p>
          <a:p>
            <a:r>
              <a:rPr lang="en-US" sz="1200" b="1" dirty="0" smtClean="0"/>
              <a:t>1st Qtr, $5M-$10M</a:t>
            </a:r>
            <a:endParaRPr lang="en-US" sz="1200" b="1" dirty="0"/>
          </a:p>
        </p:txBody>
      </p:sp>
      <p:sp>
        <p:nvSpPr>
          <p:cNvPr id="98" name="Rectangle 97"/>
          <p:cNvSpPr/>
          <p:nvPr/>
        </p:nvSpPr>
        <p:spPr>
          <a:xfrm>
            <a:off x="348469" y="3500735"/>
            <a:ext cx="2842406" cy="461665"/>
          </a:xfrm>
          <a:prstGeom prst="rect">
            <a:avLst/>
          </a:prstGeom>
        </p:spPr>
        <p:txBody>
          <a:bodyPr wrap="square">
            <a:spAutoFit/>
          </a:bodyPr>
          <a:lstStyle/>
          <a:p>
            <a:pPr>
              <a:defRPr/>
            </a:pPr>
            <a:r>
              <a:rPr lang="en-US" sz="1200" b="1" dirty="0" smtClean="0"/>
              <a:t>Energy Efficient Lighting, Fort Bliss</a:t>
            </a:r>
          </a:p>
          <a:p>
            <a:pPr>
              <a:defRPr/>
            </a:pPr>
            <a:r>
              <a:rPr lang="en-US" sz="1200" b="1" dirty="0" smtClean="0"/>
              <a:t>1st Qtr, $1M-$5M</a:t>
            </a:r>
          </a:p>
        </p:txBody>
      </p:sp>
      <p:sp>
        <p:nvSpPr>
          <p:cNvPr id="99" name="TextBox 38"/>
          <p:cNvSpPr txBox="1">
            <a:spLocks noChangeArrowheads="1"/>
          </p:cNvSpPr>
          <p:nvPr/>
        </p:nvSpPr>
        <p:spPr bwMode="auto">
          <a:xfrm>
            <a:off x="4676775" y="2476500"/>
            <a:ext cx="265191" cy="293687"/>
          </a:xfrm>
          <a:prstGeom prst="rect">
            <a:avLst/>
          </a:prstGeom>
          <a:solidFill>
            <a:srgbClr val="FFFF00"/>
          </a:solidFill>
          <a:ln w="9525">
            <a:noFill/>
            <a:miter lim="800000"/>
            <a:headEnd/>
            <a:tailEnd/>
          </a:ln>
        </p:spPr>
        <p:txBody>
          <a:bodyPr>
            <a:spAutoFit/>
          </a:bodyPr>
          <a:lstStyle/>
          <a:p>
            <a:pPr algn="ctr"/>
            <a:r>
              <a:rPr lang="en-US" sz="1300" b="1" dirty="0" smtClean="0"/>
              <a:t>2</a:t>
            </a:r>
            <a:endParaRPr lang="en-US" sz="13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p>
            <a:fld id="{4C772A6A-EF72-4285-B262-255F6BD1789E}" type="slidenum">
              <a:rPr lang="en-US" smtClean="0"/>
              <a:pPr/>
              <a:t>14</a:t>
            </a:fld>
            <a:endParaRPr lang="en-US" dirty="0" smtClean="0"/>
          </a:p>
        </p:txBody>
      </p:sp>
      <p:grpSp>
        <p:nvGrpSpPr>
          <p:cNvPr id="2" name="Group 42"/>
          <p:cNvGrpSpPr>
            <a:grpSpLocks/>
          </p:cNvGrpSpPr>
          <p:nvPr/>
        </p:nvGrpSpPr>
        <p:grpSpPr bwMode="auto">
          <a:xfrm>
            <a:off x="304800" y="685800"/>
            <a:ext cx="6872287" cy="5678487"/>
            <a:chOff x="2267844" y="747713"/>
            <a:chExt cx="6948488" cy="5830887"/>
          </a:xfrm>
        </p:grpSpPr>
        <p:grpSp>
          <p:nvGrpSpPr>
            <p:cNvPr id="3" name="Group 31"/>
            <p:cNvGrpSpPr>
              <a:grpSpLocks/>
            </p:cNvGrpSpPr>
            <p:nvPr/>
          </p:nvGrpSpPr>
          <p:grpSpPr bwMode="auto">
            <a:xfrm>
              <a:off x="2267844" y="747713"/>
              <a:ext cx="6948488" cy="5830887"/>
              <a:chOff x="1600200" y="747713"/>
              <a:chExt cx="6948488" cy="5830887"/>
            </a:xfrm>
          </p:grpSpPr>
          <p:pic>
            <p:nvPicPr>
              <p:cNvPr id="5142" name="Picture 3" descr="Fwcivbdry"/>
              <p:cNvPicPr>
                <a:picLocks noChangeAspect="1" noChangeArrowheads="1"/>
              </p:cNvPicPr>
              <p:nvPr/>
            </p:nvPicPr>
            <p:blipFill>
              <a:blip r:embed="rId3" cstate="print"/>
              <a:srcRect/>
              <a:stretch>
                <a:fillRect/>
              </a:stretch>
            </p:blipFill>
            <p:spPr bwMode="auto">
              <a:xfrm>
                <a:off x="1600200" y="747713"/>
                <a:ext cx="6096000" cy="5830887"/>
              </a:xfrm>
              <a:prstGeom prst="rect">
                <a:avLst/>
              </a:prstGeom>
              <a:noFill/>
              <a:ln w="9525">
                <a:noFill/>
                <a:miter lim="800000"/>
                <a:headEnd/>
                <a:tailEnd/>
              </a:ln>
            </p:spPr>
          </p:pic>
          <p:sp>
            <p:nvSpPr>
              <p:cNvPr id="5143" name="Text Box 4"/>
              <p:cNvSpPr txBox="1">
                <a:spLocks noChangeArrowheads="1"/>
              </p:cNvSpPr>
              <p:nvPr/>
            </p:nvSpPr>
            <p:spPr bwMode="auto">
              <a:xfrm>
                <a:off x="6380163" y="4097338"/>
                <a:ext cx="782637" cy="246062"/>
              </a:xfrm>
              <a:prstGeom prst="rect">
                <a:avLst/>
              </a:prstGeom>
              <a:noFill/>
              <a:ln w="9525">
                <a:noFill/>
                <a:miter lim="800000"/>
                <a:headEnd/>
                <a:tailEnd/>
              </a:ln>
            </p:spPr>
            <p:txBody>
              <a:bodyPr wrap="none">
                <a:spAutoFit/>
              </a:bodyPr>
              <a:lstStyle/>
              <a:p>
                <a:pPr eaLnBrk="0" hangingPunct="0"/>
                <a:r>
                  <a:rPr lang="en-US" sz="1000" dirty="0"/>
                  <a:t>Somerville</a:t>
                </a:r>
              </a:p>
            </p:txBody>
          </p:sp>
          <p:sp>
            <p:nvSpPr>
              <p:cNvPr id="5144" name="Text Box 5"/>
              <p:cNvSpPr txBox="1">
                <a:spLocks noChangeArrowheads="1"/>
              </p:cNvSpPr>
              <p:nvPr/>
            </p:nvSpPr>
            <p:spPr bwMode="auto">
              <a:xfrm>
                <a:off x="3657600" y="3282950"/>
                <a:ext cx="838200" cy="246063"/>
              </a:xfrm>
              <a:prstGeom prst="rect">
                <a:avLst/>
              </a:prstGeom>
              <a:noFill/>
              <a:ln w="9525">
                <a:noFill/>
                <a:miter lim="800000"/>
                <a:headEnd/>
                <a:tailEnd/>
              </a:ln>
            </p:spPr>
            <p:txBody>
              <a:bodyPr wrap="none">
                <a:spAutoFit/>
              </a:bodyPr>
              <a:lstStyle/>
              <a:p>
                <a:pPr eaLnBrk="0" hangingPunct="0"/>
                <a:r>
                  <a:rPr lang="en-US" sz="1000" dirty="0"/>
                  <a:t>O.C. Fisher</a:t>
                </a:r>
              </a:p>
            </p:txBody>
          </p:sp>
          <p:sp>
            <p:nvSpPr>
              <p:cNvPr id="5145" name="Text Box 6"/>
              <p:cNvSpPr txBox="1">
                <a:spLocks noChangeArrowheads="1"/>
              </p:cNvSpPr>
              <p:nvPr/>
            </p:nvSpPr>
            <p:spPr bwMode="auto">
              <a:xfrm>
                <a:off x="5432425" y="3282950"/>
                <a:ext cx="511175" cy="246063"/>
              </a:xfrm>
              <a:prstGeom prst="rect">
                <a:avLst/>
              </a:prstGeom>
              <a:noFill/>
              <a:ln w="9525">
                <a:noFill/>
                <a:miter lim="800000"/>
                <a:headEnd/>
                <a:tailEnd/>
              </a:ln>
            </p:spPr>
            <p:txBody>
              <a:bodyPr wrap="none">
                <a:spAutoFit/>
              </a:bodyPr>
              <a:lstStyle/>
              <a:p>
                <a:pPr eaLnBrk="0" hangingPunct="0"/>
                <a:r>
                  <a:rPr lang="en-US" sz="1000" dirty="0"/>
                  <a:t>Waco</a:t>
                </a:r>
              </a:p>
            </p:txBody>
          </p:sp>
          <p:sp>
            <p:nvSpPr>
              <p:cNvPr id="5146" name="Text Box 7"/>
              <p:cNvSpPr txBox="1">
                <a:spLocks noChangeArrowheads="1"/>
              </p:cNvSpPr>
              <p:nvPr/>
            </p:nvSpPr>
            <p:spPr bwMode="auto">
              <a:xfrm>
                <a:off x="5791200" y="3505200"/>
                <a:ext cx="546100" cy="246063"/>
              </a:xfrm>
              <a:prstGeom prst="rect">
                <a:avLst/>
              </a:prstGeom>
              <a:noFill/>
              <a:ln w="9525">
                <a:noFill/>
                <a:miter lim="800000"/>
                <a:headEnd/>
                <a:tailEnd/>
              </a:ln>
            </p:spPr>
            <p:txBody>
              <a:bodyPr wrap="none">
                <a:spAutoFit/>
              </a:bodyPr>
              <a:lstStyle/>
              <a:p>
                <a:pPr eaLnBrk="0" hangingPunct="0"/>
                <a:r>
                  <a:rPr lang="en-US" sz="1000" dirty="0"/>
                  <a:t>Belton</a:t>
                </a:r>
              </a:p>
            </p:txBody>
          </p:sp>
          <p:sp>
            <p:nvSpPr>
              <p:cNvPr id="5147" name="Text Box 8"/>
              <p:cNvSpPr txBox="1">
                <a:spLocks noChangeArrowheads="1"/>
              </p:cNvSpPr>
              <p:nvPr/>
            </p:nvSpPr>
            <p:spPr bwMode="auto">
              <a:xfrm>
                <a:off x="4710113" y="3640138"/>
                <a:ext cx="1157287" cy="246062"/>
              </a:xfrm>
              <a:prstGeom prst="rect">
                <a:avLst/>
              </a:prstGeom>
              <a:noFill/>
              <a:ln w="9525">
                <a:noFill/>
                <a:miter lim="800000"/>
                <a:headEnd/>
                <a:tailEnd/>
              </a:ln>
            </p:spPr>
            <p:txBody>
              <a:bodyPr wrap="none">
                <a:spAutoFit/>
              </a:bodyPr>
              <a:lstStyle/>
              <a:p>
                <a:pPr eaLnBrk="0" hangingPunct="0"/>
                <a:r>
                  <a:rPr lang="en-US" sz="1000" dirty="0"/>
                  <a:t>Stillhouse Hollow</a:t>
                </a:r>
              </a:p>
            </p:txBody>
          </p:sp>
          <p:sp>
            <p:nvSpPr>
              <p:cNvPr id="5148" name="Text Box 9"/>
              <p:cNvSpPr txBox="1">
                <a:spLocks noChangeArrowheads="1"/>
              </p:cNvSpPr>
              <p:nvPr/>
            </p:nvSpPr>
            <p:spPr bwMode="auto">
              <a:xfrm>
                <a:off x="5867400" y="3816350"/>
                <a:ext cx="652463" cy="246063"/>
              </a:xfrm>
              <a:prstGeom prst="rect">
                <a:avLst/>
              </a:prstGeom>
              <a:noFill/>
              <a:ln w="9525">
                <a:noFill/>
                <a:miter lim="800000"/>
                <a:headEnd/>
                <a:tailEnd/>
              </a:ln>
            </p:spPr>
            <p:txBody>
              <a:bodyPr wrap="none">
                <a:spAutoFit/>
              </a:bodyPr>
              <a:lstStyle/>
              <a:p>
                <a:pPr eaLnBrk="0" hangingPunct="0"/>
                <a:r>
                  <a:rPr lang="en-US" sz="1000" dirty="0"/>
                  <a:t>Granger</a:t>
                </a:r>
              </a:p>
            </p:txBody>
          </p:sp>
          <p:sp>
            <p:nvSpPr>
              <p:cNvPr id="5149" name="Text Box 10"/>
              <p:cNvSpPr txBox="1">
                <a:spLocks noChangeArrowheads="1"/>
              </p:cNvSpPr>
              <p:nvPr/>
            </p:nvSpPr>
            <p:spPr bwMode="auto">
              <a:xfrm>
                <a:off x="4835525" y="3868738"/>
                <a:ext cx="879475" cy="246062"/>
              </a:xfrm>
              <a:prstGeom prst="rect">
                <a:avLst/>
              </a:prstGeom>
              <a:noFill/>
              <a:ln w="9525">
                <a:noFill/>
                <a:miter lim="800000"/>
                <a:headEnd/>
                <a:tailEnd/>
              </a:ln>
            </p:spPr>
            <p:txBody>
              <a:bodyPr wrap="none">
                <a:spAutoFit/>
              </a:bodyPr>
              <a:lstStyle/>
              <a:p>
                <a:pPr eaLnBrk="0" hangingPunct="0"/>
                <a:r>
                  <a:rPr lang="en-US" sz="1000" dirty="0"/>
                  <a:t>Georgetown</a:t>
                </a:r>
              </a:p>
            </p:txBody>
          </p:sp>
          <p:sp>
            <p:nvSpPr>
              <p:cNvPr id="5150" name="Text Box 11"/>
              <p:cNvSpPr txBox="1">
                <a:spLocks noChangeArrowheads="1"/>
              </p:cNvSpPr>
              <p:nvPr/>
            </p:nvSpPr>
            <p:spPr bwMode="auto">
              <a:xfrm>
                <a:off x="4938713" y="4097338"/>
                <a:ext cx="623887" cy="246062"/>
              </a:xfrm>
              <a:prstGeom prst="rect">
                <a:avLst/>
              </a:prstGeom>
              <a:noFill/>
              <a:ln w="9525">
                <a:noFill/>
                <a:miter lim="800000"/>
                <a:headEnd/>
                <a:tailEnd/>
              </a:ln>
            </p:spPr>
            <p:txBody>
              <a:bodyPr wrap="none">
                <a:spAutoFit/>
              </a:bodyPr>
              <a:lstStyle/>
              <a:p>
                <a:pPr eaLnBrk="0" hangingPunct="0"/>
                <a:r>
                  <a:rPr lang="en-US" sz="1000" dirty="0"/>
                  <a:t>Canyon</a:t>
                </a:r>
              </a:p>
            </p:txBody>
          </p:sp>
          <p:sp>
            <p:nvSpPr>
              <p:cNvPr id="5151" name="Text Box 12"/>
              <p:cNvSpPr txBox="1">
                <a:spLocks noChangeArrowheads="1"/>
              </p:cNvSpPr>
              <p:nvPr/>
            </p:nvSpPr>
            <p:spPr bwMode="auto">
              <a:xfrm>
                <a:off x="3821113" y="3003550"/>
                <a:ext cx="903287" cy="246063"/>
              </a:xfrm>
              <a:prstGeom prst="rect">
                <a:avLst/>
              </a:prstGeom>
              <a:noFill/>
              <a:ln w="9525">
                <a:noFill/>
                <a:miter lim="800000"/>
                <a:headEnd/>
                <a:tailEnd/>
              </a:ln>
            </p:spPr>
            <p:txBody>
              <a:bodyPr wrap="none">
                <a:spAutoFit/>
              </a:bodyPr>
              <a:lstStyle/>
              <a:p>
                <a:pPr eaLnBrk="0" hangingPunct="0"/>
                <a:r>
                  <a:rPr lang="en-US" sz="1000" dirty="0"/>
                  <a:t>Hords Creek</a:t>
                </a:r>
              </a:p>
            </p:txBody>
          </p:sp>
          <p:sp>
            <p:nvSpPr>
              <p:cNvPr id="5152" name="Text Box 13"/>
              <p:cNvSpPr txBox="1">
                <a:spLocks noChangeArrowheads="1"/>
              </p:cNvSpPr>
              <p:nvPr/>
            </p:nvSpPr>
            <p:spPr bwMode="auto">
              <a:xfrm>
                <a:off x="4660900" y="2878138"/>
                <a:ext cx="596900" cy="246062"/>
              </a:xfrm>
              <a:prstGeom prst="rect">
                <a:avLst/>
              </a:prstGeom>
              <a:noFill/>
              <a:ln w="9525">
                <a:noFill/>
                <a:miter lim="800000"/>
                <a:headEnd/>
                <a:tailEnd/>
              </a:ln>
            </p:spPr>
            <p:txBody>
              <a:bodyPr wrap="none">
                <a:spAutoFit/>
              </a:bodyPr>
              <a:lstStyle/>
              <a:p>
                <a:pPr eaLnBrk="0" hangingPunct="0"/>
                <a:r>
                  <a:rPr lang="en-US" sz="1000" dirty="0"/>
                  <a:t>Proctor</a:t>
                </a:r>
              </a:p>
            </p:txBody>
          </p:sp>
          <p:sp>
            <p:nvSpPr>
              <p:cNvPr id="5153" name="Text Box 14"/>
              <p:cNvSpPr txBox="1">
                <a:spLocks noChangeArrowheads="1"/>
              </p:cNvSpPr>
              <p:nvPr/>
            </p:nvSpPr>
            <p:spPr bwMode="auto">
              <a:xfrm>
                <a:off x="5114468" y="2759304"/>
                <a:ext cx="730250" cy="246062"/>
              </a:xfrm>
              <a:prstGeom prst="rect">
                <a:avLst/>
              </a:prstGeom>
              <a:noFill/>
              <a:ln w="9525">
                <a:noFill/>
                <a:miter lim="800000"/>
                <a:headEnd/>
                <a:tailEnd/>
              </a:ln>
            </p:spPr>
            <p:txBody>
              <a:bodyPr wrap="none">
                <a:spAutoFit/>
              </a:bodyPr>
              <a:lstStyle/>
              <a:p>
                <a:pPr eaLnBrk="0" hangingPunct="0"/>
                <a:r>
                  <a:rPr lang="en-US" sz="1000" dirty="0"/>
                  <a:t>Benbrook</a:t>
                </a:r>
              </a:p>
            </p:txBody>
          </p:sp>
          <p:sp>
            <p:nvSpPr>
              <p:cNvPr id="5154" name="Text Box 15"/>
              <p:cNvSpPr txBox="1">
                <a:spLocks noChangeArrowheads="1"/>
              </p:cNvSpPr>
              <p:nvPr/>
            </p:nvSpPr>
            <p:spPr bwMode="auto">
              <a:xfrm>
                <a:off x="5170488" y="2495550"/>
                <a:ext cx="773112" cy="246063"/>
              </a:xfrm>
              <a:prstGeom prst="rect">
                <a:avLst/>
              </a:prstGeom>
              <a:noFill/>
              <a:ln w="9525">
                <a:noFill/>
                <a:miter lim="800000"/>
                <a:headEnd/>
                <a:tailEnd/>
              </a:ln>
            </p:spPr>
            <p:txBody>
              <a:bodyPr wrap="none">
                <a:spAutoFit/>
              </a:bodyPr>
              <a:lstStyle/>
              <a:p>
                <a:pPr eaLnBrk="0" hangingPunct="0"/>
                <a:r>
                  <a:rPr lang="en-US" sz="1000" dirty="0"/>
                  <a:t>Grapevine</a:t>
                </a:r>
              </a:p>
            </p:txBody>
          </p:sp>
          <p:sp>
            <p:nvSpPr>
              <p:cNvPr id="5155" name="Text Box 16"/>
              <p:cNvSpPr txBox="1">
                <a:spLocks noChangeArrowheads="1"/>
              </p:cNvSpPr>
              <p:nvPr/>
            </p:nvSpPr>
            <p:spPr bwMode="auto">
              <a:xfrm>
                <a:off x="5438775" y="2355850"/>
                <a:ext cx="733425" cy="246063"/>
              </a:xfrm>
              <a:prstGeom prst="rect">
                <a:avLst/>
              </a:prstGeom>
              <a:noFill/>
              <a:ln w="9525">
                <a:noFill/>
                <a:miter lim="800000"/>
                <a:headEnd/>
                <a:tailEnd/>
              </a:ln>
            </p:spPr>
            <p:txBody>
              <a:bodyPr wrap="none">
                <a:spAutoFit/>
              </a:bodyPr>
              <a:lstStyle/>
              <a:p>
                <a:pPr eaLnBrk="0" hangingPunct="0"/>
                <a:r>
                  <a:rPr lang="en-US" sz="1000" dirty="0"/>
                  <a:t>Lewisville</a:t>
                </a:r>
              </a:p>
            </p:txBody>
          </p:sp>
          <p:sp>
            <p:nvSpPr>
              <p:cNvPr id="5156" name="Text Box 17"/>
              <p:cNvSpPr txBox="1">
                <a:spLocks noChangeArrowheads="1"/>
              </p:cNvSpPr>
              <p:nvPr/>
            </p:nvSpPr>
            <p:spPr bwMode="auto">
              <a:xfrm>
                <a:off x="5276850" y="2178050"/>
                <a:ext cx="895350" cy="246063"/>
              </a:xfrm>
              <a:prstGeom prst="rect">
                <a:avLst/>
              </a:prstGeom>
              <a:noFill/>
              <a:ln w="9525">
                <a:noFill/>
                <a:miter lim="800000"/>
                <a:headEnd/>
                <a:tailEnd/>
              </a:ln>
            </p:spPr>
            <p:txBody>
              <a:bodyPr wrap="none">
                <a:spAutoFit/>
              </a:bodyPr>
              <a:lstStyle/>
              <a:p>
                <a:pPr eaLnBrk="0" hangingPunct="0"/>
                <a:r>
                  <a:rPr lang="en-US" sz="1000" dirty="0"/>
                  <a:t>Ray Roberts</a:t>
                </a:r>
              </a:p>
            </p:txBody>
          </p:sp>
          <p:sp>
            <p:nvSpPr>
              <p:cNvPr id="5157" name="Text Box 18"/>
              <p:cNvSpPr txBox="1">
                <a:spLocks noChangeArrowheads="1"/>
              </p:cNvSpPr>
              <p:nvPr/>
            </p:nvSpPr>
            <p:spPr bwMode="auto">
              <a:xfrm rot="2597839">
                <a:off x="5673725" y="3021013"/>
                <a:ext cx="566738" cy="246062"/>
              </a:xfrm>
              <a:prstGeom prst="rect">
                <a:avLst/>
              </a:prstGeom>
              <a:noFill/>
              <a:ln w="9525">
                <a:noFill/>
                <a:miter lim="800000"/>
                <a:headEnd/>
                <a:tailEnd/>
              </a:ln>
            </p:spPr>
            <p:txBody>
              <a:bodyPr wrap="none">
                <a:spAutoFit/>
              </a:bodyPr>
              <a:lstStyle/>
              <a:p>
                <a:pPr eaLnBrk="0" hangingPunct="0"/>
                <a:r>
                  <a:rPr lang="en-US" sz="1000" dirty="0"/>
                  <a:t>Aquilla</a:t>
                </a:r>
              </a:p>
            </p:txBody>
          </p:sp>
          <p:sp>
            <p:nvSpPr>
              <p:cNvPr id="5158" name="Text Box 19"/>
              <p:cNvSpPr txBox="1">
                <a:spLocks noChangeArrowheads="1"/>
              </p:cNvSpPr>
              <p:nvPr/>
            </p:nvSpPr>
            <p:spPr bwMode="auto">
              <a:xfrm rot="19870571">
                <a:off x="5075922" y="3083639"/>
                <a:ext cx="646331" cy="246221"/>
              </a:xfrm>
              <a:prstGeom prst="rect">
                <a:avLst/>
              </a:prstGeom>
              <a:noFill/>
              <a:ln w="9525">
                <a:noFill/>
                <a:miter lim="800000"/>
                <a:headEnd/>
                <a:tailEnd/>
              </a:ln>
            </p:spPr>
            <p:txBody>
              <a:bodyPr wrap="none">
                <a:spAutoFit/>
              </a:bodyPr>
              <a:lstStyle/>
              <a:p>
                <a:pPr eaLnBrk="0" hangingPunct="0"/>
                <a:r>
                  <a:rPr lang="en-US" sz="1000" dirty="0"/>
                  <a:t>Whitney</a:t>
                </a:r>
              </a:p>
            </p:txBody>
          </p:sp>
          <p:sp>
            <p:nvSpPr>
              <p:cNvPr id="5159" name="Text Box 20"/>
              <p:cNvSpPr txBox="1">
                <a:spLocks noChangeArrowheads="1"/>
              </p:cNvSpPr>
              <p:nvPr/>
            </p:nvSpPr>
            <p:spPr bwMode="auto">
              <a:xfrm>
                <a:off x="6324600" y="3117850"/>
                <a:ext cx="639763" cy="400050"/>
              </a:xfrm>
              <a:prstGeom prst="rect">
                <a:avLst/>
              </a:prstGeom>
              <a:noFill/>
              <a:ln w="9525">
                <a:noFill/>
                <a:miter lim="800000"/>
                <a:headEnd/>
                <a:tailEnd/>
              </a:ln>
            </p:spPr>
            <p:txBody>
              <a:bodyPr wrap="none">
                <a:spAutoFit/>
              </a:bodyPr>
              <a:lstStyle/>
              <a:p>
                <a:pPr eaLnBrk="0" hangingPunct="0"/>
                <a:r>
                  <a:rPr lang="en-US" sz="1000" dirty="0"/>
                  <a:t>Navarro</a:t>
                </a:r>
              </a:p>
              <a:p>
                <a:pPr eaLnBrk="0" hangingPunct="0"/>
                <a:r>
                  <a:rPr lang="en-US" sz="1000" dirty="0"/>
                  <a:t>Mills</a:t>
                </a:r>
              </a:p>
            </p:txBody>
          </p:sp>
          <p:sp>
            <p:nvSpPr>
              <p:cNvPr id="5160" name="Text Box 21"/>
              <p:cNvSpPr txBox="1">
                <a:spLocks noChangeArrowheads="1"/>
              </p:cNvSpPr>
              <p:nvPr/>
            </p:nvSpPr>
            <p:spPr bwMode="auto">
              <a:xfrm>
                <a:off x="6183313" y="2952750"/>
                <a:ext cx="674687" cy="246063"/>
              </a:xfrm>
              <a:prstGeom prst="rect">
                <a:avLst/>
              </a:prstGeom>
              <a:noFill/>
              <a:ln w="9525">
                <a:noFill/>
                <a:miter lim="800000"/>
                <a:headEnd/>
                <a:tailEnd/>
              </a:ln>
            </p:spPr>
            <p:txBody>
              <a:bodyPr wrap="none">
                <a:spAutoFit/>
              </a:bodyPr>
              <a:lstStyle/>
              <a:p>
                <a:pPr eaLnBrk="0" hangingPunct="0"/>
                <a:r>
                  <a:rPr lang="en-US" sz="1000" dirty="0"/>
                  <a:t>Bardwell</a:t>
                </a:r>
              </a:p>
            </p:txBody>
          </p:sp>
          <p:sp>
            <p:nvSpPr>
              <p:cNvPr id="5161" name="Text Box 22"/>
              <p:cNvSpPr txBox="1">
                <a:spLocks noChangeArrowheads="1"/>
              </p:cNvSpPr>
              <p:nvPr/>
            </p:nvSpPr>
            <p:spPr bwMode="auto">
              <a:xfrm>
                <a:off x="6105525" y="2762250"/>
                <a:ext cx="679450" cy="246063"/>
              </a:xfrm>
              <a:prstGeom prst="rect">
                <a:avLst/>
              </a:prstGeom>
              <a:noFill/>
              <a:ln w="9525">
                <a:noFill/>
                <a:miter lim="800000"/>
                <a:headEnd/>
                <a:tailEnd/>
              </a:ln>
            </p:spPr>
            <p:txBody>
              <a:bodyPr wrap="none">
                <a:spAutoFit/>
              </a:bodyPr>
              <a:lstStyle/>
              <a:p>
                <a:pPr eaLnBrk="0" hangingPunct="0"/>
                <a:r>
                  <a:rPr lang="en-US" sz="1000" dirty="0"/>
                  <a:t>Joe Pool</a:t>
                </a:r>
              </a:p>
            </p:txBody>
          </p:sp>
          <p:sp>
            <p:nvSpPr>
              <p:cNvPr id="5162" name="Text Box 23"/>
              <p:cNvSpPr txBox="1">
                <a:spLocks noChangeArrowheads="1"/>
              </p:cNvSpPr>
              <p:nvPr/>
            </p:nvSpPr>
            <p:spPr bwMode="auto">
              <a:xfrm>
                <a:off x="7315200" y="3587750"/>
                <a:ext cx="1103313" cy="246063"/>
              </a:xfrm>
              <a:prstGeom prst="rect">
                <a:avLst/>
              </a:prstGeom>
              <a:noFill/>
              <a:ln w="9525">
                <a:noFill/>
                <a:miter lim="800000"/>
                <a:headEnd/>
                <a:tailEnd/>
              </a:ln>
            </p:spPr>
            <p:txBody>
              <a:bodyPr wrap="none">
                <a:spAutoFit/>
              </a:bodyPr>
              <a:lstStyle/>
              <a:p>
                <a:pPr eaLnBrk="0" hangingPunct="0"/>
                <a:r>
                  <a:rPr lang="en-US" sz="1000" dirty="0"/>
                  <a:t>B.A. Steinhagen</a:t>
                </a:r>
              </a:p>
            </p:txBody>
          </p:sp>
          <p:sp>
            <p:nvSpPr>
              <p:cNvPr id="5163" name="Text Box 24"/>
              <p:cNvSpPr txBox="1">
                <a:spLocks noChangeArrowheads="1"/>
              </p:cNvSpPr>
              <p:nvPr/>
            </p:nvSpPr>
            <p:spPr bwMode="auto">
              <a:xfrm>
                <a:off x="7035800" y="3259138"/>
                <a:ext cx="965200" cy="246062"/>
              </a:xfrm>
              <a:prstGeom prst="rect">
                <a:avLst/>
              </a:prstGeom>
              <a:noFill/>
              <a:ln w="9525">
                <a:noFill/>
                <a:miter lim="800000"/>
                <a:headEnd/>
                <a:tailEnd/>
              </a:ln>
            </p:spPr>
            <p:txBody>
              <a:bodyPr wrap="none">
                <a:spAutoFit/>
              </a:bodyPr>
              <a:lstStyle/>
              <a:p>
                <a:pPr eaLnBrk="0" hangingPunct="0"/>
                <a:r>
                  <a:rPr lang="en-US" sz="1000" dirty="0"/>
                  <a:t>Sam Rayburn</a:t>
                </a:r>
              </a:p>
            </p:txBody>
          </p:sp>
          <p:sp>
            <p:nvSpPr>
              <p:cNvPr id="5164" name="Text Box 25"/>
              <p:cNvSpPr txBox="1">
                <a:spLocks noChangeArrowheads="1"/>
              </p:cNvSpPr>
              <p:nvPr/>
            </p:nvSpPr>
            <p:spPr bwMode="auto">
              <a:xfrm>
                <a:off x="7315200" y="2673350"/>
                <a:ext cx="1233488" cy="246063"/>
              </a:xfrm>
              <a:prstGeom prst="rect">
                <a:avLst/>
              </a:prstGeom>
              <a:noFill/>
              <a:ln w="9525">
                <a:noFill/>
                <a:miter lim="800000"/>
                <a:headEnd/>
                <a:tailEnd/>
              </a:ln>
            </p:spPr>
            <p:txBody>
              <a:bodyPr wrap="none">
                <a:spAutoFit/>
              </a:bodyPr>
              <a:lstStyle/>
              <a:p>
                <a:pPr eaLnBrk="0" hangingPunct="0"/>
                <a:r>
                  <a:rPr lang="en-US" sz="1000" dirty="0"/>
                  <a:t>Lake O’ The Pines</a:t>
                </a:r>
              </a:p>
            </p:txBody>
          </p:sp>
          <p:sp>
            <p:nvSpPr>
              <p:cNvPr id="5165" name="Text Box 26"/>
              <p:cNvSpPr txBox="1">
                <a:spLocks noChangeArrowheads="1"/>
              </p:cNvSpPr>
              <p:nvPr/>
            </p:nvSpPr>
            <p:spPr bwMode="auto">
              <a:xfrm>
                <a:off x="7239000" y="2368550"/>
                <a:ext cx="1038225" cy="246063"/>
              </a:xfrm>
              <a:prstGeom prst="rect">
                <a:avLst/>
              </a:prstGeom>
              <a:noFill/>
              <a:ln w="9525">
                <a:noFill/>
                <a:miter lim="800000"/>
                <a:headEnd/>
                <a:tailEnd/>
              </a:ln>
            </p:spPr>
            <p:txBody>
              <a:bodyPr wrap="none">
                <a:spAutoFit/>
              </a:bodyPr>
              <a:lstStyle/>
              <a:p>
                <a:pPr eaLnBrk="0" hangingPunct="0"/>
                <a:r>
                  <a:rPr lang="en-US" sz="1000" dirty="0"/>
                  <a:t>Wright-Patman</a:t>
                </a:r>
              </a:p>
            </p:txBody>
          </p:sp>
          <p:sp>
            <p:nvSpPr>
              <p:cNvPr id="5166" name="Text Box 27"/>
              <p:cNvSpPr txBox="1">
                <a:spLocks noChangeArrowheads="1"/>
              </p:cNvSpPr>
              <p:nvPr/>
            </p:nvSpPr>
            <p:spPr bwMode="auto">
              <a:xfrm>
                <a:off x="6408738" y="2286000"/>
                <a:ext cx="603250" cy="246063"/>
              </a:xfrm>
              <a:prstGeom prst="rect">
                <a:avLst/>
              </a:prstGeom>
              <a:noFill/>
              <a:ln w="9525">
                <a:noFill/>
                <a:miter lim="800000"/>
                <a:headEnd/>
                <a:tailEnd/>
              </a:ln>
            </p:spPr>
            <p:txBody>
              <a:bodyPr wrap="none">
                <a:spAutoFit/>
              </a:bodyPr>
              <a:lstStyle/>
              <a:p>
                <a:pPr eaLnBrk="0" hangingPunct="0"/>
                <a:r>
                  <a:rPr lang="en-US" sz="1000" dirty="0"/>
                  <a:t>Cooper</a:t>
                </a:r>
              </a:p>
            </p:txBody>
          </p:sp>
          <p:sp>
            <p:nvSpPr>
              <p:cNvPr id="5167" name="Text Box 28"/>
              <p:cNvSpPr txBox="1">
                <a:spLocks noChangeArrowheads="1"/>
              </p:cNvSpPr>
              <p:nvPr/>
            </p:nvSpPr>
            <p:spPr bwMode="auto">
              <a:xfrm>
                <a:off x="6242050" y="2486025"/>
                <a:ext cx="530225" cy="246063"/>
              </a:xfrm>
              <a:prstGeom prst="rect">
                <a:avLst/>
              </a:prstGeom>
              <a:noFill/>
              <a:ln w="9525">
                <a:noFill/>
                <a:miter lim="800000"/>
                <a:headEnd/>
                <a:tailEnd/>
              </a:ln>
            </p:spPr>
            <p:txBody>
              <a:bodyPr wrap="none">
                <a:spAutoFit/>
              </a:bodyPr>
              <a:lstStyle/>
              <a:p>
                <a:pPr eaLnBrk="0" hangingPunct="0"/>
                <a:r>
                  <a:rPr lang="en-US" sz="1000" dirty="0"/>
                  <a:t>Lavon</a:t>
                </a:r>
              </a:p>
            </p:txBody>
          </p:sp>
        </p:grpSp>
        <p:sp>
          <p:nvSpPr>
            <p:cNvPr id="5138" name="Text Box 13"/>
            <p:cNvSpPr txBox="1">
              <a:spLocks noChangeArrowheads="1"/>
            </p:cNvSpPr>
            <p:nvPr/>
          </p:nvSpPr>
          <p:spPr bwMode="auto">
            <a:xfrm>
              <a:off x="5570350" y="2611279"/>
              <a:ext cx="970587" cy="276999"/>
            </a:xfrm>
            <a:prstGeom prst="rect">
              <a:avLst/>
            </a:prstGeom>
            <a:noFill/>
            <a:ln w="9525">
              <a:noFill/>
              <a:miter lim="800000"/>
              <a:headEnd/>
              <a:tailEnd/>
            </a:ln>
          </p:spPr>
          <p:txBody>
            <a:bodyPr wrap="none">
              <a:spAutoFit/>
            </a:bodyPr>
            <a:lstStyle/>
            <a:p>
              <a:pPr eaLnBrk="0" hangingPunct="0"/>
              <a:r>
                <a:rPr lang="en-US" sz="1200" b="1" dirty="0"/>
                <a:t>Fort Worth</a:t>
              </a:r>
            </a:p>
          </p:txBody>
        </p:sp>
        <p:sp>
          <p:nvSpPr>
            <p:cNvPr id="5139" name="Text Box 14"/>
            <p:cNvSpPr txBox="1">
              <a:spLocks noChangeArrowheads="1"/>
            </p:cNvSpPr>
            <p:nvPr/>
          </p:nvSpPr>
          <p:spPr bwMode="auto">
            <a:xfrm>
              <a:off x="6886612" y="2610664"/>
              <a:ext cx="636713" cy="276999"/>
            </a:xfrm>
            <a:prstGeom prst="rect">
              <a:avLst/>
            </a:prstGeom>
            <a:noFill/>
            <a:ln w="9525">
              <a:noFill/>
              <a:miter lim="800000"/>
              <a:headEnd/>
              <a:tailEnd/>
            </a:ln>
          </p:spPr>
          <p:txBody>
            <a:bodyPr wrap="none">
              <a:spAutoFit/>
            </a:bodyPr>
            <a:lstStyle/>
            <a:p>
              <a:pPr eaLnBrk="0" hangingPunct="0"/>
              <a:r>
                <a:rPr lang="en-US" sz="1200" b="1" dirty="0"/>
                <a:t>Dallas</a:t>
              </a:r>
            </a:p>
          </p:txBody>
        </p:sp>
        <p:sp>
          <p:nvSpPr>
            <p:cNvPr id="5140" name="Oval 26"/>
            <p:cNvSpPr>
              <a:spLocks noChangeArrowheads="1"/>
            </p:cNvSpPr>
            <p:nvPr/>
          </p:nvSpPr>
          <p:spPr bwMode="auto">
            <a:xfrm>
              <a:off x="6474499" y="2706688"/>
              <a:ext cx="114739" cy="114739"/>
            </a:xfrm>
            <a:prstGeom prst="ellipse">
              <a:avLst/>
            </a:prstGeom>
            <a:solidFill>
              <a:srgbClr val="FFFF00"/>
            </a:solidFill>
            <a:ln w="9525">
              <a:solidFill>
                <a:schemeClr val="tx1"/>
              </a:solidFill>
              <a:round/>
              <a:headEnd/>
              <a:tailEnd/>
            </a:ln>
          </p:spPr>
          <p:txBody>
            <a:bodyPr wrap="none" anchor="ctr"/>
            <a:lstStyle/>
            <a:p>
              <a:endParaRPr lang="en-US" sz="1200" dirty="0"/>
            </a:p>
          </p:txBody>
        </p:sp>
        <p:sp>
          <p:nvSpPr>
            <p:cNvPr id="5141" name="Oval 26"/>
            <p:cNvSpPr>
              <a:spLocks noChangeArrowheads="1"/>
            </p:cNvSpPr>
            <p:nvPr/>
          </p:nvSpPr>
          <p:spPr bwMode="auto">
            <a:xfrm>
              <a:off x="6831687" y="2685830"/>
              <a:ext cx="114739" cy="114739"/>
            </a:xfrm>
            <a:prstGeom prst="ellipse">
              <a:avLst/>
            </a:prstGeom>
            <a:solidFill>
              <a:srgbClr val="FFFF00"/>
            </a:solidFill>
            <a:ln w="9525">
              <a:solidFill>
                <a:schemeClr val="tx1"/>
              </a:solidFill>
              <a:round/>
              <a:headEnd/>
              <a:tailEnd/>
            </a:ln>
          </p:spPr>
          <p:txBody>
            <a:bodyPr wrap="none" anchor="ctr"/>
            <a:lstStyle/>
            <a:p>
              <a:endParaRPr lang="en-US" sz="1200" dirty="0"/>
            </a:p>
          </p:txBody>
        </p:sp>
      </p:grpSp>
      <p:sp>
        <p:nvSpPr>
          <p:cNvPr id="5126" name="TextBox 38"/>
          <p:cNvSpPr txBox="1">
            <a:spLocks noChangeArrowheads="1"/>
          </p:cNvSpPr>
          <p:nvPr/>
        </p:nvSpPr>
        <p:spPr bwMode="auto">
          <a:xfrm>
            <a:off x="4838700" y="5570835"/>
            <a:ext cx="228600" cy="292100"/>
          </a:xfrm>
          <a:prstGeom prst="rect">
            <a:avLst/>
          </a:prstGeom>
          <a:solidFill>
            <a:srgbClr val="FFFF00"/>
          </a:solidFill>
          <a:ln w="9525">
            <a:noFill/>
            <a:miter lim="800000"/>
            <a:headEnd/>
            <a:tailEnd/>
          </a:ln>
        </p:spPr>
        <p:txBody>
          <a:bodyPr>
            <a:spAutoFit/>
          </a:bodyPr>
          <a:lstStyle/>
          <a:p>
            <a:pPr algn="ctr"/>
            <a:r>
              <a:rPr lang="en-US" sz="1300" b="1" dirty="0"/>
              <a:t>2</a:t>
            </a:r>
          </a:p>
        </p:txBody>
      </p:sp>
      <p:sp>
        <p:nvSpPr>
          <p:cNvPr id="5127" name="TextBox 38"/>
          <p:cNvSpPr txBox="1">
            <a:spLocks noChangeArrowheads="1"/>
          </p:cNvSpPr>
          <p:nvPr/>
        </p:nvSpPr>
        <p:spPr bwMode="auto">
          <a:xfrm>
            <a:off x="4838700" y="6000750"/>
            <a:ext cx="228600" cy="292100"/>
          </a:xfrm>
          <a:prstGeom prst="rect">
            <a:avLst/>
          </a:prstGeom>
          <a:solidFill>
            <a:srgbClr val="FFFF00"/>
          </a:solidFill>
          <a:ln w="9525">
            <a:noFill/>
            <a:miter lim="800000"/>
            <a:headEnd/>
            <a:tailEnd/>
          </a:ln>
        </p:spPr>
        <p:txBody>
          <a:bodyPr>
            <a:spAutoFit/>
          </a:bodyPr>
          <a:lstStyle/>
          <a:p>
            <a:pPr algn="ctr"/>
            <a:r>
              <a:rPr lang="en-US" sz="1300" b="1" dirty="0"/>
              <a:t>3</a:t>
            </a:r>
          </a:p>
        </p:txBody>
      </p:sp>
      <p:sp>
        <p:nvSpPr>
          <p:cNvPr id="43" name="TextBox 38"/>
          <p:cNvSpPr txBox="1">
            <a:spLocks noChangeArrowheads="1"/>
          </p:cNvSpPr>
          <p:nvPr/>
        </p:nvSpPr>
        <p:spPr bwMode="auto">
          <a:xfrm>
            <a:off x="228600" y="5284797"/>
            <a:ext cx="228600" cy="292388"/>
          </a:xfrm>
          <a:prstGeom prst="rect">
            <a:avLst/>
          </a:prstGeom>
          <a:solidFill>
            <a:srgbClr val="FFFF00"/>
          </a:solidFill>
          <a:ln w="9525">
            <a:noFill/>
            <a:miter lim="800000"/>
            <a:headEnd/>
            <a:tailEnd/>
          </a:ln>
        </p:spPr>
        <p:txBody>
          <a:bodyPr>
            <a:spAutoFit/>
          </a:bodyPr>
          <a:lstStyle/>
          <a:p>
            <a:pPr algn="ctr"/>
            <a:r>
              <a:rPr lang="en-US" sz="1300" b="1" dirty="0" smtClean="0"/>
              <a:t>5</a:t>
            </a:r>
            <a:endParaRPr lang="en-US" sz="1300" b="1" dirty="0"/>
          </a:p>
        </p:txBody>
      </p:sp>
      <p:sp>
        <p:nvSpPr>
          <p:cNvPr id="45" name="TextBox 38"/>
          <p:cNvSpPr txBox="1">
            <a:spLocks noChangeArrowheads="1"/>
          </p:cNvSpPr>
          <p:nvPr/>
        </p:nvSpPr>
        <p:spPr bwMode="auto">
          <a:xfrm>
            <a:off x="1114425" y="5724525"/>
            <a:ext cx="228600" cy="292388"/>
          </a:xfrm>
          <a:prstGeom prst="rect">
            <a:avLst/>
          </a:prstGeom>
          <a:solidFill>
            <a:srgbClr val="FFFF00"/>
          </a:solidFill>
          <a:ln w="9525">
            <a:noFill/>
            <a:miter lim="800000"/>
            <a:headEnd/>
            <a:tailEnd/>
          </a:ln>
        </p:spPr>
        <p:txBody>
          <a:bodyPr>
            <a:spAutoFit/>
          </a:bodyPr>
          <a:lstStyle/>
          <a:p>
            <a:pPr algn="ctr"/>
            <a:r>
              <a:rPr lang="en-US" sz="1300" b="1" dirty="0" smtClean="0"/>
              <a:t>6</a:t>
            </a:r>
            <a:endParaRPr lang="en-US" sz="1300" b="1" dirty="0"/>
          </a:p>
        </p:txBody>
      </p:sp>
      <p:sp>
        <p:nvSpPr>
          <p:cNvPr id="41" name="Rectangle 40"/>
          <p:cNvSpPr/>
          <p:nvPr/>
        </p:nvSpPr>
        <p:spPr>
          <a:xfrm>
            <a:off x="5029200" y="5486400"/>
            <a:ext cx="3886200" cy="461665"/>
          </a:xfrm>
          <a:prstGeom prst="rect">
            <a:avLst/>
          </a:prstGeom>
        </p:spPr>
        <p:txBody>
          <a:bodyPr wrap="square">
            <a:spAutoFit/>
          </a:bodyPr>
          <a:lstStyle/>
          <a:p>
            <a:pPr>
              <a:defRPr/>
            </a:pPr>
            <a:r>
              <a:rPr lang="en-US" sz="1200" b="1" dirty="0" smtClean="0"/>
              <a:t>Ecosystem Restoration Project, Lewisville/Frisco-2</a:t>
            </a:r>
            <a:r>
              <a:rPr lang="en-US" sz="1200" b="1" baseline="30000" dirty="0" smtClean="0"/>
              <a:t>nd</a:t>
            </a:r>
            <a:r>
              <a:rPr lang="en-US" sz="1200" b="1" dirty="0" smtClean="0"/>
              <a:t> Qtr - $1M-$5M</a:t>
            </a:r>
          </a:p>
        </p:txBody>
      </p:sp>
      <p:sp>
        <p:nvSpPr>
          <p:cNvPr id="42" name="TextBox 38"/>
          <p:cNvSpPr txBox="1">
            <a:spLocks noChangeArrowheads="1"/>
          </p:cNvSpPr>
          <p:nvPr/>
        </p:nvSpPr>
        <p:spPr bwMode="auto">
          <a:xfrm>
            <a:off x="4572000" y="2085975"/>
            <a:ext cx="457200" cy="292388"/>
          </a:xfrm>
          <a:prstGeom prst="rect">
            <a:avLst/>
          </a:prstGeom>
          <a:solidFill>
            <a:srgbClr val="FFFF00"/>
          </a:solidFill>
          <a:ln w="9525">
            <a:noFill/>
            <a:miter lim="800000"/>
            <a:headEnd/>
            <a:tailEnd/>
          </a:ln>
        </p:spPr>
        <p:txBody>
          <a:bodyPr wrap="square">
            <a:spAutoFit/>
          </a:bodyPr>
          <a:lstStyle/>
          <a:p>
            <a:pPr algn="ctr"/>
            <a:r>
              <a:rPr lang="en-US" sz="1300" b="1" dirty="0" smtClean="0"/>
              <a:t>1-2</a:t>
            </a:r>
            <a:endParaRPr lang="en-US" sz="1300" b="1" dirty="0"/>
          </a:p>
        </p:txBody>
      </p:sp>
      <p:sp>
        <p:nvSpPr>
          <p:cNvPr id="46" name="Rectangle 45"/>
          <p:cNvSpPr/>
          <p:nvPr/>
        </p:nvSpPr>
        <p:spPr>
          <a:xfrm>
            <a:off x="409575" y="5196185"/>
            <a:ext cx="3886200" cy="461665"/>
          </a:xfrm>
          <a:prstGeom prst="rect">
            <a:avLst/>
          </a:prstGeom>
        </p:spPr>
        <p:txBody>
          <a:bodyPr wrap="square">
            <a:spAutoFit/>
          </a:bodyPr>
          <a:lstStyle/>
          <a:p>
            <a:pPr>
              <a:defRPr/>
            </a:pPr>
            <a:r>
              <a:rPr lang="en-US" sz="1200" b="1" dirty="0" smtClean="0"/>
              <a:t>Ecosystem Restoration Project, Walnut </a:t>
            </a:r>
            <a:br>
              <a:rPr lang="en-US" sz="1200" b="1" dirty="0" smtClean="0"/>
            </a:br>
            <a:r>
              <a:rPr lang="en-US" sz="1200" b="1" dirty="0" smtClean="0"/>
              <a:t>Branch, Seguin, 3</a:t>
            </a:r>
            <a:r>
              <a:rPr lang="en-US" sz="1200" b="1" baseline="30000" dirty="0" smtClean="0"/>
              <a:t>rd</a:t>
            </a:r>
            <a:r>
              <a:rPr lang="en-US" sz="1200" b="1" dirty="0" smtClean="0"/>
              <a:t> Qtr - $1M-$5M </a:t>
            </a:r>
          </a:p>
        </p:txBody>
      </p:sp>
      <p:sp>
        <p:nvSpPr>
          <p:cNvPr id="47" name="TextBox 38"/>
          <p:cNvSpPr txBox="1">
            <a:spLocks noChangeArrowheads="1"/>
          </p:cNvSpPr>
          <p:nvPr/>
        </p:nvSpPr>
        <p:spPr bwMode="auto">
          <a:xfrm>
            <a:off x="4419600" y="4114800"/>
            <a:ext cx="228600" cy="292100"/>
          </a:xfrm>
          <a:prstGeom prst="rect">
            <a:avLst/>
          </a:prstGeom>
          <a:solidFill>
            <a:srgbClr val="FFFF00"/>
          </a:solidFill>
          <a:ln w="9525">
            <a:noFill/>
            <a:miter lim="800000"/>
            <a:headEnd/>
            <a:tailEnd/>
          </a:ln>
        </p:spPr>
        <p:txBody>
          <a:bodyPr>
            <a:spAutoFit/>
          </a:bodyPr>
          <a:lstStyle/>
          <a:p>
            <a:pPr algn="ctr"/>
            <a:r>
              <a:rPr lang="en-US" sz="1300" b="1" dirty="0"/>
              <a:t>5</a:t>
            </a:r>
          </a:p>
        </p:txBody>
      </p:sp>
      <p:sp>
        <p:nvSpPr>
          <p:cNvPr id="48" name="TextBox 38"/>
          <p:cNvSpPr txBox="1">
            <a:spLocks noChangeArrowheads="1"/>
          </p:cNvSpPr>
          <p:nvPr/>
        </p:nvSpPr>
        <p:spPr bwMode="auto">
          <a:xfrm>
            <a:off x="4648200" y="2819400"/>
            <a:ext cx="228600" cy="292388"/>
          </a:xfrm>
          <a:prstGeom prst="rect">
            <a:avLst/>
          </a:prstGeom>
          <a:solidFill>
            <a:srgbClr val="FFFF00"/>
          </a:solidFill>
          <a:ln w="9525">
            <a:noFill/>
            <a:miter lim="800000"/>
            <a:headEnd/>
            <a:tailEnd/>
          </a:ln>
        </p:spPr>
        <p:txBody>
          <a:bodyPr>
            <a:spAutoFit/>
          </a:bodyPr>
          <a:lstStyle/>
          <a:p>
            <a:pPr algn="ctr"/>
            <a:r>
              <a:rPr lang="en-US" sz="1300" b="1" dirty="0" smtClean="0"/>
              <a:t>3</a:t>
            </a:r>
            <a:endParaRPr lang="en-US" sz="1300" b="1" dirty="0"/>
          </a:p>
        </p:txBody>
      </p:sp>
      <p:sp>
        <p:nvSpPr>
          <p:cNvPr id="50" name="Rectangle 49"/>
          <p:cNvSpPr/>
          <p:nvPr/>
        </p:nvSpPr>
        <p:spPr>
          <a:xfrm>
            <a:off x="1295400" y="5638800"/>
            <a:ext cx="3657600" cy="646331"/>
          </a:xfrm>
          <a:prstGeom prst="rect">
            <a:avLst/>
          </a:prstGeom>
        </p:spPr>
        <p:txBody>
          <a:bodyPr wrap="square">
            <a:spAutoFit/>
          </a:bodyPr>
          <a:lstStyle/>
          <a:p>
            <a:pPr>
              <a:defRPr/>
            </a:pPr>
            <a:r>
              <a:rPr lang="en-US" sz="1200" b="1" dirty="0" smtClean="0"/>
              <a:t>Ecosystem Restoration Project, </a:t>
            </a:r>
            <a:br>
              <a:rPr lang="en-US" sz="1200" b="1" dirty="0" smtClean="0"/>
            </a:br>
            <a:r>
              <a:rPr lang="en-US" sz="1200" b="1" dirty="0" smtClean="0"/>
              <a:t>Rio Grande, Laredo, 3rd Qtr, </a:t>
            </a:r>
            <a:br>
              <a:rPr lang="en-US" sz="1200" b="1" dirty="0" smtClean="0"/>
            </a:br>
            <a:r>
              <a:rPr lang="en-US" sz="1200" b="1" dirty="0" smtClean="0"/>
              <a:t>$3M-$6M</a:t>
            </a:r>
          </a:p>
        </p:txBody>
      </p:sp>
      <p:sp>
        <p:nvSpPr>
          <p:cNvPr id="51" name="Rectangle 50"/>
          <p:cNvSpPr/>
          <p:nvPr/>
        </p:nvSpPr>
        <p:spPr>
          <a:xfrm>
            <a:off x="409575" y="4620994"/>
            <a:ext cx="2971800" cy="646331"/>
          </a:xfrm>
          <a:prstGeom prst="rect">
            <a:avLst/>
          </a:prstGeom>
        </p:spPr>
        <p:txBody>
          <a:bodyPr wrap="square">
            <a:spAutoFit/>
          </a:bodyPr>
          <a:lstStyle/>
          <a:p>
            <a:pPr>
              <a:defRPr/>
            </a:pPr>
            <a:r>
              <a:rPr lang="en-US" sz="1200" b="1" dirty="0" smtClean="0"/>
              <a:t>Onion Creek Recreation Project, Design-Build, Travis County, 4th Qtr, $4M-$6M</a:t>
            </a:r>
          </a:p>
        </p:txBody>
      </p:sp>
      <p:sp>
        <p:nvSpPr>
          <p:cNvPr id="52" name="TextBox 38"/>
          <p:cNvSpPr txBox="1">
            <a:spLocks noChangeArrowheads="1"/>
          </p:cNvSpPr>
          <p:nvPr/>
        </p:nvSpPr>
        <p:spPr bwMode="auto">
          <a:xfrm>
            <a:off x="4191000" y="3822412"/>
            <a:ext cx="228600" cy="292388"/>
          </a:xfrm>
          <a:prstGeom prst="rect">
            <a:avLst/>
          </a:prstGeom>
          <a:solidFill>
            <a:srgbClr val="FFFF00"/>
          </a:solidFill>
          <a:ln w="9525">
            <a:noFill/>
            <a:miter lim="800000"/>
            <a:headEnd/>
            <a:tailEnd/>
          </a:ln>
        </p:spPr>
        <p:txBody>
          <a:bodyPr>
            <a:spAutoFit/>
          </a:bodyPr>
          <a:lstStyle/>
          <a:p>
            <a:pPr algn="ctr"/>
            <a:r>
              <a:rPr lang="en-US" sz="1300" b="1" dirty="0" smtClean="0"/>
              <a:t>4</a:t>
            </a:r>
            <a:endParaRPr lang="en-US" sz="1300" b="1" dirty="0"/>
          </a:p>
        </p:txBody>
      </p:sp>
      <p:sp>
        <p:nvSpPr>
          <p:cNvPr id="49" name="Text Box 3"/>
          <p:cNvSpPr txBox="1">
            <a:spLocks noChangeArrowheads="1"/>
          </p:cNvSpPr>
          <p:nvPr/>
        </p:nvSpPr>
        <p:spPr bwMode="auto">
          <a:xfrm>
            <a:off x="1676399" y="169843"/>
            <a:ext cx="7239001" cy="1200329"/>
          </a:xfrm>
          <a:prstGeom prst="rect">
            <a:avLst/>
          </a:prstGeom>
          <a:noFill/>
          <a:ln w="9525">
            <a:noFill/>
            <a:miter lim="800000"/>
            <a:headEnd/>
            <a:tailEnd/>
          </a:ln>
        </p:spPr>
        <p:txBody>
          <a:bodyPr wrap="square">
            <a:spAutoFit/>
          </a:bodyPr>
          <a:lstStyle/>
          <a:p>
            <a:pPr algn="r" eaLnBrk="0" hangingPunct="0"/>
            <a:r>
              <a:rPr lang="en-US" sz="3600" b="1" dirty="0" smtClean="0"/>
              <a:t>FY15 Civil Works Opportunities</a:t>
            </a:r>
          </a:p>
          <a:p>
            <a:pPr algn="r" eaLnBrk="0" hangingPunct="0"/>
            <a:r>
              <a:rPr lang="en-US" sz="3600" b="1" dirty="0" smtClean="0"/>
              <a:t>Fort Worth District</a:t>
            </a:r>
            <a:endParaRPr lang="en-US" sz="3600" b="1" dirty="0"/>
          </a:p>
        </p:txBody>
      </p:sp>
      <p:sp>
        <p:nvSpPr>
          <p:cNvPr id="54" name="Rectangle 53"/>
          <p:cNvSpPr/>
          <p:nvPr/>
        </p:nvSpPr>
        <p:spPr>
          <a:xfrm>
            <a:off x="5019675" y="5034260"/>
            <a:ext cx="3886200" cy="461665"/>
          </a:xfrm>
          <a:prstGeom prst="rect">
            <a:avLst/>
          </a:prstGeom>
        </p:spPr>
        <p:txBody>
          <a:bodyPr wrap="square">
            <a:spAutoFit/>
          </a:bodyPr>
          <a:lstStyle/>
          <a:p>
            <a:pPr>
              <a:defRPr/>
            </a:pPr>
            <a:r>
              <a:rPr lang="en-US" sz="1200" b="1" dirty="0" smtClean="0"/>
              <a:t>Repair Spillway Channel Slopes, Lewisville Dam, 4th Qtr, $300K-$500K</a:t>
            </a:r>
          </a:p>
        </p:txBody>
      </p:sp>
      <p:sp>
        <p:nvSpPr>
          <p:cNvPr id="55" name="Rectangle 54"/>
          <p:cNvSpPr/>
          <p:nvPr/>
        </p:nvSpPr>
        <p:spPr>
          <a:xfrm>
            <a:off x="5029200" y="5907732"/>
            <a:ext cx="3886200" cy="461665"/>
          </a:xfrm>
          <a:prstGeom prst="rect">
            <a:avLst/>
          </a:prstGeom>
        </p:spPr>
        <p:txBody>
          <a:bodyPr wrap="square">
            <a:spAutoFit/>
          </a:bodyPr>
          <a:lstStyle/>
          <a:p>
            <a:pPr>
              <a:defRPr/>
            </a:pPr>
            <a:r>
              <a:rPr lang="en-US" sz="1200" b="1" dirty="0" smtClean="0"/>
              <a:t>Repair Embankment Seepage Area, </a:t>
            </a:r>
            <a:br>
              <a:rPr lang="en-US" sz="1200" b="1" dirty="0" smtClean="0"/>
            </a:br>
            <a:r>
              <a:rPr lang="en-US" sz="1200" b="1" dirty="0" smtClean="0"/>
              <a:t>Joe Pool Lake, 4th Qtr, $400K-$600K</a:t>
            </a:r>
          </a:p>
        </p:txBody>
      </p:sp>
      <p:sp>
        <p:nvSpPr>
          <p:cNvPr id="56" name="TextBox 38"/>
          <p:cNvSpPr txBox="1">
            <a:spLocks noChangeArrowheads="1"/>
          </p:cNvSpPr>
          <p:nvPr/>
        </p:nvSpPr>
        <p:spPr bwMode="auto">
          <a:xfrm>
            <a:off x="4838700" y="5139035"/>
            <a:ext cx="228600" cy="292100"/>
          </a:xfrm>
          <a:prstGeom prst="rect">
            <a:avLst/>
          </a:prstGeom>
          <a:solidFill>
            <a:srgbClr val="FFFF00"/>
          </a:solidFill>
          <a:ln w="9525">
            <a:noFill/>
            <a:miter lim="800000"/>
            <a:headEnd/>
            <a:tailEnd/>
          </a:ln>
        </p:spPr>
        <p:txBody>
          <a:bodyPr>
            <a:spAutoFit/>
          </a:bodyPr>
          <a:lstStyle/>
          <a:p>
            <a:pPr algn="ctr"/>
            <a:r>
              <a:rPr lang="en-US" sz="1300" b="1" dirty="0"/>
              <a:t>1</a:t>
            </a:r>
          </a:p>
        </p:txBody>
      </p:sp>
      <p:sp>
        <p:nvSpPr>
          <p:cNvPr id="57" name="TextBox 38"/>
          <p:cNvSpPr txBox="1">
            <a:spLocks noChangeArrowheads="1"/>
          </p:cNvSpPr>
          <p:nvPr/>
        </p:nvSpPr>
        <p:spPr bwMode="auto">
          <a:xfrm>
            <a:off x="238125" y="4800679"/>
            <a:ext cx="228600" cy="292100"/>
          </a:xfrm>
          <a:prstGeom prst="rect">
            <a:avLst/>
          </a:prstGeom>
          <a:solidFill>
            <a:srgbClr val="FFFF00"/>
          </a:solidFill>
          <a:ln w="9525">
            <a:noFill/>
            <a:miter lim="800000"/>
            <a:headEnd/>
            <a:tailEnd/>
          </a:ln>
        </p:spPr>
        <p:txBody>
          <a:bodyPr>
            <a:spAutoFit/>
          </a:bodyPr>
          <a:lstStyle/>
          <a:p>
            <a:pPr algn="ctr"/>
            <a:r>
              <a:rPr lang="en-US" sz="1300" b="1" dirty="0" smtClean="0"/>
              <a:t>4</a:t>
            </a:r>
            <a:endParaRPr lang="en-US" sz="1300" b="1" dirty="0"/>
          </a:p>
        </p:txBody>
      </p:sp>
      <p:sp>
        <p:nvSpPr>
          <p:cNvPr id="58" name="TextBox 38"/>
          <p:cNvSpPr txBox="1">
            <a:spLocks noChangeArrowheads="1"/>
          </p:cNvSpPr>
          <p:nvPr/>
        </p:nvSpPr>
        <p:spPr bwMode="auto">
          <a:xfrm>
            <a:off x="3552825" y="5200650"/>
            <a:ext cx="228600" cy="292388"/>
          </a:xfrm>
          <a:prstGeom prst="rect">
            <a:avLst/>
          </a:prstGeom>
          <a:solidFill>
            <a:srgbClr val="FFFF00"/>
          </a:solidFill>
          <a:ln w="9525">
            <a:noFill/>
            <a:miter lim="800000"/>
            <a:headEnd/>
            <a:tailEnd/>
          </a:ln>
        </p:spPr>
        <p:txBody>
          <a:bodyPr>
            <a:spAutoFit/>
          </a:bodyPr>
          <a:lstStyle/>
          <a:p>
            <a:pPr algn="ctr"/>
            <a:r>
              <a:rPr lang="en-US" sz="1300" b="1" dirty="0" smtClean="0"/>
              <a:t>6</a:t>
            </a:r>
            <a:endParaRPr lang="en-US" sz="13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alveston District.jpg"/>
          <p:cNvPicPr>
            <a:picLocks noChangeAspect="1"/>
          </p:cNvPicPr>
          <p:nvPr/>
        </p:nvPicPr>
        <p:blipFill>
          <a:blip r:embed="rId3" cstate="print"/>
          <a:stretch>
            <a:fillRect/>
          </a:stretch>
        </p:blipFill>
        <p:spPr>
          <a:xfrm>
            <a:off x="1219200" y="914400"/>
            <a:ext cx="6705600" cy="5334000"/>
          </a:xfrm>
          <a:prstGeom prst="rect">
            <a:avLst/>
          </a:prstGeom>
        </p:spPr>
      </p:pic>
      <p:sp>
        <p:nvSpPr>
          <p:cNvPr id="40" name="Rectangle 4"/>
          <p:cNvSpPr>
            <a:spLocks noChangeArrowheads="1"/>
          </p:cNvSpPr>
          <p:nvPr/>
        </p:nvSpPr>
        <p:spPr bwMode="auto">
          <a:xfrm>
            <a:off x="4648200" y="5334000"/>
            <a:ext cx="228600" cy="304800"/>
          </a:xfrm>
          <a:prstGeom prst="rect">
            <a:avLst/>
          </a:prstGeom>
          <a:solidFill>
            <a:srgbClr val="FFFF00"/>
          </a:solidFill>
          <a:ln w="9525">
            <a:noFill/>
            <a:miter lim="800000"/>
            <a:headEnd/>
            <a:tailEnd/>
          </a:ln>
        </p:spPr>
        <p:txBody>
          <a:bodyPr/>
          <a:lstStyle/>
          <a:p>
            <a:pPr algn="ctr">
              <a:lnSpc>
                <a:spcPct val="100000"/>
              </a:lnSpc>
              <a:buClr>
                <a:srgbClr val="000000"/>
              </a:buClr>
            </a:pPr>
            <a:r>
              <a:rPr lang="en-US" sz="1400" b="1" dirty="0" smtClean="0"/>
              <a:t>5</a:t>
            </a:r>
            <a:endParaRPr lang="en-US" sz="1400" b="1" dirty="0"/>
          </a:p>
        </p:txBody>
      </p:sp>
      <p:sp>
        <p:nvSpPr>
          <p:cNvPr id="41" name="AutoShape 7"/>
          <p:cNvSpPr>
            <a:spLocks noChangeArrowheads="1"/>
          </p:cNvSpPr>
          <p:nvPr/>
        </p:nvSpPr>
        <p:spPr bwMode="auto">
          <a:xfrm>
            <a:off x="5257800" y="2362200"/>
            <a:ext cx="230188" cy="200025"/>
          </a:xfrm>
          <a:prstGeom prst="star5">
            <a:avLst/>
          </a:prstGeom>
          <a:solidFill>
            <a:srgbClr val="FFFF66"/>
          </a:solidFill>
          <a:ln w="9525">
            <a:solidFill>
              <a:schemeClr val="tx1"/>
            </a:solidFill>
            <a:miter lim="800000"/>
            <a:headEnd/>
            <a:tailEnd/>
          </a:ln>
          <a:effectLst/>
        </p:spPr>
        <p:txBody>
          <a:bodyPr wrap="none" lIns="91429" tIns="45714" rIns="91429" bIns="45714" anchor="ctr"/>
          <a:lstStyle/>
          <a:p>
            <a:pPr algn="ctr" eaLnBrk="0" hangingPunct="0">
              <a:defRPr/>
            </a:pPr>
            <a:endParaRPr lang="en-US" sz="4800" b="1" dirty="0">
              <a:solidFill>
                <a:srgbClr val="FFFF66"/>
              </a:solidFill>
              <a:latin typeface="Helvetica" pitchFamily="34" charset="0"/>
            </a:endParaRPr>
          </a:p>
        </p:txBody>
      </p:sp>
      <p:sp>
        <p:nvSpPr>
          <p:cNvPr id="45" name="Text Box 18"/>
          <p:cNvSpPr txBox="1">
            <a:spLocks noChangeArrowheads="1"/>
          </p:cNvSpPr>
          <p:nvPr/>
        </p:nvSpPr>
        <p:spPr bwMode="auto">
          <a:xfrm>
            <a:off x="5712423" y="2771013"/>
            <a:ext cx="2103374" cy="307764"/>
          </a:xfrm>
          <a:prstGeom prst="rect">
            <a:avLst/>
          </a:prstGeom>
          <a:noFill/>
          <a:ln w="9525">
            <a:noFill/>
            <a:miter lim="800000"/>
            <a:headEnd/>
            <a:tailEnd/>
          </a:ln>
        </p:spPr>
        <p:txBody>
          <a:bodyPr wrap="none" lIns="91429" tIns="45714" rIns="91429" bIns="45714">
            <a:spAutoFit/>
          </a:bodyPr>
          <a:lstStyle/>
          <a:p>
            <a:pPr eaLnBrk="0" hangingPunct="0"/>
            <a:r>
              <a:rPr lang="en-US" sz="1400" dirty="0" smtClean="0">
                <a:solidFill>
                  <a:srgbClr val="FFFF00"/>
                </a:solidFill>
                <a:latin typeface="Arial" pitchFamily="34" charset="0"/>
              </a:rPr>
              <a:t>Galveston </a:t>
            </a:r>
            <a:r>
              <a:rPr lang="en-US" sz="1400" dirty="0">
                <a:solidFill>
                  <a:srgbClr val="FFFF00"/>
                </a:solidFill>
                <a:latin typeface="Arial" pitchFamily="34" charset="0"/>
              </a:rPr>
              <a:t>District Office</a:t>
            </a:r>
          </a:p>
        </p:txBody>
      </p:sp>
      <p:cxnSp>
        <p:nvCxnSpPr>
          <p:cNvPr id="46" name="Straight Connector 45"/>
          <p:cNvCxnSpPr/>
          <p:nvPr/>
        </p:nvCxnSpPr>
        <p:spPr>
          <a:xfrm>
            <a:off x="5562600" y="2590800"/>
            <a:ext cx="228600" cy="2286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47" name="TextBox 38"/>
          <p:cNvSpPr txBox="1">
            <a:spLocks noChangeArrowheads="1"/>
          </p:cNvSpPr>
          <p:nvPr/>
        </p:nvSpPr>
        <p:spPr bwMode="auto">
          <a:xfrm>
            <a:off x="4648200" y="3505200"/>
            <a:ext cx="241300" cy="307777"/>
          </a:xfrm>
          <a:prstGeom prst="rect">
            <a:avLst/>
          </a:prstGeom>
          <a:solidFill>
            <a:srgbClr val="FFFF00"/>
          </a:solidFill>
          <a:ln w="9525">
            <a:noFill/>
            <a:miter lim="800000"/>
            <a:headEnd/>
            <a:tailEnd/>
          </a:ln>
        </p:spPr>
        <p:txBody>
          <a:bodyPr wrap="square">
            <a:spAutoFit/>
          </a:bodyPr>
          <a:lstStyle/>
          <a:p>
            <a:pPr algn="ctr"/>
            <a:r>
              <a:rPr lang="en-US" sz="1400" b="1" dirty="0" smtClean="0"/>
              <a:t>1</a:t>
            </a:r>
            <a:endParaRPr lang="en-US" sz="1400" b="1" dirty="0"/>
          </a:p>
        </p:txBody>
      </p:sp>
      <p:sp>
        <p:nvSpPr>
          <p:cNvPr id="48" name="TextBox 38"/>
          <p:cNvSpPr txBox="1">
            <a:spLocks noChangeArrowheads="1"/>
          </p:cNvSpPr>
          <p:nvPr/>
        </p:nvSpPr>
        <p:spPr bwMode="auto">
          <a:xfrm>
            <a:off x="5105400" y="2362201"/>
            <a:ext cx="228600" cy="307777"/>
          </a:xfrm>
          <a:prstGeom prst="rect">
            <a:avLst/>
          </a:prstGeom>
          <a:solidFill>
            <a:srgbClr val="FFFF00"/>
          </a:solidFill>
          <a:ln w="9525">
            <a:noFill/>
            <a:miter lim="800000"/>
            <a:headEnd/>
            <a:tailEnd/>
          </a:ln>
        </p:spPr>
        <p:txBody>
          <a:bodyPr wrap="square">
            <a:spAutoFit/>
          </a:bodyPr>
          <a:lstStyle/>
          <a:p>
            <a:pPr algn="ctr"/>
            <a:r>
              <a:rPr lang="en-US" sz="1400" b="1" dirty="0" smtClean="0"/>
              <a:t>2</a:t>
            </a:r>
            <a:endParaRPr lang="en-US" sz="1400" b="1" dirty="0"/>
          </a:p>
        </p:txBody>
      </p:sp>
      <p:sp>
        <p:nvSpPr>
          <p:cNvPr id="50" name="TextBox 49"/>
          <p:cNvSpPr txBox="1"/>
          <p:nvPr/>
        </p:nvSpPr>
        <p:spPr>
          <a:xfrm>
            <a:off x="4953000" y="3470702"/>
            <a:ext cx="2895600" cy="415498"/>
          </a:xfrm>
          <a:prstGeom prst="rect">
            <a:avLst/>
          </a:prstGeom>
          <a:solidFill>
            <a:schemeClr val="accent1"/>
          </a:solidFill>
        </p:spPr>
        <p:txBody>
          <a:bodyPr wrap="square" rtlCol="0">
            <a:spAutoFit/>
          </a:bodyPr>
          <a:lstStyle/>
          <a:p>
            <a:r>
              <a:rPr lang="en-US" sz="1050" b="1" dirty="0" smtClean="0"/>
              <a:t>Falfurrias Checkpoint Relocation - 1</a:t>
            </a:r>
            <a:r>
              <a:rPr lang="en-US" sz="1050" b="1" baseline="30000" dirty="0" smtClean="0"/>
              <a:t>st</a:t>
            </a:r>
            <a:r>
              <a:rPr lang="en-US" sz="1050" b="1" dirty="0" smtClean="0"/>
              <a:t> Qtr – SBSA - $10M – $25M</a:t>
            </a:r>
            <a:endParaRPr lang="en-US" sz="1050" b="1" dirty="0"/>
          </a:p>
        </p:txBody>
      </p:sp>
      <p:sp>
        <p:nvSpPr>
          <p:cNvPr id="51" name="TextBox 38"/>
          <p:cNvSpPr txBox="1">
            <a:spLocks noChangeArrowheads="1"/>
          </p:cNvSpPr>
          <p:nvPr/>
        </p:nvSpPr>
        <p:spPr bwMode="auto">
          <a:xfrm>
            <a:off x="4648200" y="4038600"/>
            <a:ext cx="228600" cy="307777"/>
          </a:xfrm>
          <a:prstGeom prst="rect">
            <a:avLst/>
          </a:prstGeom>
          <a:solidFill>
            <a:srgbClr val="FFFF00"/>
          </a:solidFill>
          <a:ln w="9525">
            <a:noFill/>
            <a:miter lim="800000"/>
            <a:headEnd/>
            <a:tailEnd/>
          </a:ln>
        </p:spPr>
        <p:txBody>
          <a:bodyPr wrap="square">
            <a:spAutoFit/>
          </a:bodyPr>
          <a:lstStyle/>
          <a:p>
            <a:pPr algn="ctr"/>
            <a:r>
              <a:rPr lang="en-US" sz="1400" b="1" dirty="0" smtClean="0"/>
              <a:t>2</a:t>
            </a:r>
            <a:endParaRPr lang="en-US" sz="1400" b="1" dirty="0"/>
          </a:p>
        </p:txBody>
      </p:sp>
      <p:sp>
        <p:nvSpPr>
          <p:cNvPr id="52" name="TextBox 51"/>
          <p:cNvSpPr txBox="1"/>
          <p:nvPr/>
        </p:nvSpPr>
        <p:spPr>
          <a:xfrm>
            <a:off x="4953000" y="3962400"/>
            <a:ext cx="2895600" cy="415498"/>
          </a:xfrm>
          <a:prstGeom prst="rect">
            <a:avLst/>
          </a:prstGeom>
          <a:solidFill>
            <a:schemeClr val="accent1"/>
          </a:solidFill>
        </p:spPr>
        <p:txBody>
          <a:bodyPr wrap="square" rtlCol="0">
            <a:spAutoFit/>
          </a:bodyPr>
          <a:lstStyle/>
          <a:p>
            <a:pPr marL="0" lvl="1"/>
            <a:r>
              <a:rPr lang="en-US" sz="1050" b="1" dirty="0" err="1" smtClean="0"/>
              <a:t>Jadwin</a:t>
            </a:r>
            <a:r>
              <a:rPr lang="en-US" sz="1050" b="1" dirty="0" smtClean="0"/>
              <a:t> Building Repairs – 2</a:t>
            </a:r>
            <a:r>
              <a:rPr lang="en-US" sz="1050" b="1" baseline="30000" dirty="0" smtClean="0"/>
              <a:t>nd</a:t>
            </a:r>
            <a:r>
              <a:rPr lang="en-US" sz="1050" b="1" dirty="0" smtClean="0"/>
              <a:t> Qtr – SB $100K - $500K  </a:t>
            </a:r>
            <a:endParaRPr lang="en-US" sz="1050" b="1" dirty="0"/>
          </a:p>
        </p:txBody>
      </p:sp>
      <p:sp>
        <p:nvSpPr>
          <p:cNvPr id="53" name="TextBox 38"/>
          <p:cNvSpPr txBox="1">
            <a:spLocks noChangeArrowheads="1"/>
          </p:cNvSpPr>
          <p:nvPr/>
        </p:nvSpPr>
        <p:spPr bwMode="auto">
          <a:xfrm>
            <a:off x="4648200" y="4495800"/>
            <a:ext cx="228600" cy="307777"/>
          </a:xfrm>
          <a:prstGeom prst="rect">
            <a:avLst/>
          </a:prstGeom>
          <a:solidFill>
            <a:srgbClr val="FFFF00"/>
          </a:solidFill>
          <a:ln w="9525">
            <a:noFill/>
            <a:miter lim="800000"/>
            <a:headEnd/>
            <a:tailEnd/>
          </a:ln>
        </p:spPr>
        <p:txBody>
          <a:bodyPr wrap="square">
            <a:spAutoFit/>
          </a:bodyPr>
          <a:lstStyle/>
          <a:p>
            <a:pPr algn="ctr"/>
            <a:r>
              <a:rPr lang="en-US" sz="1400" b="1" dirty="0" smtClean="0"/>
              <a:t>3</a:t>
            </a:r>
            <a:endParaRPr lang="en-US" sz="1400" b="1" dirty="0"/>
          </a:p>
        </p:txBody>
      </p:sp>
      <p:sp>
        <p:nvSpPr>
          <p:cNvPr id="54" name="TextBox 53"/>
          <p:cNvSpPr txBox="1"/>
          <p:nvPr/>
        </p:nvSpPr>
        <p:spPr>
          <a:xfrm>
            <a:off x="4953000" y="4419600"/>
            <a:ext cx="2895600" cy="415498"/>
          </a:xfrm>
          <a:prstGeom prst="rect">
            <a:avLst/>
          </a:prstGeom>
          <a:solidFill>
            <a:schemeClr val="accent1"/>
          </a:solidFill>
        </p:spPr>
        <p:txBody>
          <a:bodyPr wrap="square" rtlCol="0">
            <a:spAutoFit/>
          </a:bodyPr>
          <a:lstStyle/>
          <a:p>
            <a:pPr marL="0" lvl="1"/>
            <a:r>
              <a:rPr lang="en-US" sz="1050" b="1" dirty="0" smtClean="0"/>
              <a:t>Corpus Christi Residence Office Repairs – 2</a:t>
            </a:r>
            <a:r>
              <a:rPr lang="en-US" sz="1050" b="1" baseline="30000" dirty="0" smtClean="0"/>
              <a:t>nd</a:t>
            </a:r>
            <a:r>
              <a:rPr lang="en-US" sz="1050" b="1" dirty="0" smtClean="0"/>
              <a:t> Qtr – SB - $100K - $500K</a:t>
            </a:r>
            <a:endParaRPr lang="en-US" sz="1050" b="1" dirty="0"/>
          </a:p>
        </p:txBody>
      </p:sp>
      <p:sp>
        <p:nvSpPr>
          <p:cNvPr id="19" name="Rectangle 18"/>
          <p:cNvSpPr/>
          <p:nvPr/>
        </p:nvSpPr>
        <p:spPr>
          <a:xfrm>
            <a:off x="2667000" y="4343400"/>
            <a:ext cx="304800" cy="307777"/>
          </a:xfrm>
          <a:prstGeom prst="rect">
            <a:avLst/>
          </a:prstGeom>
          <a:solidFill>
            <a:srgbClr val="FFFF00"/>
          </a:solidFill>
        </p:spPr>
        <p:txBody>
          <a:bodyPr wrap="square">
            <a:spAutoFit/>
          </a:bodyPr>
          <a:lstStyle/>
          <a:p>
            <a:r>
              <a:rPr lang="en-US" sz="1400" b="1" dirty="0" smtClean="0"/>
              <a:t>1</a:t>
            </a:r>
            <a:endParaRPr lang="en-US" sz="1400" dirty="0"/>
          </a:p>
        </p:txBody>
      </p:sp>
      <p:sp>
        <p:nvSpPr>
          <p:cNvPr id="20" name="Rectangle 19"/>
          <p:cNvSpPr/>
          <p:nvPr/>
        </p:nvSpPr>
        <p:spPr>
          <a:xfrm>
            <a:off x="2895601" y="3982998"/>
            <a:ext cx="304799" cy="307777"/>
          </a:xfrm>
          <a:prstGeom prst="rect">
            <a:avLst/>
          </a:prstGeom>
          <a:solidFill>
            <a:srgbClr val="FFFF00"/>
          </a:solidFill>
        </p:spPr>
        <p:txBody>
          <a:bodyPr wrap="square">
            <a:spAutoFit/>
          </a:bodyPr>
          <a:lstStyle/>
          <a:p>
            <a:r>
              <a:rPr lang="en-US" sz="1400" b="1" dirty="0" smtClean="0"/>
              <a:t>3</a:t>
            </a:r>
            <a:endParaRPr lang="en-US" sz="1400" dirty="0"/>
          </a:p>
        </p:txBody>
      </p:sp>
      <p:sp>
        <p:nvSpPr>
          <p:cNvPr id="17" name="TextBox 16"/>
          <p:cNvSpPr txBox="1"/>
          <p:nvPr/>
        </p:nvSpPr>
        <p:spPr>
          <a:xfrm>
            <a:off x="5715001" y="1676400"/>
            <a:ext cx="304799" cy="307777"/>
          </a:xfrm>
          <a:prstGeom prst="rect">
            <a:avLst/>
          </a:prstGeom>
          <a:solidFill>
            <a:srgbClr val="FFFF00"/>
          </a:solidFill>
        </p:spPr>
        <p:txBody>
          <a:bodyPr wrap="square" rtlCol="0">
            <a:spAutoFit/>
          </a:bodyPr>
          <a:lstStyle/>
          <a:p>
            <a:r>
              <a:rPr lang="en-US" sz="1400" b="1" dirty="0" smtClean="0"/>
              <a:t>4</a:t>
            </a:r>
            <a:endParaRPr lang="en-US" sz="1400" b="1" dirty="0"/>
          </a:p>
        </p:txBody>
      </p:sp>
      <p:sp>
        <p:nvSpPr>
          <p:cNvPr id="18" name="TextBox 17"/>
          <p:cNvSpPr txBox="1"/>
          <p:nvPr/>
        </p:nvSpPr>
        <p:spPr>
          <a:xfrm>
            <a:off x="4648201" y="4953001"/>
            <a:ext cx="228599" cy="304800"/>
          </a:xfrm>
          <a:prstGeom prst="rect">
            <a:avLst/>
          </a:prstGeom>
          <a:solidFill>
            <a:srgbClr val="FFFF00"/>
          </a:solidFill>
        </p:spPr>
        <p:txBody>
          <a:bodyPr wrap="square" rtlCol="0">
            <a:spAutoFit/>
          </a:bodyPr>
          <a:lstStyle/>
          <a:p>
            <a:pPr algn="ctr"/>
            <a:r>
              <a:rPr lang="en-US" sz="1400" dirty="0" smtClean="0"/>
              <a:t>4</a:t>
            </a:r>
            <a:endParaRPr lang="en-US" sz="1400" dirty="0"/>
          </a:p>
        </p:txBody>
      </p:sp>
      <p:sp>
        <p:nvSpPr>
          <p:cNvPr id="21" name="TextBox 20"/>
          <p:cNvSpPr txBox="1"/>
          <p:nvPr/>
        </p:nvSpPr>
        <p:spPr>
          <a:xfrm>
            <a:off x="4991100" y="4876800"/>
            <a:ext cx="2857500" cy="415498"/>
          </a:xfrm>
          <a:prstGeom prst="rect">
            <a:avLst/>
          </a:prstGeom>
          <a:solidFill>
            <a:schemeClr val="accent1"/>
          </a:solidFill>
        </p:spPr>
        <p:txBody>
          <a:bodyPr wrap="square" rtlCol="0">
            <a:spAutoFit/>
          </a:bodyPr>
          <a:lstStyle/>
          <a:p>
            <a:r>
              <a:rPr lang="en-US" sz="1050" b="1" dirty="0" smtClean="0"/>
              <a:t>Port Arthur Resident Office – 2</a:t>
            </a:r>
            <a:r>
              <a:rPr lang="en-US" sz="1050" b="1" baseline="30000" dirty="0" smtClean="0"/>
              <a:t>nd</a:t>
            </a:r>
            <a:r>
              <a:rPr lang="en-US" sz="1050" b="1" dirty="0" smtClean="0"/>
              <a:t> Qtr – SB -  $500K - $1M</a:t>
            </a:r>
            <a:endParaRPr lang="en-US" sz="1050" b="1" dirty="0"/>
          </a:p>
        </p:txBody>
      </p:sp>
      <p:graphicFrame>
        <p:nvGraphicFramePr>
          <p:cNvPr id="23" name="Table 22"/>
          <p:cNvGraphicFramePr>
            <a:graphicFrameLocks noGrp="1"/>
          </p:cNvGraphicFramePr>
          <p:nvPr/>
        </p:nvGraphicFramePr>
        <p:xfrm>
          <a:off x="4953000" y="5334001"/>
          <a:ext cx="2895600" cy="327660"/>
        </p:xfrm>
        <a:graphic>
          <a:graphicData uri="http://schemas.openxmlformats.org/drawingml/2006/table">
            <a:tbl>
              <a:tblPr/>
              <a:tblGrid>
                <a:gridCol w="2895600"/>
              </a:tblGrid>
              <a:tr h="251461">
                <a:tc>
                  <a:txBody>
                    <a:bodyPr/>
                    <a:lstStyle/>
                    <a:p>
                      <a:pPr algn="l" fontAlgn="b"/>
                      <a:r>
                        <a:rPr lang="en-US" sz="1000" b="1" i="0" u="none" strike="noStrike" dirty="0" smtClean="0">
                          <a:latin typeface="Arial"/>
                        </a:rPr>
                        <a:t> </a:t>
                      </a:r>
                      <a:r>
                        <a:rPr lang="en-US" sz="1050" b="1" i="0" u="none" strike="noStrike" dirty="0" smtClean="0">
                          <a:latin typeface="Arial"/>
                        </a:rPr>
                        <a:t>Port </a:t>
                      </a:r>
                      <a:r>
                        <a:rPr lang="en-US" sz="1050" b="1" i="0" u="none" strike="noStrike" dirty="0">
                          <a:latin typeface="Arial"/>
                        </a:rPr>
                        <a:t>Arthur Resident Office - Shoreline </a:t>
                      </a:r>
                      <a:r>
                        <a:rPr lang="en-US" sz="1050" b="1" i="0" u="none" strike="noStrike" dirty="0" smtClean="0">
                          <a:latin typeface="Arial"/>
                        </a:rPr>
                        <a:t>  Stabilization – 3</a:t>
                      </a:r>
                      <a:r>
                        <a:rPr lang="en-US" sz="1050" b="1" i="0" u="none" strike="noStrike" baseline="30000" dirty="0" smtClean="0">
                          <a:latin typeface="Arial"/>
                        </a:rPr>
                        <a:t>rd</a:t>
                      </a:r>
                      <a:r>
                        <a:rPr lang="en-US" sz="1050" b="1" i="0" u="none" strike="noStrike" dirty="0" smtClean="0">
                          <a:latin typeface="Arial"/>
                        </a:rPr>
                        <a:t> Qtr</a:t>
                      </a:r>
                      <a:r>
                        <a:rPr lang="en-US" sz="1050" b="1" i="0" u="none" strike="noStrike" baseline="0" dirty="0" smtClean="0">
                          <a:latin typeface="Arial"/>
                        </a:rPr>
                        <a:t> – SDVOSB - $1M - $5M</a:t>
                      </a:r>
                      <a:endParaRPr lang="en-US" sz="1050" b="1" i="0" u="none" strike="noStrike" dirty="0">
                        <a:latin typeface="Arial"/>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bl>
          </a:graphicData>
        </a:graphic>
      </p:graphicFrame>
      <p:sp>
        <p:nvSpPr>
          <p:cNvPr id="24" name="TextBox 23"/>
          <p:cNvSpPr txBox="1"/>
          <p:nvPr/>
        </p:nvSpPr>
        <p:spPr>
          <a:xfrm>
            <a:off x="5638800" y="2057400"/>
            <a:ext cx="304800" cy="307777"/>
          </a:xfrm>
          <a:prstGeom prst="rect">
            <a:avLst/>
          </a:prstGeom>
          <a:solidFill>
            <a:srgbClr val="FFFF00"/>
          </a:solidFill>
        </p:spPr>
        <p:txBody>
          <a:bodyPr wrap="square" rtlCol="0">
            <a:spAutoFit/>
          </a:bodyPr>
          <a:lstStyle/>
          <a:p>
            <a:r>
              <a:rPr lang="en-US" sz="1400" b="1" dirty="0" smtClean="0"/>
              <a:t>5</a:t>
            </a:r>
            <a:endParaRPr lang="en-US" sz="1400" b="1" dirty="0"/>
          </a:p>
        </p:txBody>
      </p:sp>
      <p:sp>
        <p:nvSpPr>
          <p:cNvPr id="25" name="TextBox 24"/>
          <p:cNvSpPr txBox="1"/>
          <p:nvPr/>
        </p:nvSpPr>
        <p:spPr>
          <a:xfrm>
            <a:off x="4343401" y="2971800"/>
            <a:ext cx="304800" cy="307777"/>
          </a:xfrm>
          <a:prstGeom prst="rect">
            <a:avLst/>
          </a:prstGeom>
          <a:solidFill>
            <a:srgbClr val="FFFF00"/>
          </a:solidFill>
        </p:spPr>
        <p:txBody>
          <a:bodyPr wrap="square" rtlCol="0">
            <a:spAutoFit/>
          </a:bodyPr>
          <a:lstStyle/>
          <a:p>
            <a:r>
              <a:rPr lang="en-US" sz="1400" dirty="0" smtClean="0"/>
              <a:t>6</a:t>
            </a:r>
            <a:endParaRPr lang="en-US" sz="1400" dirty="0"/>
          </a:p>
        </p:txBody>
      </p:sp>
      <p:sp>
        <p:nvSpPr>
          <p:cNvPr id="27" name="TextBox 26"/>
          <p:cNvSpPr txBox="1"/>
          <p:nvPr/>
        </p:nvSpPr>
        <p:spPr>
          <a:xfrm>
            <a:off x="4648200" y="5867400"/>
            <a:ext cx="228599" cy="307777"/>
          </a:xfrm>
          <a:prstGeom prst="rect">
            <a:avLst/>
          </a:prstGeom>
          <a:solidFill>
            <a:srgbClr val="FFFF00"/>
          </a:solidFill>
        </p:spPr>
        <p:txBody>
          <a:bodyPr wrap="square" rtlCol="0">
            <a:spAutoFit/>
          </a:bodyPr>
          <a:lstStyle/>
          <a:p>
            <a:pPr algn="ctr"/>
            <a:r>
              <a:rPr lang="en-US" sz="1400" dirty="0" smtClean="0"/>
              <a:t>6</a:t>
            </a:r>
            <a:endParaRPr lang="en-US" sz="1400" dirty="0"/>
          </a:p>
        </p:txBody>
      </p:sp>
      <p:sp>
        <p:nvSpPr>
          <p:cNvPr id="28" name="TextBox 27"/>
          <p:cNvSpPr txBox="1"/>
          <p:nvPr/>
        </p:nvSpPr>
        <p:spPr>
          <a:xfrm>
            <a:off x="4953000" y="5791200"/>
            <a:ext cx="2895600" cy="415498"/>
          </a:xfrm>
          <a:prstGeom prst="rect">
            <a:avLst/>
          </a:prstGeom>
          <a:solidFill>
            <a:schemeClr val="accent1"/>
          </a:solidFill>
        </p:spPr>
        <p:txBody>
          <a:bodyPr wrap="square" rtlCol="0">
            <a:spAutoFit/>
          </a:bodyPr>
          <a:lstStyle/>
          <a:p>
            <a:r>
              <a:rPr lang="en-US" sz="1050" b="1" dirty="0" smtClean="0"/>
              <a:t>Gulf Intracoastal Waterway – 3</a:t>
            </a:r>
            <a:r>
              <a:rPr lang="en-US" sz="1050" b="1" baseline="30000" dirty="0" smtClean="0"/>
              <a:t>rd</a:t>
            </a:r>
            <a:r>
              <a:rPr lang="en-US" sz="1050" b="1" dirty="0" smtClean="0"/>
              <a:t> Qtr – SB – </a:t>
            </a:r>
          </a:p>
          <a:p>
            <a:r>
              <a:rPr lang="en-US" sz="1050" b="1" dirty="0" smtClean="0"/>
              <a:t>$500K - $1M</a:t>
            </a:r>
            <a:endParaRPr lang="en-US" sz="1050" b="1" dirty="0"/>
          </a:p>
        </p:txBody>
      </p:sp>
      <p:sp>
        <p:nvSpPr>
          <p:cNvPr id="2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FY15 Opportunities – Galveston District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8" name="Rectangle 100"/>
          <p:cNvSpPr>
            <a:spLocks noChangeArrowheads="1"/>
          </p:cNvSpPr>
          <p:nvPr/>
        </p:nvSpPr>
        <p:spPr bwMode="auto">
          <a:xfrm>
            <a:off x="4495800" y="1219200"/>
            <a:ext cx="4343400" cy="276225"/>
          </a:xfrm>
          <a:prstGeom prst="rect">
            <a:avLst/>
          </a:prstGeom>
          <a:noFill/>
          <a:ln w="9525">
            <a:noFill/>
            <a:miter lim="800000"/>
            <a:headEnd/>
            <a:tailEnd/>
          </a:ln>
          <a:effectLst/>
        </p:spPr>
        <p:txBody>
          <a:bodyPr>
            <a:spAutoFit/>
          </a:bodyPr>
          <a:lstStyle/>
          <a:p>
            <a:pPr>
              <a:defRPr/>
            </a:pPr>
            <a:endParaRPr lang="en-US" sz="1200" b="1" dirty="0">
              <a:effectLst>
                <a:outerShdw blurRad="38100" dist="38100" dir="2700000" algn="tl">
                  <a:srgbClr val="C0C0C0"/>
                </a:outerShdw>
              </a:effectLst>
            </a:endParaRPr>
          </a:p>
        </p:txBody>
      </p:sp>
      <p:sp>
        <p:nvSpPr>
          <p:cNvPr id="50"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16</a:t>
            </a:fld>
            <a:endParaRPr lang="en-US" dirty="0" smtClean="0"/>
          </a:p>
        </p:txBody>
      </p:sp>
      <p:grpSp>
        <p:nvGrpSpPr>
          <p:cNvPr id="2" name="Group 4"/>
          <p:cNvGrpSpPr>
            <a:grpSpLocks/>
          </p:cNvGrpSpPr>
          <p:nvPr/>
        </p:nvGrpSpPr>
        <p:grpSpPr bwMode="auto">
          <a:xfrm>
            <a:off x="90487" y="1066800"/>
            <a:ext cx="4024313" cy="4630738"/>
            <a:chOff x="192" y="926"/>
            <a:chExt cx="2535" cy="2917"/>
          </a:xfrm>
        </p:grpSpPr>
        <p:pic>
          <p:nvPicPr>
            <p:cNvPr id="63" name="Picture 5" descr="district"/>
            <p:cNvPicPr>
              <a:picLocks noChangeAspect="1" noChangeArrowheads="1"/>
            </p:cNvPicPr>
            <p:nvPr/>
          </p:nvPicPr>
          <p:blipFill>
            <a:blip r:embed="rId3" cstate="print"/>
            <a:srcRect/>
            <a:stretch>
              <a:fillRect/>
            </a:stretch>
          </p:blipFill>
          <p:spPr bwMode="auto">
            <a:xfrm>
              <a:off x="424" y="926"/>
              <a:ext cx="2303" cy="2917"/>
            </a:xfrm>
            <a:prstGeom prst="rect">
              <a:avLst/>
            </a:prstGeom>
            <a:noFill/>
            <a:ln w="9525">
              <a:noFill/>
              <a:miter lim="800000"/>
              <a:headEnd/>
              <a:tailEnd/>
            </a:ln>
          </p:spPr>
        </p:pic>
        <p:sp>
          <p:nvSpPr>
            <p:cNvPr id="64" name="AutoShape 7"/>
            <p:cNvSpPr>
              <a:spLocks noChangeArrowheads="1"/>
            </p:cNvSpPr>
            <p:nvPr/>
          </p:nvSpPr>
          <p:spPr bwMode="auto">
            <a:xfrm>
              <a:off x="1461" y="2672"/>
              <a:ext cx="145" cy="126"/>
            </a:xfrm>
            <a:prstGeom prst="star5">
              <a:avLst/>
            </a:prstGeom>
            <a:solidFill>
              <a:srgbClr val="FFFF66"/>
            </a:solidFill>
            <a:ln w="9525">
              <a:solidFill>
                <a:schemeClr val="tx1"/>
              </a:solidFill>
              <a:miter lim="800000"/>
              <a:headEnd/>
              <a:tailEnd/>
            </a:ln>
            <a:effectLst/>
          </p:spPr>
          <p:txBody>
            <a:bodyPr wrap="none" lIns="91429" tIns="45714" rIns="91429" bIns="45714" anchor="ctr"/>
            <a:lstStyle/>
            <a:p>
              <a:pPr algn="ctr" eaLnBrk="0" hangingPunct="0">
                <a:defRPr/>
              </a:pPr>
              <a:endParaRPr lang="en-US" sz="4800" b="1" dirty="0">
                <a:solidFill>
                  <a:srgbClr val="FFFF66"/>
                </a:solidFill>
                <a:latin typeface="Helvetica" pitchFamily="34" charset="0"/>
              </a:endParaRPr>
            </a:p>
          </p:txBody>
        </p:sp>
        <p:sp>
          <p:nvSpPr>
            <p:cNvPr id="65" name="Oval 8"/>
            <p:cNvSpPr>
              <a:spLocks noChangeArrowheads="1"/>
            </p:cNvSpPr>
            <p:nvPr/>
          </p:nvSpPr>
          <p:spPr bwMode="auto">
            <a:xfrm>
              <a:off x="1104" y="1606"/>
              <a:ext cx="64" cy="66"/>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66" name="Oval 9"/>
            <p:cNvSpPr>
              <a:spLocks noChangeArrowheads="1"/>
            </p:cNvSpPr>
            <p:nvPr/>
          </p:nvSpPr>
          <p:spPr bwMode="auto">
            <a:xfrm>
              <a:off x="740" y="3357"/>
              <a:ext cx="65" cy="66"/>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67" name="Oval 10"/>
            <p:cNvSpPr>
              <a:spLocks noChangeArrowheads="1"/>
            </p:cNvSpPr>
            <p:nvPr/>
          </p:nvSpPr>
          <p:spPr bwMode="auto">
            <a:xfrm>
              <a:off x="1613" y="2992"/>
              <a:ext cx="66"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68" name="Oval 11"/>
            <p:cNvSpPr>
              <a:spLocks noChangeArrowheads="1"/>
            </p:cNvSpPr>
            <p:nvPr/>
          </p:nvSpPr>
          <p:spPr bwMode="auto">
            <a:xfrm>
              <a:off x="1555" y="2596"/>
              <a:ext cx="65" cy="66"/>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69" name="Oval 12"/>
            <p:cNvSpPr>
              <a:spLocks noChangeArrowheads="1"/>
            </p:cNvSpPr>
            <p:nvPr/>
          </p:nvSpPr>
          <p:spPr bwMode="auto">
            <a:xfrm>
              <a:off x="1053" y="2563"/>
              <a:ext cx="65"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70" name="Oval 13"/>
            <p:cNvSpPr>
              <a:spLocks noChangeArrowheads="1"/>
            </p:cNvSpPr>
            <p:nvPr/>
          </p:nvSpPr>
          <p:spPr bwMode="auto">
            <a:xfrm>
              <a:off x="1663" y="2260"/>
              <a:ext cx="64"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71" name="Oval 14"/>
            <p:cNvSpPr>
              <a:spLocks noChangeArrowheads="1"/>
            </p:cNvSpPr>
            <p:nvPr/>
          </p:nvSpPr>
          <p:spPr bwMode="auto">
            <a:xfrm>
              <a:off x="1397" y="1871"/>
              <a:ext cx="64"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72" name="Oval 15"/>
            <p:cNvSpPr>
              <a:spLocks noChangeArrowheads="1"/>
            </p:cNvSpPr>
            <p:nvPr/>
          </p:nvSpPr>
          <p:spPr bwMode="auto">
            <a:xfrm>
              <a:off x="2182" y="1410"/>
              <a:ext cx="66"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73" name="Oval 16"/>
            <p:cNvSpPr>
              <a:spLocks noChangeArrowheads="1"/>
            </p:cNvSpPr>
            <p:nvPr/>
          </p:nvSpPr>
          <p:spPr bwMode="auto">
            <a:xfrm>
              <a:off x="1094" y="2460"/>
              <a:ext cx="67" cy="66"/>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74" name="Text Box 17"/>
            <p:cNvSpPr txBox="1">
              <a:spLocks noChangeArrowheads="1"/>
            </p:cNvSpPr>
            <p:nvPr/>
          </p:nvSpPr>
          <p:spPr bwMode="auto">
            <a:xfrm>
              <a:off x="1228" y="3036"/>
              <a:ext cx="565"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Pine Bluff</a:t>
              </a:r>
              <a:endParaRPr lang="en-US" sz="1000" b="1" dirty="0">
                <a:solidFill>
                  <a:schemeClr val="bg1"/>
                </a:solidFill>
                <a:latin typeface="Helvetica" pitchFamily="34" charset="0"/>
              </a:endParaRPr>
            </a:p>
          </p:txBody>
        </p:sp>
        <p:sp>
          <p:nvSpPr>
            <p:cNvPr id="75" name="Text Box 18"/>
            <p:cNvSpPr txBox="1">
              <a:spLocks noChangeArrowheads="1"/>
            </p:cNvSpPr>
            <p:nvPr/>
          </p:nvSpPr>
          <p:spPr bwMode="auto">
            <a:xfrm>
              <a:off x="1195" y="2769"/>
              <a:ext cx="1263"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Little Rock District Office</a:t>
              </a:r>
              <a:endParaRPr lang="en-US" sz="1000" b="1" dirty="0">
                <a:solidFill>
                  <a:schemeClr val="bg1"/>
                </a:solidFill>
                <a:latin typeface="Helvetica" pitchFamily="34" charset="0"/>
              </a:endParaRPr>
            </a:p>
          </p:txBody>
        </p:sp>
        <p:sp>
          <p:nvSpPr>
            <p:cNvPr id="76" name="Text Box 19"/>
            <p:cNvSpPr txBox="1">
              <a:spLocks noChangeArrowheads="1"/>
            </p:cNvSpPr>
            <p:nvPr/>
          </p:nvSpPr>
          <p:spPr bwMode="auto">
            <a:xfrm>
              <a:off x="743" y="3340"/>
              <a:ext cx="540" cy="288"/>
            </a:xfrm>
            <a:prstGeom prst="rect">
              <a:avLst/>
            </a:prstGeom>
            <a:noFill/>
            <a:ln w="9525">
              <a:noFill/>
              <a:miter lim="800000"/>
              <a:headEnd/>
              <a:tailEnd/>
            </a:ln>
          </p:spPr>
          <p:txBody>
            <a:bodyPr wrap="none" lIns="91429" tIns="45714" rIns="91429" bIns="45714">
              <a:spAutoFit/>
            </a:bodyPr>
            <a:lstStyle/>
            <a:p>
              <a:pPr algn="ctr" eaLnBrk="0" hangingPunct="0"/>
              <a:r>
                <a:rPr lang="en-US" sz="1200" b="1" dirty="0">
                  <a:solidFill>
                    <a:schemeClr val="bg1"/>
                  </a:solidFill>
                  <a:latin typeface="Helvetica" pitchFamily="34" charset="0"/>
                </a:rPr>
                <a:t>Millwood</a:t>
              </a:r>
            </a:p>
            <a:p>
              <a:pPr algn="ctr" eaLnBrk="0" hangingPunct="0"/>
              <a:r>
                <a:rPr lang="en-US" sz="1200" b="1" dirty="0">
                  <a:solidFill>
                    <a:schemeClr val="bg1"/>
                  </a:solidFill>
                  <a:latin typeface="Helvetica" pitchFamily="34" charset="0"/>
                </a:rPr>
                <a:t>Tri-Lakes</a:t>
              </a:r>
              <a:endParaRPr lang="en-US" sz="1000" b="1" dirty="0">
                <a:solidFill>
                  <a:schemeClr val="bg1"/>
                </a:solidFill>
                <a:latin typeface="Helvetica" pitchFamily="34" charset="0"/>
              </a:endParaRPr>
            </a:p>
          </p:txBody>
        </p:sp>
        <p:sp>
          <p:nvSpPr>
            <p:cNvPr id="77" name="Text Box 20"/>
            <p:cNvSpPr txBox="1">
              <a:spLocks noChangeArrowheads="1"/>
            </p:cNvSpPr>
            <p:nvPr/>
          </p:nvSpPr>
          <p:spPr bwMode="auto">
            <a:xfrm>
              <a:off x="599" y="3061"/>
              <a:ext cx="336"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Dierks</a:t>
              </a:r>
            </a:p>
          </p:txBody>
        </p:sp>
        <p:sp>
          <p:nvSpPr>
            <p:cNvPr id="78" name="Text Box 21"/>
            <p:cNvSpPr txBox="1">
              <a:spLocks noChangeArrowheads="1"/>
            </p:cNvSpPr>
            <p:nvPr/>
          </p:nvSpPr>
          <p:spPr bwMode="auto">
            <a:xfrm>
              <a:off x="192" y="3061"/>
              <a:ext cx="432"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accent6">
                      <a:lumMod val="50000"/>
                    </a:schemeClr>
                  </a:solidFill>
                  <a:latin typeface="Helvetica" pitchFamily="34" charset="0"/>
                </a:rPr>
                <a:t>DeQueen</a:t>
              </a:r>
            </a:p>
          </p:txBody>
        </p:sp>
        <p:sp>
          <p:nvSpPr>
            <p:cNvPr id="79" name="Text Box 22"/>
            <p:cNvSpPr txBox="1">
              <a:spLocks noChangeArrowheads="1"/>
            </p:cNvSpPr>
            <p:nvPr/>
          </p:nvSpPr>
          <p:spPr bwMode="auto">
            <a:xfrm>
              <a:off x="450" y="2835"/>
              <a:ext cx="380"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Gillham</a:t>
              </a:r>
            </a:p>
          </p:txBody>
        </p:sp>
        <p:sp>
          <p:nvSpPr>
            <p:cNvPr id="80" name="Text Box 23"/>
            <p:cNvSpPr txBox="1">
              <a:spLocks noChangeArrowheads="1"/>
            </p:cNvSpPr>
            <p:nvPr/>
          </p:nvSpPr>
          <p:spPr bwMode="auto">
            <a:xfrm>
              <a:off x="783" y="2611"/>
              <a:ext cx="452"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Nimrod</a:t>
              </a:r>
              <a:endParaRPr lang="en-US" sz="1000" b="1" dirty="0">
                <a:solidFill>
                  <a:schemeClr val="bg1"/>
                </a:solidFill>
                <a:latin typeface="Helvetica" pitchFamily="34" charset="0"/>
              </a:endParaRPr>
            </a:p>
          </p:txBody>
        </p:sp>
        <p:sp>
          <p:nvSpPr>
            <p:cNvPr id="81" name="Text Box 24"/>
            <p:cNvSpPr txBox="1">
              <a:spLocks noChangeArrowheads="1"/>
            </p:cNvSpPr>
            <p:nvPr/>
          </p:nvSpPr>
          <p:spPr bwMode="auto">
            <a:xfrm>
              <a:off x="495" y="2413"/>
              <a:ext cx="441"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Blue Mtn.</a:t>
              </a:r>
              <a:endParaRPr lang="en-US" sz="1000" b="1" dirty="0">
                <a:solidFill>
                  <a:schemeClr val="bg1"/>
                </a:solidFill>
                <a:latin typeface="Helvetica" pitchFamily="34" charset="0"/>
              </a:endParaRPr>
            </a:p>
          </p:txBody>
        </p:sp>
        <p:sp>
          <p:nvSpPr>
            <p:cNvPr id="82" name="Text Box 25"/>
            <p:cNvSpPr txBox="1">
              <a:spLocks noChangeArrowheads="1"/>
            </p:cNvSpPr>
            <p:nvPr/>
          </p:nvSpPr>
          <p:spPr bwMode="auto">
            <a:xfrm>
              <a:off x="713" y="2202"/>
              <a:ext cx="316"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Ozark</a:t>
              </a:r>
            </a:p>
          </p:txBody>
        </p:sp>
        <p:sp>
          <p:nvSpPr>
            <p:cNvPr id="83" name="Text Box 26"/>
            <p:cNvSpPr txBox="1">
              <a:spLocks noChangeArrowheads="1"/>
            </p:cNvSpPr>
            <p:nvPr/>
          </p:nvSpPr>
          <p:spPr bwMode="auto">
            <a:xfrm>
              <a:off x="1152" y="2350"/>
              <a:ext cx="644"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Russellville</a:t>
              </a:r>
              <a:endParaRPr lang="en-US" sz="1000" b="1" dirty="0">
                <a:solidFill>
                  <a:schemeClr val="bg1"/>
                </a:solidFill>
                <a:latin typeface="Helvetica" pitchFamily="34" charset="0"/>
              </a:endParaRPr>
            </a:p>
          </p:txBody>
        </p:sp>
        <p:sp>
          <p:nvSpPr>
            <p:cNvPr id="84" name="Text Box 27"/>
            <p:cNvSpPr txBox="1">
              <a:spLocks noChangeArrowheads="1"/>
            </p:cNvSpPr>
            <p:nvPr/>
          </p:nvSpPr>
          <p:spPr bwMode="auto">
            <a:xfrm>
              <a:off x="1662" y="2284"/>
              <a:ext cx="687" cy="172"/>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Greers Ferry</a:t>
              </a:r>
              <a:endParaRPr lang="en-US" sz="1000" b="1" dirty="0">
                <a:solidFill>
                  <a:schemeClr val="bg1"/>
                </a:solidFill>
                <a:latin typeface="Helvetica" pitchFamily="34" charset="0"/>
              </a:endParaRPr>
            </a:p>
          </p:txBody>
        </p:sp>
        <p:sp>
          <p:nvSpPr>
            <p:cNvPr id="85" name="Text Box 28"/>
            <p:cNvSpPr txBox="1">
              <a:spLocks noChangeArrowheads="1"/>
            </p:cNvSpPr>
            <p:nvPr/>
          </p:nvSpPr>
          <p:spPr bwMode="auto">
            <a:xfrm>
              <a:off x="971" y="1899"/>
              <a:ext cx="607"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Mtn. Home</a:t>
              </a:r>
              <a:endParaRPr lang="en-US" sz="1000" b="1" dirty="0">
                <a:solidFill>
                  <a:schemeClr val="bg1"/>
                </a:solidFill>
                <a:latin typeface="Helvetica" pitchFamily="34" charset="0"/>
              </a:endParaRPr>
            </a:p>
          </p:txBody>
        </p:sp>
        <p:sp>
          <p:nvSpPr>
            <p:cNvPr id="86" name="Text Box 29"/>
            <p:cNvSpPr txBox="1">
              <a:spLocks noChangeArrowheads="1"/>
            </p:cNvSpPr>
            <p:nvPr/>
          </p:nvSpPr>
          <p:spPr bwMode="auto">
            <a:xfrm>
              <a:off x="1532" y="1862"/>
              <a:ext cx="375"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Norfork</a:t>
              </a:r>
            </a:p>
          </p:txBody>
        </p:sp>
        <p:sp>
          <p:nvSpPr>
            <p:cNvPr id="87" name="Text Box 30"/>
            <p:cNvSpPr txBox="1">
              <a:spLocks noChangeArrowheads="1"/>
            </p:cNvSpPr>
            <p:nvPr/>
          </p:nvSpPr>
          <p:spPr bwMode="auto">
            <a:xfrm>
              <a:off x="1673" y="1375"/>
              <a:ext cx="606"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Clearwater</a:t>
              </a:r>
              <a:endParaRPr lang="en-US" sz="1000" b="1" dirty="0">
                <a:solidFill>
                  <a:schemeClr val="bg1"/>
                </a:solidFill>
                <a:latin typeface="Helvetica" pitchFamily="34" charset="0"/>
              </a:endParaRPr>
            </a:p>
          </p:txBody>
        </p:sp>
        <p:sp>
          <p:nvSpPr>
            <p:cNvPr id="88" name="Text Box 31"/>
            <p:cNvSpPr txBox="1">
              <a:spLocks noChangeArrowheads="1"/>
            </p:cNvSpPr>
            <p:nvPr/>
          </p:nvSpPr>
          <p:spPr bwMode="auto">
            <a:xfrm>
              <a:off x="987" y="1493"/>
              <a:ext cx="626"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Table Rock</a:t>
              </a:r>
              <a:endParaRPr lang="en-US" sz="1000" b="1" dirty="0">
                <a:solidFill>
                  <a:schemeClr val="bg1"/>
                </a:solidFill>
                <a:latin typeface="Helvetica" pitchFamily="34" charset="0"/>
              </a:endParaRPr>
            </a:p>
          </p:txBody>
        </p:sp>
        <p:sp>
          <p:nvSpPr>
            <p:cNvPr id="89" name="Text Box 32"/>
            <p:cNvSpPr txBox="1">
              <a:spLocks noChangeArrowheads="1"/>
            </p:cNvSpPr>
            <p:nvPr/>
          </p:nvSpPr>
          <p:spPr bwMode="auto">
            <a:xfrm>
              <a:off x="1200" y="1262"/>
              <a:ext cx="322" cy="212"/>
            </a:xfrm>
            <a:prstGeom prst="rect">
              <a:avLst/>
            </a:prstGeom>
            <a:solidFill>
              <a:schemeClr val="tx1">
                <a:lumMod val="50000"/>
                <a:lumOff val="50000"/>
              </a:schemeClr>
            </a:solidFill>
            <a:ln w="9525">
              <a:noFill/>
              <a:miter lim="800000"/>
              <a:headEnd/>
              <a:tailEnd/>
            </a:ln>
          </p:spPr>
          <p:txBody>
            <a:bodyPr wrap="none" lIns="91429" tIns="45714" rIns="91429" bIns="45714">
              <a:spAutoFit/>
            </a:bodyPr>
            <a:lstStyle/>
            <a:p>
              <a:pPr eaLnBrk="0" hangingPunct="0"/>
              <a:r>
                <a:rPr lang="en-US" sz="1600" b="1" dirty="0">
                  <a:solidFill>
                    <a:srgbClr val="FFFFCC"/>
                  </a:solidFill>
                  <a:latin typeface="Helvetica" pitchFamily="34" charset="0"/>
                </a:rPr>
                <a:t>MO</a:t>
              </a:r>
            </a:p>
          </p:txBody>
        </p:sp>
        <p:sp>
          <p:nvSpPr>
            <p:cNvPr id="90" name="Text Box 33"/>
            <p:cNvSpPr txBox="1">
              <a:spLocks noChangeArrowheads="1"/>
            </p:cNvSpPr>
            <p:nvPr/>
          </p:nvSpPr>
          <p:spPr bwMode="auto">
            <a:xfrm>
              <a:off x="983" y="1771"/>
              <a:ext cx="508" cy="144"/>
            </a:xfrm>
            <a:prstGeom prst="rect">
              <a:avLst/>
            </a:prstGeom>
            <a:noFill/>
            <a:ln w="9525">
              <a:noFill/>
              <a:miter lim="800000"/>
              <a:headEnd/>
              <a:tailEnd/>
            </a:ln>
          </p:spPr>
          <p:txBody>
            <a:bodyPr wrap="none" lIns="91429" tIns="45714" rIns="91429" bIns="45714">
              <a:spAutoFit/>
            </a:bodyPr>
            <a:lstStyle/>
            <a:p>
              <a:pPr eaLnBrk="0" hangingPunct="0"/>
              <a:r>
                <a:rPr lang="en-US" sz="900" b="1" dirty="0">
                  <a:solidFill>
                    <a:schemeClr val="bg1"/>
                  </a:solidFill>
                  <a:latin typeface="Helvetica" pitchFamily="34" charset="0"/>
                </a:rPr>
                <a:t>Bull Shoals</a:t>
              </a:r>
            </a:p>
          </p:txBody>
        </p:sp>
        <p:sp>
          <p:nvSpPr>
            <p:cNvPr id="91" name="Oval 34"/>
            <p:cNvSpPr>
              <a:spLocks noChangeArrowheads="1"/>
            </p:cNvSpPr>
            <p:nvPr/>
          </p:nvSpPr>
          <p:spPr bwMode="auto">
            <a:xfrm>
              <a:off x="704" y="1899"/>
              <a:ext cx="66" cy="65"/>
            </a:xfrm>
            <a:prstGeom prst="ellipse">
              <a:avLst/>
            </a:prstGeom>
            <a:solidFill>
              <a:srgbClr val="FF0000"/>
            </a:solidFill>
            <a:ln w="19050">
              <a:solidFill>
                <a:srgbClr val="CCFFFF"/>
              </a:solidFill>
              <a:round/>
              <a:headEnd/>
              <a:tailEnd/>
            </a:ln>
          </p:spPr>
          <p:txBody>
            <a:bodyPr wrap="none" anchor="ctr"/>
            <a:lstStyle/>
            <a:p>
              <a:endParaRPr lang="en-US" dirty="0"/>
            </a:p>
          </p:txBody>
        </p:sp>
        <p:sp>
          <p:nvSpPr>
            <p:cNvPr id="92" name="Text Box 35"/>
            <p:cNvSpPr txBox="1">
              <a:spLocks noChangeArrowheads="1"/>
            </p:cNvSpPr>
            <p:nvPr/>
          </p:nvSpPr>
          <p:spPr bwMode="auto">
            <a:xfrm>
              <a:off x="380" y="1859"/>
              <a:ext cx="433" cy="173"/>
            </a:xfrm>
            <a:prstGeom prst="rect">
              <a:avLst/>
            </a:prstGeom>
            <a:noFill/>
            <a:ln w="9525">
              <a:noFill/>
              <a:miter lim="800000"/>
              <a:headEnd/>
              <a:tailEnd/>
            </a:ln>
          </p:spPr>
          <p:txBody>
            <a:bodyPr wrap="none" lIns="91429" tIns="45714" rIns="91429" bIns="45714">
              <a:spAutoFit/>
            </a:bodyPr>
            <a:lstStyle/>
            <a:p>
              <a:pPr eaLnBrk="0" hangingPunct="0"/>
              <a:r>
                <a:rPr lang="en-US" sz="1200" b="1" dirty="0">
                  <a:solidFill>
                    <a:schemeClr val="bg1"/>
                  </a:solidFill>
                  <a:latin typeface="Helvetica" pitchFamily="34" charset="0"/>
                </a:rPr>
                <a:t>Beaver</a:t>
              </a:r>
              <a:endParaRPr lang="en-US" sz="1000" b="1" dirty="0">
                <a:solidFill>
                  <a:schemeClr val="bg1"/>
                </a:solidFill>
                <a:latin typeface="Helvetica" pitchFamily="34" charset="0"/>
              </a:endParaRPr>
            </a:p>
          </p:txBody>
        </p:sp>
      </p:grpSp>
      <p:sp>
        <p:nvSpPr>
          <p:cNvPr id="95" name="TextBox 47"/>
          <p:cNvSpPr txBox="1">
            <a:spLocks noChangeArrowheads="1"/>
          </p:cNvSpPr>
          <p:nvPr/>
        </p:nvSpPr>
        <p:spPr bwMode="auto">
          <a:xfrm>
            <a:off x="1143000" y="1676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2</a:t>
            </a:r>
            <a:endParaRPr lang="en-US" sz="1400" b="1" dirty="0"/>
          </a:p>
        </p:txBody>
      </p:sp>
      <p:sp>
        <p:nvSpPr>
          <p:cNvPr id="96" name="TextBox 36"/>
          <p:cNvSpPr txBox="1">
            <a:spLocks noChangeArrowheads="1"/>
          </p:cNvSpPr>
          <p:nvPr/>
        </p:nvSpPr>
        <p:spPr bwMode="auto">
          <a:xfrm>
            <a:off x="4234032" y="914400"/>
            <a:ext cx="4495800" cy="6093976"/>
          </a:xfrm>
          <a:prstGeom prst="rect">
            <a:avLst/>
          </a:prstGeom>
          <a:noFill/>
          <a:ln w="9525">
            <a:noFill/>
            <a:miter lim="800000"/>
            <a:headEnd/>
            <a:tailEnd/>
          </a:ln>
        </p:spPr>
        <p:txBody>
          <a:bodyPr wrap="square">
            <a:spAutoFit/>
          </a:bodyPr>
          <a:lstStyle/>
          <a:p>
            <a:r>
              <a:rPr lang="en-US" sz="1600" dirty="0" smtClean="0"/>
              <a:t>Replace Gate Tower Windows, Blue Mountain </a:t>
            </a:r>
          </a:p>
          <a:p>
            <a:r>
              <a:rPr lang="en-US" sz="1600" dirty="0" smtClean="0"/>
              <a:t>(Between $250-500K)  1</a:t>
            </a:r>
            <a:r>
              <a:rPr lang="en-US" sz="1600" baseline="30000" dirty="0" smtClean="0"/>
              <a:t>st</a:t>
            </a:r>
            <a:r>
              <a:rPr lang="en-US" sz="1600" dirty="0" smtClean="0"/>
              <a:t> Qtr, SB</a:t>
            </a:r>
            <a:endParaRPr lang="en-US" sz="1600" dirty="0"/>
          </a:p>
          <a:p>
            <a:r>
              <a:rPr lang="en-US" sz="1600" dirty="0" smtClean="0"/>
              <a:t>IDIQ Park Mowing Services, Table Rock Lake (Between $100-250K) 1</a:t>
            </a:r>
            <a:r>
              <a:rPr lang="en-US" sz="1600" baseline="30000" dirty="0" smtClean="0"/>
              <a:t>st</a:t>
            </a:r>
            <a:r>
              <a:rPr lang="en-US" sz="1600" dirty="0" smtClean="0"/>
              <a:t> Qtr, SB</a:t>
            </a:r>
          </a:p>
          <a:p>
            <a:r>
              <a:rPr lang="en-US" sz="1600" dirty="0" smtClean="0"/>
              <a:t>Geothermal Conversions, </a:t>
            </a:r>
            <a:r>
              <a:rPr lang="en-US" sz="1600" dirty="0" err="1" smtClean="0"/>
              <a:t>Cleawater</a:t>
            </a:r>
            <a:r>
              <a:rPr lang="en-US" sz="1600" dirty="0" smtClean="0"/>
              <a:t> &amp; Bull Shoals Project Offices (Between $500K-$1M) 1</a:t>
            </a:r>
            <a:r>
              <a:rPr lang="en-US" sz="1600" baseline="30000" dirty="0" smtClean="0"/>
              <a:t>st</a:t>
            </a:r>
            <a:r>
              <a:rPr lang="en-US" sz="1600" dirty="0" smtClean="0"/>
              <a:t> Qtr, SB</a:t>
            </a:r>
          </a:p>
          <a:p>
            <a:r>
              <a:rPr lang="en-US" sz="1600" dirty="0" smtClean="0"/>
              <a:t>High Water Access to </a:t>
            </a:r>
            <a:r>
              <a:rPr lang="en-US" sz="1600" dirty="0" err="1" smtClean="0"/>
              <a:t>Tainter</a:t>
            </a:r>
            <a:r>
              <a:rPr lang="en-US" sz="1600" dirty="0" smtClean="0"/>
              <a:t> Gates, Table Rock Dam (Between $250-500K</a:t>
            </a:r>
            <a:r>
              <a:rPr lang="en-US" sz="1600" smtClean="0"/>
              <a:t>) 3</a:t>
            </a:r>
            <a:r>
              <a:rPr lang="en-US" sz="1600" baseline="30000" smtClean="0"/>
              <a:t>rd</a:t>
            </a:r>
            <a:r>
              <a:rPr lang="en-US" sz="1600" smtClean="0"/>
              <a:t> Qtr</a:t>
            </a:r>
            <a:r>
              <a:rPr lang="en-US" sz="1600" dirty="0" smtClean="0"/>
              <a:t>, SB</a:t>
            </a:r>
          </a:p>
          <a:p>
            <a:r>
              <a:rPr lang="en-US" sz="1600" dirty="0" smtClean="0"/>
              <a:t>IDIQ Park Maintenance Services, </a:t>
            </a:r>
            <a:r>
              <a:rPr lang="en-US" sz="1600" dirty="0" err="1" smtClean="0"/>
              <a:t>Greers</a:t>
            </a:r>
            <a:r>
              <a:rPr lang="en-US" sz="1600" dirty="0" smtClean="0"/>
              <a:t> Ferry Lake (Between $500K-$1M) 2</a:t>
            </a:r>
            <a:r>
              <a:rPr lang="en-US" sz="1600" baseline="30000" dirty="0" smtClean="0"/>
              <a:t>nd</a:t>
            </a:r>
            <a:r>
              <a:rPr lang="en-US" sz="1600" dirty="0" smtClean="0"/>
              <a:t> Qtr, SB</a:t>
            </a:r>
          </a:p>
          <a:p>
            <a:endParaRPr lang="en-US" sz="1600" b="1" u="sng" dirty="0" smtClean="0"/>
          </a:p>
          <a:p>
            <a:r>
              <a:rPr lang="en-US" sz="1600" b="1" u="sng" dirty="0" smtClean="0"/>
              <a:t>Initial Outfitting Requirement </a:t>
            </a:r>
          </a:p>
          <a:p>
            <a:r>
              <a:rPr lang="en-US" sz="1600" dirty="0" smtClean="0"/>
              <a:t>US Army Medical Materiel Center, Europe, Kaiserslautern, Germany (Between $10-$25M) 1</a:t>
            </a:r>
            <a:r>
              <a:rPr lang="en-US" sz="1600" baseline="30000" dirty="0" smtClean="0"/>
              <a:t>st</a:t>
            </a:r>
            <a:r>
              <a:rPr lang="en-US" sz="1600" dirty="0" smtClean="0"/>
              <a:t> Qtr, SB</a:t>
            </a:r>
          </a:p>
          <a:p>
            <a:endParaRPr lang="en-US" sz="1600" dirty="0" smtClean="0"/>
          </a:p>
          <a:p>
            <a:r>
              <a:rPr lang="en-US" sz="1600" b="1" u="sng" dirty="0" smtClean="0"/>
              <a:t>Integrated Design Build Initial Outfitting MATOC</a:t>
            </a:r>
            <a:r>
              <a:rPr lang="en-US" sz="1600" dirty="0" smtClean="0"/>
              <a:t>, US Air Force Medical Service Healthcare Facilities Modernization Program, (Over $500M), 2</a:t>
            </a:r>
            <a:r>
              <a:rPr lang="en-US" sz="1600" baseline="30000" dirty="0" smtClean="0"/>
              <a:t>nd</a:t>
            </a:r>
            <a:r>
              <a:rPr lang="en-US" sz="1600" dirty="0" smtClean="0"/>
              <a:t> Qtr, TBD</a:t>
            </a:r>
            <a:endParaRPr lang="en-US" sz="1600" b="1" u="sng" dirty="0" smtClean="0"/>
          </a:p>
          <a:p>
            <a:endParaRPr lang="en-US" dirty="0" smtClean="0"/>
          </a:p>
          <a:p>
            <a:endParaRPr lang="en-US" dirty="0" smtClean="0"/>
          </a:p>
          <a:p>
            <a:endParaRPr lang="en-US" dirty="0"/>
          </a:p>
        </p:txBody>
      </p:sp>
      <p:sp>
        <p:nvSpPr>
          <p:cNvPr id="97" name="TextBox 47"/>
          <p:cNvSpPr txBox="1">
            <a:spLocks noChangeArrowheads="1"/>
          </p:cNvSpPr>
          <p:nvPr/>
        </p:nvSpPr>
        <p:spPr bwMode="auto">
          <a:xfrm>
            <a:off x="685800" y="3124200"/>
            <a:ext cx="228600" cy="307777"/>
          </a:xfrm>
          <a:prstGeom prst="rect">
            <a:avLst/>
          </a:prstGeom>
          <a:solidFill>
            <a:srgbClr val="FFFF00"/>
          </a:solidFill>
          <a:ln w="9525">
            <a:noFill/>
            <a:miter lim="800000"/>
            <a:headEnd/>
            <a:tailEnd/>
          </a:ln>
        </p:spPr>
        <p:txBody>
          <a:bodyPr>
            <a:spAutoFit/>
          </a:bodyPr>
          <a:lstStyle/>
          <a:p>
            <a:pPr algn="ctr"/>
            <a:r>
              <a:rPr lang="en-US" sz="1400" b="1" dirty="0" smtClean="0"/>
              <a:t>1</a:t>
            </a:r>
            <a:endParaRPr lang="en-US" sz="1400" b="1" dirty="0"/>
          </a:p>
        </p:txBody>
      </p:sp>
      <p:sp>
        <p:nvSpPr>
          <p:cNvPr id="99" name="TextBox 38"/>
          <p:cNvSpPr txBox="1">
            <a:spLocks noChangeArrowheads="1"/>
          </p:cNvSpPr>
          <p:nvPr/>
        </p:nvSpPr>
        <p:spPr bwMode="auto">
          <a:xfrm>
            <a:off x="4005432" y="1066800"/>
            <a:ext cx="228600" cy="307975"/>
          </a:xfrm>
          <a:prstGeom prst="rect">
            <a:avLst/>
          </a:prstGeom>
          <a:solidFill>
            <a:srgbClr val="FFFF00"/>
          </a:solidFill>
          <a:ln w="9525">
            <a:noFill/>
            <a:miter lim="800000"/>
            <a:headEnd/>
            <a:tailEnd/>
          </a:ln>
        </p:spPr>
        <p:txBody>
          <a:bodyPr>
            <a:spAutoFit/>
          </a:bodyPr>
          <a:lstStyle/>
          <a:p>
            <a:pPr algn="ctr"/>
            <a:r>
              <a:rPr lang="en-US" sz="1400" b="1" dirty="0"/>
              <a:t>1</a:t>
            </a:r>
          </a:p>
        </p:txBody>
      </p:sp>
      <p:sp>
        <p:nvSpPr>
          <p:cNvPr id="100" name="TextBox 38"/>
          <p:cNvSpPr txBox="1">
            <a:spLocks noChangeArrowheads="1"/>
          </p:cNvSpPr>
          <p:nvPr/>
        </p:nvSpPr>
        <p:spPr bwMode="auto">
          <a:xfrm>
            <a:off x="4038600" y="1524000"/>
            <a:ext cx="228600" cy="307777"/>
          </a:xfrm>
          <a:prstGeom prst="rect">
            <a:avLst/>
          </a:prstGeom>
          <a:solidFill>
            <a:srgbClr val="FFFF00"/>
          </a:solidFill>
          <a:ln w="9525">
            <a:noFill/>
            <a:miter lim="800000"/>
            <a:headEnd/>
            <a:tailEnd/>
          </a:ln>
        </p:spPr>
        <p:txBody>
          <a:bodyPr>
            <a:spAutoFit/>
          </a:bodyPr>
          <a:lstStyle/>
          <a:p>
            <a:pPr algn="ctr"/>
            <a:r>
              <a:rPr lang="en-US" sz="1400" b="1" dirty="0" smtClean="0"/>
              <a:t>2</a:t>
            </a:r>
            <a:endParaRPr lang="en-US" sz="1400" b="1" dirty="0"/>
          </a:p>
        </p:txBody>
      </p:sp>
      <p:sp>
        <p:nvSpPr>
          <p:cNvPr id="101" name="TextBox 38"/>
          <p:cNvSpPr txBox="1">
            <a:spLocks noChangeArrowheads="1"/>
          </p:cNvSpPr>
          <p:nvPr/>
        </p:nvSpPr>
        <p:spPr bwMode="auto">
          <a:xfrm>
            <a:off x="4038600" y="2133600"/>
            <a:ext cx="228600" cy="307777"/>
          </a:xfrm>
          <a:prstGeom prst="rect">
            <a:avLst/>
          </a:prstGeom>
          <a:solidFill>
            <a:srgbClr val="FFFF00"/>
          </a:solidFill>
          <a:ln w="9525">
            <a:noFill/>
            <a:miter lim="800000"/>
            <a:headEnd/>
            <a:tailEnd/>
          </a:ln>
        </p:spPr>
        <p:txBody>
          <a:bodyPr>
            <a:spAutoFit/>
          </a:bodyPr>
          <a:lstStyle/>
          <a:p>
            <a:pPr algn="ctr"/>
            <a:r>
              <a:rPr lang="en-US" sz="1400" b="1" dirty="0" smtClean="0"/>
              <a:t>3</a:t>
            </a:r>
            <a:endParaRPr lang="en-US" sz="1400" b="1" dirty="0"/>
          </a:p>
        </p:txBody>
      </p:sp>
      <p:sp>
        <p:nvSpPr>
          <p:cNvPr id="102" name="TextBox 38"/>
          <p:cNvSpPr txBox="1">
            <a:spLocks noChangeArrowheads="1"/>
          </p:cNvSpPr>
          <p:nvPr/>
        </p:nvSpPr>
        <p:spPr bwMode="auto">
          <a:xfrm>
            <a:off x="4005432" y="2743200"/>
            <a:ext cx="228600" cy="307777"/>
          </a:xfrm>
          <a:prstGeom prst="rect">
            <a:avLst/>
          </a:prstGeom>
          <a:solidFill>
            <a:srgbClr val="FFFF00"/>
          </a:solidFill>
          <a:ln w="9525">
            <a:noFill/>
            <a:miter lim="800000"/>
            <a:headEnd/>
            <a:tailEnd/>
          </a:ln>
        </p:spPr>
        <p:txBody>
          <a:bodyPr>
            <a:spAutoFit/>
          </a:bodyPr>
          <a:lstStyle/>
          <a:p>
            <a:pPr algn="ctr"/>
            <a:r>
              <a:rPr lang="en-US" sz="1400" b="1" dirty="0" smtClean="0"/>
              <a:t>4</a:t>
            </a:r>
            <a:endParaRPr lang="en-US" sz="1400" b="1" dirty="0"/>
          </a:p>
        </p:txBody>
      </p:sp>
      <p:sp>
        <p:nvSpPr>
          <p:cNvPr id="103" name="TextBox 38"/>
          <p:cNvSpPr txBox="1">
            <a:spLocks noChangeArrowheads="1"/>
          </p:cNvSpPr>
          <p:nvPr/>
        </p:nvSpPr>
        <p:spPr bwMode="auto">
          <a:xfrm>
            <a:off x="2590800" y="2895600"/>
            <a:ext cx="228600" cy="307777"/>
          </a:xfrm>
          <a:prstGeom prst="rect">
            <a:avLst/>
          </a:prstGeom>
          <a:solidFill>
            <a:srgbClr val="FFFF00"/>
          </a:solidFill>
          <a:ln w="9525">
            <a:noFill/>
            <a:miter lim="800000"/>
            <a:headEnd/>
            <a:tailEnd/>
          </a:ln>
        </p:spPr>
        <p:txBody>
          <a:bodyPr>
            <a:spAutoFit/>
          </a:bodyPr>
          <a:lstStyle/>
          <a:p>
            <a:pPr algn="ctr"/>
            <a:r>
              <a:rPr lang="en-US" sz="1400" b="1" dirty="0" smtClean="0"/>
              <a:t>5</a:t>
            </a:r>
            <a:endParaRPr lang="en-US" sz="1400" b="1" dirty="0"/>
          </a:p>
        </p:txBody>
      </p:sp>
      <p:sp>
        <p:nvSpPr>
          <p:cNvPr id="105" name="TextBox 47"/>
          <p:cNvSpPr txBox="1">
            <a:spLocks noChangeArrowheads="1"/>
          </p:cNvSpPr>
          <p:nvPr/>
        </p:nvSpPr>
        <p:spPr bwMode="auto">
          <a:xfrm>
            <a:off x="2895600" y="1524000"/>
            <a:ext cx="228600" cy="307777"/>
          </a:xfrm>
          <a:prstGeom prst="rect">
            <a:avLst/>
          </a:prstGeom>
          <a:solidFill>
            <a:srgbClr val="FFFF00"/>
          </a:solidFill>
          <a:ln w="9525">
            <a:noFill/>
            <a:miter lim="800000"/>
            <a:headEnd/>
            <a:tailEnd/>
          </a:ln>
        </p:spPr>
        <p:txBody>
          <a:bodyPr>
            <a:spAutoFit/>
          </a:bodyPr>
          <a:lstStyle/>
          <a:p>
            <a:pPr algn="ctr"/>
            <a:r>
              <a:rPr lang="en-US" sz="1400" b="1" dirty="0" smtClean="0"/>
              <a:t>3</a:t>
            </a:r>
            <a:endParaRPr lang="en-US" sz="1400" b="1" dirty="0"/>
          </a:p>
        </p:txBody>
      </p:sp>
      <p:sp>
        <p:nvSpPr>
          <p:cNvPr id="106" name="TextBox 47"/>
          <p:cNvSpPr txBox="1">
            <a:spLocks noChangeArrowheads="1"/>
          </p:cNvSpPr>
          <p:nvPr/>
        </p:nvSpPr>
        <p:spPr bwMode="auto">
          <a:xfrm>
            <a:off x="1447800" y="1676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4</a:t>
            </a:r>
            <a:endParaRPr lang="en-US" sz="1400" b="1" dirty="0"/>
          </a:p>
        </p:txBody>
      </p:sp>
      <p:sp>
        <p:nvSpPr>
          <p:cNvPr id="107" name="TextBox 47"/>
          <p:cNvSpPr txBox="1">
            <a:spLocks noChangeArrowheads="1"/>
          </p:cNvSpPr>
          <p:nvPr/>
        </p:nvSpPr>
        <p:spPr bwMode="auto">
          <a:xfrm>
            <a:off x="2057400" y="5867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7</a:t>
            </a:r>
            <a:endParaRPr lang="en-US" sz="1400" b="1" dirty="0"/>
          </a:p>
        </p:txBody>
      </p:sp>
      <p:sp>
        <p:nvSpPr>
          <p:cNvPr id="48" name="TextBox 47"/>
          <p:cNvSpPr txBox="1">
            <a:spLocks noChangeArrowheads="1"/>
          </p:cNvSpPr>
          <p:nvPr/>
        </p:nvSpPr>
        <p:spPr bwMode="auto">
          <a:xfrm>
            <a:off x="2133600" y="2286000"/>
            <a:ext cx="228600" cy="307777"/>
          </a:xfrm>
          <a:prstGeom prst="rect">
            <a:avLst/>
          </a:prstGeom>
          <a:solidFill>
            <a:srgbClr val="FFFF00"/>
          </a:solidFill>
          <a:ln w="9525">
            <a:noFill/>
            <a:miter lim="800000"/>
            <a:headEnd/>
            <a:tailEnd/>
          </a:ln>
        </p:spPr>
        <p:txBody>
          <a:bodyPr>
            <a:spAutoFit/>
          </a:bodyPr>
          <a:lstStyle/>
          <a:p>
            <a:pPr algn="ctr"/>
            <a:r>
              <a:rPr lang="en-US" sz="1400" b="1" dirty="0" smtClean="0"/>
              <a:t>3</a:t>
            </a:r>
            <a:endParaRPr lang="en-US" sz="1400" b="1" dirty="0"/>
          </a:p>
        </p:txBody>
      </p:sp>
      <p:sp>
        <p:nvSpPr>
          <p:cNvPr id="49" name="TextBox 47"/>
          <p:cNvSpPr txBox="1">
            <a:spLocks noChangeArrowheads="1"/>
          </p:cNvSpPr>
          <p:nvPr/>
        </p:nvSpPr>
        <p:spPr bwMode="auto">
          <a:xfrm>
            <a:off x="1676400" y="5867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6</a:t>
            </a:r>
            <a:endParaRPr lang="en-US" sz="1400" b="1" dirty="0"/>
          </a:p>
        </p:txBody>
      </p:sp>
      <p:sp>
        <p:nvSpPr>
          <p:cNvPr id="51" name="TextBox 50"/>
          <p:cNvSpPr txBox="1">
            <a:spLocks noChangeArrowheads="1"/>
          </p:cNvSpPr>
          <p:nvPr/>
        </p:nvSpPr>
        <p:spPr bwMode="auto">
          <a:xfrm>
            <a:off x="3962400" y="4038600"/>
            <a:ext cx="228600" cy="307777"/>
          </a:xfrm>
          <a:prstGeom prst="rect">
            <a:avLst/>
          </a:prstGeom>
          <a:solidFill>
            <a:srgbClr val="FFFF00"/>
          </a:solidFill>
          <a:ln w="9525">
            <a:noFill/>
            <a:miter lim="800000"/>
            <a:headEnd/>
            <a:tailEnd/>
          </a:ln>
        </p:spPr>
        <p:txBody>
          <a:bodyPr>
            <a:spAutoFit/>
          </a:bodyPr>
          <a:lstStyle/>
          <a:p>
            <a:pPr algn="ctr"/>
            <a:r>
              <a:rPr lang="en-US" sz="1400" b="1" dirty="0" smtClean="0"/>
              <a:t>6</a:t>
            </a:r>
            <a:endParaRPr lang="en-US" sz="1400" b="1" dirty="0"/>
          </a:p>
        </p:txBody>
      </p:sp>
      <p:sp>
        <p:nvSpPr>
          <p:cNvPr id="52" name="TextBox 47"/>
          <p:cNvSpPr txBox="1">
            <a:spLocks noChangeArrowheads="1"/>
          </p:cNvSpPr>
          <p:nvPr/>
        </p:nvSpPr>
        <p:spPr bwMode="auto">
          <a:xfrm>
            <a:off x="3962400" y="5257800"/>
            <a:ext cx="228600" cy="307777"/>
          </a:xfrm>
          <a:prstGeom prst="rect">
            <a:avLst/>
          </a:prstGeom>
          <a:solidFill>
            <a:srgbClr val="FFFF00"/>
          </a:solidFill>
          <a:ln w="9525">
            <a:noFill/>
            <a:miter lim="800000"/>
            <a:headEnd/>
            <a:tailEnd/>
          </a:ln>
        </p:spPr>
        <p:txBody>
          <a:bodyPr>
            <a:spAutoFit/>
          </a:bodyPr>
          <a:lstStyle/>
          <a:p>
            <a:pPr algn="ctr"/>
            <a:r>
              <a:rPr lang="en-US" sz="1400" b="1" dirty="0" smtClean="0"/>
              <a:t>7</a:t>
            </a:r>
            <a:endParaRPr lang="en-US" sz="1400" b="1" dirty="0"/>
          </a:p>
        </p:txBody>
      </p:sp>
      <p:sp>
        <p:nvSpPr>
          <p:cNvPr id="54" name="TextBox 38"/>
          <p:cNvSpPr txBox="1">
            <a:spLocks noChangeArrowheads="1"/>
          </p:cNvSpPr>
          <p:nvPr/>
        </p:nvSpPr>
        <p:spPr bwMode="auto">
          <a:xfrm>
            <a:off x="4005432" y="3200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5</a:t>
            </a:r>
            <a:endParaRPr lang="en-US" sz="1400" b="1" dirty="0"/>
          </a:p>
        </p:txBody>
      </p:sp>
      <p:sp>
        <p:nvSpPr>
          <p:cNvPr id="57" name="TextBox 56"/>
          <p:cNvSpPr txBox="1"/>
          <p:nvPr/>
        </p:nvSpPr>
        <p:spPr>
          <a:xfrm>
            <a:off x="914400" y="5486400"/>
            <a:ext cx="2895600" cy="338554"/>
          </a:xfrm>
          <a:prstGeom prst="rect">
            <a:avLst/>
          </a:prstGeom>
          <a:noFill/>
        </p:spPr>
        <p:txBody>
          <a:bodyPr wrap="square" rtlCol="0">
            <a:spAutoFit/>
          </a:bodyPr>
          <a:lstStyle/>
          <a:p>
            <a:r>
              <a:rPr lang="en-US" sz="1600" u="sng" dirty="0" smtClean="0"/>
              <a:t>Outside Little Rock Boundary</a:t>
            </a:r>
            <a:endParaRPr lang="en-US" sz="1600" u="sng" dirty="0"/>
          </a:p>
        </p:txBody>
      </p:sp>
      <p:sp>
        <p:nvSpPr>
          <p:cNvPr id="53"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FY15 Opportunities – Little Rock District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AutoShape 54" descr="https://155.88.1.235/teamtulsa/LOGOs/Tulsa%20Dist%20Pin%20Logo.jpg">
            <a:hlinkClick r:id="rId4"/>
          </p:cNvPr>
          <p:cNvSpPr>
            <a:spLocks noChangeAspect="1" noChangeArrowheads="1"/>
          </p:cNvSpPr>
          <p:nvPr/>
        </p:nvSpPr>
        <p:spPr bwMode="auto">
          <a:xfrm>
            <a:off x="155575" y="-846138"/>
            <a:ext cx="1190625" cy="1190626"/>
          </a:xfrm>
          <a:prstGeom prst="rect">
            <a:avLst/>
          </a:prstGeom>
          <a:noFill/>
          <a:ln w="9525">
            <a:noFill/>
            <a:miter lim="800000"/>
            <a:headEnd/>
            <a:tailEnd/>
          </a:ln>
        </p:spPr>
        <p:txBody>
          <a:bodyPr/>
          <a:lstStyle/>
          <a:p>
            <a:endParaRPr lang="en-US" dirty="0"/>
          </a:p>
        </p:txBody>
      </p:sp>
      <p:sp>
        <p:nvSpPr>
          <p:cNvPr id="23"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17</a:t>
            </a:fld>
            <a:endParaRPr lang="en-US" dirty="0" smtClean="0"/>
          </a:p>
        </p:txBody>
      </p:sp>
      <p:graphicFrame>
        <p:nvGraphicFramePr>
          <p:cNvPr id="16" name="Object 17"/>
          <p:cNvGraphicFramePr>
            <a:graphicFrameLocks/>
          </p:cNvGraphicFramePr>
          <p:nvPr/>
        </p:nvGraphicFramePr>
        <p:xfrm>
          <a:off x="95250" y="990600"/>
          <a:ext cx="4648200" cy="4572000"/>
        </p:xfrm>
        <a:graphic>
          <a:graphicData uri="http://schemas.openxmlformats.org/presentationml/2006/ole">
            <p:oleObj spid="_x0000_s53250" name="CorelDRAW 6.0" r:id="rId5" imgW="7910280" imgH="6149880" progId="">
              <p:embed/>
            </p:oleObj>
          </a:graphicData>
        </a:graphic>
      </p:graphicFrame>
      <p:sp>
        <p:nvSpPr>
          <p:cNvPr id="17" name="5-Point Star 16"/>
          <p:cNvSpPr/>
          <p:nvPr/>
        </p:nvSpPr>
        <p:spPr>
          <a:xfrm>
            <a:off x="2819400" y="4114800"/>
            <a:ext cx="2286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5-Point Star 17"/>
          <p:cNvSpPr/>
          <p:nvPr/>
        </p:nvSpPr>
        <p:spPr>
          <a:xfrm>
            <a:off x="2133600" y="4419600"/>
            <a:ext cx="2286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 name="Oval 18"/>
          <p:cNvSpPr/>
          <p:nvPr/>
        </p:nvSpPr>
        <p:spPr>
          <a:xfrm flipV="1">
            <a:off x="3733800" y="3581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1" name="TextBox 38"/>
          <p:cNvSpPr txBox="1">
            <a:spLocks noChangeArrowheads="1"/>
          </p:cNvSpPr>
          <p:nvPr/>
        </p:nvSpPr>
        <p:spPr bwMode="auto">
          <a:xfrm>
            <a:off x="4572000" y="990600"/>
            <a:ext cx="228600" cy="307975"/>
          </a:xfrm>
          <a:prstGeom prst="rect">
            <a:avLst/>
          </a:prstGeom>
          <a:solidFill>
            <a:srgbClr val="FFFF00"/>
          </a:solidFill>
          <a:ln w="9525">
            <a:noFill/>
            <a:miter lim="800000"/>
            <a:headEnd/>
            <a:tailEnd/>
          </a:ln>
        </p:spPr>
        <p:txBody>
          <a:bodyPr>
            <a:spAutoFit/>
          </a:bodyPr>
          <a:lstStyle/>
          <a:p>
            <a:pPr algn="ctr"/>
            <a:r>
              <a:rPr lang="en-US" sz="1400" b="1" dirty="0"/>
              <a:t>1</a:t>
            </a:r>
          </a:p>
        </p:txBody>
      </p:sp>
      <p:sp>
        <p:nvSpPr>
          <p:cNvPr id="22" name="TextBox 38"/>
          <p:cNvSpPr txBox="1">
            <a:spLocks noChangeArrowheads="1"/>
          </p:cNvSpPr>
          <p:nvPr/>
        </p:nvSpPr>
        <p:spPr bwMode="auto">
          <a:xfrm>
            <a:off x="4572000" y="1352550"/>
            <a:ext cx="228600" cy="307777"/>
          </a:xfrm>
          <a:prstGeom prst="rect">
            <a:avLst/>
          </a:prstGeom>
          <a:solidFill>
            <a:srgbClr val="FFFF00"/>
          </a:solidFill>
          <a:ln w="9525">
            <a:noFill/>
            <a:miter lim="800000"/>
            <a:headEnd/>
            <a:tailEnd/>
          </a:ln>
        </p:spPr>
        <p:txBody>
          <a:bodyPr>
            <a:spAutoFit/>
          </a:bodyPr>
          <a:lstStyle/>
          <a:p>
            <a:pPr algn="ctr"/>
            <a:r>
              <a:rPr lang="en-US" sz="1400" b="1" dirty="0" smtClean="0"/>
              <a:t>2</a:t>
            </a:r>
            <a:endParaRPr lang="en-US" sz="1400" b="1" dirty="0"/>
          </a:p>
        </p:txBody>
      </p:sp>
      <p:sp>
        <p:nvSpPr>
          <p:cNvPr id="24" name="TextBox 38"/>
          <p:cNvSpPr txBox="1">
            <a:spLocks noChangeArrowheads="1"/>
          </p:cNvSpPr>
          <p:nvPr/>
        </p:nvSpPr>
        <p:spPr bwMode="auto">
          <a:xfrm>
            <a:off x="4572000" y="1711523"/>
            <a:ext cx="228600" cy="307777"/>
          </a:xfrm>
          <a:prstGeom prst="rect">
            <a:avLst/>
          </a:prstGeom>
          <a:solidFill>
            <a:srgbClr val="FFFF00"/>
          </a:solidFill>
          <a:ln w="9525">
            <a:noFill/>
            <a:miter lim="800000"/>
            <a:headEnd/>
            <a:tailEnd/>
          </a:ln>
        </p:spPr>
        <p:txBody>
          <a:bodyPr>
            <a:spAutoFit/>
          </a:bodyPr>
          <a:lstStyle/>
          <a:p>
            <a:pPr algn="ctr"/>
            <a:r>
              <a:rPr lang="en-US" sz="1400" b="1" dirty="0" smtClean="0"/>
              <a:t>3</a:t>
            </a:r>
            <a:endParaRPr lang="en-US" sz="1400" b="1" dirty="0"/>
          </a:p>
        </p:txBody>
      </p:sp>
      <p:sp>
        <p:nvSpPr>
          <p:cNvPr id="26" name="TextBox 38"/>
          <p:cNvSpPr txBox="1">
            <a:spLocks noChangeArrowheads="1"/>
          </p:cNvSpPr>
          <p:nvPr/>
        </p:nvSpPr>
        <p:spPr bwMode="auto">
          <a:xfrm>
            <a:off x="4572000" y="2400300"/>
            <a:ext cx="228600" cy="307777"/>
          </a:xfrm>
          <a:prstGeom prst="rect">
            <a:avLst/>
          </a:prstGeom>
          <a:solidFill>
            <a:srgbClr val="FFFF00"/>
          </a:solidFill>
          <a:ln w="9525">
            <a:noFill/>
            <a:miter lim="800000"/>
            <a:headEnd/>
            <a:tailEnd/>
          </a:ln>
        </p:spPr>
        <p:txBody>
          <a:bodyPr>
            <a:spAutoFit/>
          </a:bodyPr>
          <a:lstStyle/>
          <a:p>
            <a:pPr algn="ctr"/>
            <a:r>
              <a:rPr lang="en-US" sz="1400" b="1" dirty="0" smtClean="0"/>
              <a:t>5</a:t>
            </a:r>
            <a:endParaRPr lang="en-US" sz="1400" b="1" dirty="0"/>
          </a:p>
        </p:txBody>
      </p:sp>
      <p:sp>
        <p:nvSpPr>
          <p:cNvPr id="27" name="TextBox 38"/>
          <p:cNvSpPr txBox="1">
            <a:spLocks noChangeArrowheads="1"/>
          </p:cNvSpPr>
          <p:nvPr/>
        </p:nvSpPr>
        <p:spPr bwMode="auto">
          <a:xfrm>
            <a:off x="4572000" y="2933700"/>
            <a:ext cx="228600" cy="307777"/>
          </a:xfrm>
          <a:prstGeom prst="rect">
            <a:avLst/>
          </a:prstGeom>
          <a:solidFill>
            <a:srgbClr val="FFFF00"/>
          </a:solidFill>
          <a:ln w="9525">
            <a:noFill/>
            <a:miter lim="800000"/>
            <a:headEnd/>
            <a:tailEnd/>
          </a:ln>
        </p:spPr>
        <p:txBody>
          <a:bodyPr>
            <a:spAutoFit/>
          </a:bodyPr>
          <a:lstStyle/>
          <a:p>
            <a:pPr algn="ctr"/>
            <a:r>
              <a:rPr lang="en-US" sz="1400" b="1" dirty="0" smtClean="0"/>
              <a:t>6</a:t>
            </a:r>
            <a:endParaRPr lang="en-US" sz="1400" b="1" dirty="0"/>
          </a:p>
        </p:txBody>
      </p:sp>
      <p:sp>
        <p:nvSpPr>
          <p:cNvPr id="28" name="TextBox 38"/>
          <p:cNvSpPr txBox="1">
            <a:spLocks noChangeArrowheads="1"/>
          </p:cNvSpPr>
          <p:nvPr/>
        </p:nvSpPr>
        <p:spPr bwMode="auto">
          <a:xfrm>
            <a:off x="4572000" y="3371850"/>
            <a:ext cx="228600" cy="307777"/>
          </a:xfrm>
          <a:prstGeom prst="rect">
            <a:avLst/>
          </a:prstGeom>
          <a:solidFill>
            <a:srgbClr val="FFFF00"/>
          </a:solidFill>
          <a:ln w="9525">
            <a:noFill/>
            <a:miter lim="800000"/>
            <a:headEnd/>
            <a:tailEnd/>
          </a:ln>
        </p:spPr>
        <p:txBody>
          <a:bodyPr>
            <a:spAutoFit/>
          </a:bodyPr>
          <a:lstStyle/>
          <a:p>
            <a:pPr algn="ctr"/>
            <a:r>
              <a:rPr lang="en-US" sz="1400" b="1" dirty="0" smtClean="0"/>
              <a:t>7</a:t>
            </a:r>
            <a:endParaRPr lang="en-US" sz="1400" b="1" dirty="0"/>
          </a:p>
        </p:txBody>
      </p:sp>
      <p:sp>
        <p:nvSpPr>
          <p:cNvPr id="29" name="TextBox 38"/>
          <p:cNvSpPr txBox="1">
            <a:spLocks noChangeArrowheads="1"/>
          </p:cNvSpPr>
          <p:nvPr/>
        </p:nvSpPr>
        <p:spPr bwMode="auto">
          <a:xfrm>
            <a:off x="4572000" y="3771900"/>
            <a:ext cx="228600" cy="307777"/>
          </a:xfrm>
          <a:prstGeom prst="rect">
            <a:avLst/>
          </a:prstGeom>
          <a:solidFill>
            <a:srgbClr val="FFFF00"/>
          </a:solidFill>
          <a:ln w="9525">
            <a:noFill/>
            <a:miter lim="800000"/>
            <a:headEnd/>
            <a:tailEnd/>
          </a:ln>
        </p:spPr>
        <p:txBody>
          <a:bodyPr>
            <a:spAutoFit/>
          </a:bodyPr>
          <a:lstStyle/>
          <a:p>
            <a:pPr algn="ctr"/>
            <a:r>
              <a:rPr lang="en-US" sz="1400" b="1" dirty="0" smtClean="0"/>
              <a:t>8</a:t>
            </a:r>
            <a:endParaRPr lang="en-US" sz="1400" b="1" dirty="0"/>
          </a:p>
        </p:txBody>
      </p:sp>
      <p:sp>
        <p:nvSpPr>
          <p:cNvPr id="33" name="TextBox 38"/>
          <p:cNvSpPr txBox="1">
            <a:spLocks noChangeArrowheads="1"/>
          </p:cNvSpPr>
          <p:nvPr/>
        </p:nvSpPr>
        <p:spPr bwMode="auto">
          <a:xfrm>
            <a:off x="3371850" y="2266950"/>
            <a:ext cx="228600" cy="307777"/>
          </a:xfrm>
          <a:prstGeom prst="rect">
            <a:avLst/>
          </a:prstGeom>
          <a:solidFill>
            <a:srgbClr val="FFFF00"/>
          </a:solidFill>
          <a:ln w="9525">
            <a:noFill/>
            <a:miter lim="800000"/>
            <a:headEnd/>
            <a:tailEnd/>
          </a:ln>
        </p:spPr>
        <p:txBody>
          <a:bodyPr>
            <a:spAutoFit/>
          </a:bodyPr>
          <a:lstStyle/>
          <a:p>
            <a:pPr algn="ctr"/>
            <a:r>
              <a:rPr lang="en-US" sz="1400" b="1" dirty="0" smtClean="0"/>
              <a:t>7</a:t>
            </a:r>
            <a:endParaRPr lang="en-US" sz="1400" b="1" dirty="0"/>
          </a:p>
        </p:txBody>
      </p:sp>
      <p:sp>
        <p:nvSpPr>
          <p:cNvPr id="34" name="TextBox 38"/>
          <p:cNvSpPr txBox="1">
            <a:spLocks noChangeArrowheads="1"/>
          </p:cNvSpPr>
          <p:nvPr/>
        </p:nvSpPr>
        <p:spPr bwMode="auto">
          <a:xfrm>
            <a:off x="4267200" y="3505200"/>
            <a:ext cx="228600" cy="307777"/>
          </a:xfrm>
          <a:prstGeom prst="rect">
            <a:avLst/>
          </a:prstGeom>
          <a:solidFill>
            <a:srgbClr val="FFFF00"/>
          </a:solidFill>
          <a:ln w="9525">
            <a:noFill/>
            <a:miter lim="800000"/>
            <a:headEnd/>
            <a:tailEnd/>
          </a:ln>
        </p:spPr>
        <p:txBody>
          <a:bodyPr>
            <a:spAutoFit/>
          </a:bodyPr>
          <a:lstStyle/>
          <a:p>
            <a:pPr algn="ctr"/>
            <a:r>
              <a:rPr lang="en-US" sz="1400" b="1" dirty="0" smtClean="0"/>
              <a:t>5</a:t>
            </a:r>
            <a:endParaRPr lang="en-US" sz="1400" b="1" dirty="0"/>
          </a:p>
        </p:txBody>
      </p:sp>
      <p:sp>
        <p:nvSpPr>
          <p:cNvPr id="35" name="TextBox 38"/>
          <p:cNvSpPr txBox="1">
            <a:spLocks noChangeArrowheads="1"/>
          </p:cNvSpPr>
          <p:nvPr/>
        </p:nvSpPr>
        <p:spPr bwMode="auto">
          <a:xfrm>
            <a:off x="4200525" y="4343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6</a:t>
            </a:r>
            <a:endParaRPr lang="en-US" sz="1400" b="1" dirty="0"/>
          </a:p>
        </p:txBody>
      </p:sp>
      <p:sp>
        <p:nvSpPr>
          <p:cNvPr id="36" name="TextBox 38"/>
          <p:cNvSpPr txBox="1">
            <a:spLocks noChangeArrowheads="1"/>
          </p:cNvSpPr>
          <p:nvPr/>
        </p:nvSpPr>
        <p:spPr bwMode="auto">
          <a:xfrm>
            <a:off x="3276600" y="1323975"/>
            <a:ext cx="228600" cy="307777"/>
          </a:xfrm>
          <a:prstGeom prst="rect">
            <a:avLst/>
          </a:prstGeom>
          <a:solidFill>
            <a:srgbClr val="FFFF00"/>
          </a:solidFill>
          <a:ln w="9525">
            <a:noFill/>
            <a:miter lim="800000"/>
            <a:headEnd/>
            <a:tailEnd/>
          </a:ln>
        </p:spPr>
        <p:txBody>
          <a:bodyPr>
            <a:spAutoFit/>
          </a:bodyPr>
          <a:lstStyle/>
          <a:p>
            <a:pPr algn="ctr"/>
            <a:r>
              <a:rPr lang="en-US" sz="1400" b="1" dirty="0" smtClean="0"/>
              <a:t>9</a:t>
            </a:r>
            <a:endParaRPr lang="en-US" sz="1400" b="1" dirty="0"/>
          </a:p>
        </p:txBody>
      </p:sp>
      <p:sp>
        <p:nvSpPr>
          <p:cNvPr id="38" name="TextBox 38"/>
          <p:cNvSpPr txBox="1">
            <a:spLocks noChangeArrowheads="1"/>
          </p:cNvSpPr>
          <p:nvPr/>
        </p:nvSpPr>
        <p:spPr bwMode="auto">
          <a:xfrm>
            <a:off x="3124200" y="4848225"/>
            <a:ext cx="228600" cy="307777"/>
          </a:xfrm>
          <a:prstGeom prst="rect">
            <a:avLst/>
          </a:prstGeom>
          <a:solidFill>
            <a:srgbClr val="FFFF00"/>
          </a:solidFill>
          <a:ln w="9525">
            <a:noFill/>
            <a:miter lim="800000"/>
            <a:headEnd/>
            <a:tailEnd/>
          </a:ln>
        </p:spPr>
        <p:txBody>
          <a:bodyPr>
            <a:spAutoFit/>
          </a:bodyPr>
          <a:lstStyle/>
          <a:p>
            <a:pPr algn="ctr"/>
            <a:r>
              <a:rPr lang="en-US" sz="1400" b="1" dirty="0" smtClean="0"/>
              <a:t>8</a:t>
            </a:r>
            <a:endParaRPr lang="en-US" sz="1400" b="1" dirty="0"/>
          </a:p>
        </p:txBody>
      </p:sp>
      <p:sp>
        <p:nvSpPr>
          <p:cNvPr id="42" name="Rectangle 41"/>
          <p:cNvSpPr/>
          <p:nvPr/>
        </p:nvSpPr>
        <p:spPr>
          <a:xfrm>
            <a:off x="4876800" y="1009650"/>
            <a:ext cx="4419600" cy="6463308"/>
          </a:xfrm>
          <a:prstGeom prst="rect">
            <a:avLst/>
          </a:prstGeom>
        </p:spPr>
        <p:txBody>
          <a:bodyPr wrap="square">
            <a:spAutoFit/>
          </a:bodyPr>
          <a:lstStyle/>
          <a:p>
            <a:pPr indent="-342900">
              <a:spcBef>
                <a:spcPts val="0"/>
              </a:spcBef>
              <a:spcAft>
                <a:spcPts val="1200"/>
              </a:spcAft>
              <a:defRPr/>
            </a:pPr>
            <a:r>
              <a:rPr lang="en-US" sz="1200" b="1" dirty="0" smtClean="0">
                <a:solidFill>
                  <a:srgbClr val="000000"/>
                </a:solidFill>
                <a:latin typeface="Arial"/>
              </a:rPr>
              <a:t>$5M &amp; $15M Design-Build Const SATOC (WOSB) </a:t>
            </a:r>
            <a:r>
              <a:rPr lang="en-US" sz="1200" b="1" kern="0" dirty="0" smtClean="0"/>
              <a:t>– 3</a:t>
            </a:r>
            <a:r>
              <a:rPr lang="en-US" sz="1200" b="1" kern="0" baseline="30000" dirty="0" smtClean="0"/>
              <a:t>rd</a:t>
            </a:r>
            <a:r>
              <a:rPr lang="en-US" sz="1200" b="1" kern="0" dirty="0" smtClean="0"/>
              <a:t> Qtr </a:t>
            </a:r>
            <a:endParaRPr lang="en-US" sz="1200" b="1" dirty="0" smtClean="0">
              <a:solidFill>
                <a:srgbClr val="000000"/>
              </a:solidFill>
              <a:latin typeface="Arial"/>
            </a:endParaRPr>
          </a:p>
          <a:p>
            <a:pPr indent="-342900">
              <a:spcAft>
                <a:spcPts val="1200"/>
              </a:spcAft>
              <a:defRPr/>
            </a:pPr>
            <a:r>
              <a:rPr lang="en-US" sz="1200" b="1" dirty="0" smtClean="0">
                <a:solidFill>
                  <a:srgbClr val="000000"/>
                </a:solidFill>
              </a:rPr>
              <a:t>$5M &amp; $15M Design-Build Const SATOC (HZ) </a:t>
            </a:r>
            <a:r>
              <a:rPr lang="en-US" sz="1200" b="1" kern="0" dirty="0" smtClean="0"/>
              <a:t>– 3</a:t>
            </a:r>
            <a:r>
              <a:rPr lang="en-US" sz="1200" b="1" kern="0" baseline="30000" dirty="0" smtClean="0"/>
              <a:t>rd</a:t>
            </a:r>
            <a:r>
              <a:rPr lang="en-US" sz="1200" b="1" kern="0" dirty="0" smtClean="0"/>
              <a:t> Qtr </a:t>
            </a:r>
          </a:p>
          <a:p>
            <a:pPr indent="-342900">
              <a:spcAft>
                <a:spcPts val="1200"/>
              </a:spcAft>
              <a:defRPr/>
            </a:pPr>
            <a:r>
              <a:rPr lang="en-US" sz="1200" b="1" kern="0" dirty="0" smtClean="0">
                <a:solidFill>
                  <a:srgbClr val="000000"/>
                </a:solidFill>
              </a:rPr>
              <a:t>$49.5M Design-Build Const SATOC (SB)</a:t>
            </a:r>
            <a:r>
              <a:rPr lang="en-US" sz="1200" b="1" kern="0" dirty="0" smtClean="0"/>
              <a:t> – 3</a:t>
            </a:r>
            <a:r>
              <a:rPr lang="en-US" sz="1200" b="1" kern="0" baseline="30000" dirty="0" smtClean="0"/>
              <a:t>rd</a:t>
            </a:r>
            <a:r>
              <a:rPr lang="en-US" sz="1200" b="1" kern="0" dirty="0" smtClean="0"/>
              <a:t> Qtr </a:t>
            </a:r>
            <a:endParaRPr lang="en-US" sz="1200" b="1" dirty="0" smtClean="0">
              <a:solidFill>
                <a:srgbClr val="000000"/>
              </a:solidFill>
              <a:latin typeface="Arial"/>
            </a:endParaRPr>
          </a:p>
          <a:p>
            <a:pPr indent="-342900">
              <a:spcBef>
                <a:spcPts val="0"/>
              </a:spcBef>
              <a:spcAft>
                <a:spcPts val="1200"/>
              </a:spcAft>
              <a:defRPr/>
            </a:pPr>
            <a:r>
              <a:rPr lang="en-US" sz="1200" b="1" dirty="0" smtClean="0">
                <a:solidFill>
                  <a:srgbClr val="000000"/>
                </a:solidFill>
                <a:latin typeface="Arial"/>
              </a:rPr>
              <a:t>KC 46 Two-Bay Hanger(TAFB)-4</a:t>
            </a:r>
            <a:r>
              <a:rPr lang="en-US" sz="1200" b="1" baseline="30000" dirty="0" smtClean="0">
                <a:solidFill>
                  <a:srgbClr val="000000"/>
                </a:solidFill>
                <a:latin typeface="Arial"/>
              </a:rPr>
              <a:t>th</a:t>
            </a:r>
            <a:r>
              <a:rPr lang="en-US" sz="1200" b="1" dirty="0" smtClean="0">
                <a:solidFill>
                  <a:srgbClr val="000000"/>
                </a:solidFill>
                <a:latin typeface="Arial"/>
              </a:rPr>
              <a:t> Qtr-$50M-$100M</a:t>
            </a:r>
            <a:endParaRPr lang="da-DK" sz="1200" b="1" dirty="0" smtClean="0">
              <a:solidFill>
                <a:srgbClr val="000000"/>
              </a:solidFill>
              <a:latin typeface="Arial"/>
            </a:endParaRPr>
          </a:p>
          <a:p>
            <a:pPr indent="-342900">
              <a:spcBef>
                <a:spcPts val="0"/>
              </a:spcBef>
              <a:spcAft>
                <a:spcPts val="1200"/>
              </a:spcAft>
              <a:defRPr/>
            </a:pPr>
            <a:r>
              <a:rPr lang="en-US" sz="1200" b="1" dirty="0" smtClean="0">
                <a:solidFill>
                  <a:srgbClr val="000000"/>
                </a:solidFill>
                <a:latin typeface="Arial"/>
              </a:rPr>
              <a:t>KC 46 Depot </a:t>
            </a:r>
            <a:r>
              <a:rPr lang="en-US" sz="1200" b="1" dirty="0" err="1" smtClean="0">
                <a:solidFill>
                  <a:srgbClr val="000000"/>
                </a:solidFill>
                <a:latin typeface="Arial"/>
              </a:rPr>
              <a:t>Maint</a:t>
            </a:r>
            <a:r>
              <a:rPr lang="en-US" sz="1200" b="1" dirty="0" smtClean="0">
                <a:solidFill>
                  <a:srgbClr val="000000"/>
                </a:solidFill>
              </a:rPr>
              <a:t> Complex(TAFB)</a:t>
            </a:r>
            <a:r>
              <a:rPr lang="en-US" sz="1200" b="1" kern="0" dirty="0" smtClean="0"/>
              <a:t> – </a:t>
            </a:r>
            <a:r>
              <a:rPr lang="en-US" sz="1200" b="1" dirty="0" smtClean="0">
                <a:solidFill>
                  <a:srgbClr val="000000"/>
                </a:solidFill>
              </a:rPr>
              <a:t>4</a:t>
            </a:r>
            <a:r>
              <a:rPr lang="en-US" sz="1200" b="1" baseline="30000" dirty="0" smtClean="0">
                <a:solidFill>
                  <a:srgbClr val="000000"/>
                </a:solidFill>
              </a:rPr>
              <a:t>th</a:t>
            </a:r>
            <a:r>
              <a:rPr lang="en-US" sz="1200" b="1" dirty="0" smtClean="0">
                <a:solidFill>
                  <a:srgbClr val="000000"/>
                </a:solidFill>
              </a:rPr>
              <a:t> Qtr</a:t>
            </a:r>
            <a:r>
              <a:rPr lang="en-US" sz="1200" b="1" kern="0" dirty="0" smtClean="0"/>
              <a:t> – </a:t>
            </a:r>
            <a:r>
              <a:rPr lang="en-US" sz="1200" b="1" dirty="0" smtClean="0">
                <a:solidFill>
                  <a:srgbClr val="000000"/>
                </a:solidFill>
              </a:rPr>
              <a:t>Less than $50M</a:t>
            </a:r>
            <a:endParaRPr lang="da-DK" sz="1200" b="1" dirty="0" smtClean="0">
              <a:solidFill>
                <a:srgbClr val="000000"/>
              </a:solidFill>
            </a:endParaRPr>
          </a:p>
          <a:p>
            <a:pPr indent="-342900">
              <a:spcBef>
                <a:spcPts val="0"/>
              </a:spcBef>
              <a:spcAft>
                <a:spcPts val="1200"/>
              </a:spcAft>
              <a:defRPr/>
            </a:pPr>
            <a:r>
              <a:rPr lang="en-US" sz="1200" b="1" dirty="0" smtClean="0">
                <a:solidFill>
                  <a:srgbClr val="000000"/>
                </a:solidFill>
                <a:latin typeface="Arial"/>
              </a:rPr>
              <a:t>Gate Closure System (Broken Bow)</a:t>
            </a:r>
            <a:r>
              <a:rPr lang="en-US" sz="1200" b="1" kern="0" dirty="0" smtClean="0"/>
              <a:t> – 4</a:t>
            </a:r>
            <a:r>
              <a:rPr lang="en-US" sz="1200" b="1" kern="0" baseline="30000" dirty="0" smtClean="0"/>
              <a:t>th</a:t>
            </a:r>
            <a:r>
              <a:rPr lang="en-US" sz="1200" b="1" kern="0" dirty="0" smtClean="0"/>
              <a:t> Qtr – Less than </a:t>
            </a:r>
            <a:r>
              <a:rPr lang="da-DK" sz="1200" b="1" dirty="0" smtClean="0">
                <a:solidFill>
                  <a:srgbClr val="000000"/>
                </a:solidFill>
              </a:rPr>
              <a:t>$500K</a:t>
            </a:r>
          </a:p>
          <a:p>
            <a:pPr indent="-342900">
              <a:spcAft>
                <a:spcPts val="1200"/>
              </a:spcAft>
              <a:defRPr/>
            </a:pPr>
            <a:r>
              <a:rPr lang="en-US" sz="1200" b="1" dirty="0" smtClean="0">
                <a:solidFill>
                  <a:srgbClr val="000000"/>
                </a:solidFill>
              </a:rPr>
              <a:t>Repair 4 </a:t>
            </a:r>
            <a:r>
              <a:rPr lang="en-US" sz="1200" b="1" dirty="0" err="1" smtClean="0">
                <a:solidFill>
                  <a:srgbClr val="000000"/>
                </a:solidFill>
              </a:rPr>
              <a:t>Tainter</a:t>
            </a:r>
            <a:r>
              <a:rPr lang="en-US" sz="1200" b="1" dirty="0" smtClean="0">
                <a:solidFill>
                  <a:srgbClr val="000000"/>
                </a:solidFill>
              </a:rPr>
              <a:t> Gates(Copan)</a:t>
            </a:r>
            <a:r>
              <a:rPr lang="en-US" sz="1200" b="1" kern="0" dirty="0" smtClean="0"/>
              <a:t> – 4</a:t>
            </a:r>
            <a:r>
              <a:rPr lang="en-US" sz="1200" b="1" kern="0" baseline="30000" dirty="0" smtClean="0"/>
              <a:t>th</a:t>
            </a:r>
            <a:r>
              <a:rPr lang="en-US" sz="1200" b="1" kern="0" dirty="0" smtClean="0"/>
              <a:t> Qtr – Less than </a:t>
            </a:r>
            <a:r>
              <a:rPr lang="da-DK" sz="1200" b="1" dirty="0" smtClean="0">
                <a:solidFill>
                  <a:srgbClr val="000000"/>
                </a:solidFill>
              </a:rPr>
              <a:t>$5M</a:t>
            </a:r>
          </a:p>
          <a:p>
            <a:pPr indent="-342900">
              <a:spcAft>
                <a:spcPts val="1200"/>
              </a:spcAft>
              <a:defRPr/>
            </a:pPr>
            <a:r>
              <a:rPr lang="en-US" sz="1200" b="1" dirty="0" smtClean="0">
                <a:solidFill>
                  <a:srgbClr val="000000"/>
                </a:solidFill>
              </a:rPr>
              <a:t>Replace Flood Gate/Rehab Two Emergency Gates(</a:t>
            </a:r>
            <a:r>
              <a:rPr lang="en-US" sz="1200" b="1" dirty="0" err="1" smtClean="0">
                <a:solidFill>
                  <a:srgbClr val="000000"/>
                </a:solidFill>
              </a:rPr>
              <a:t>Texoma</a:t>
            </a:r>
            <a:r>
              <a:rPr lang="en-US" sz="1200" b="1" dirty="0" smtClean="0">
                <a:solidFill>
                  <a:srgbClr val="000000"/>
                </a:solidFill>
              </a:rPr>
              <a:t>) </a:t>
            </a:r>
            <a:r>
              <a:rPr lang="en-US" sz="1200" b="1" kern="0" dirty="0" smtClean="0"/>
              <a:t>– </a:t>
            </a:r>
            <a:r>
              <a:rPr lang="en-US" sz="1200" b="1" dirty="0" smtClean="0">
                <a:solidFill>
                  <a:srgbClr val="000000"/>
                </a:solidFill>
              </a:rPr>
              <a:t>4</a:t>
            </a:r>
            <a:r>
              <a:rPr lang="en-US" sz="1200" b="1" baseline="30000" dirty="0" smtClean="0">
                <a:solidFill>
                  <a:srgbClr val="000000"/>
                </a:solidFill>
              </a:rPr>
              <a:t>th</a:t>
            </a:r>
            <a:r>
              <a:rPr lang="en-US" sz="1200" b="1" dirty="0" smtClean="0">
                <a:solidFill>
                  <a:srgbClr val="000000"/>
                </a:solidFill>
              </a:rPr>
              <a:t> </a:t>
            </a:r>
            <a:r>
              <a:rPr lang="en-US" sz="1200" b="1" kern="0" dirty="0" smtClean="0"/>
              <a:t>Qtr – Less than </a:t>
            </a:r>
            <a:r>
              <a:rPr lang="da-DK" sz="1200" b="1" dirty="0" smtClean="0">
                <a:solidFill>
                  <a:srgbClr val="000000"/>
                </a:solidFill>
              </a:rPr>
              <a:t>$5M</a:t>
            </a:r>
          </a:p>
          <a:p>
            <a:pPr indent="-342900">
              <a:spcAft>
                <a:spcPts val="1200"/>
              </a:spcAft>
              <a:defRPr/>
            </a:pPr>
            <a:r>
              <a:rPr lang="en-US" sz="1200" b="1" dirty="0" smtClean="0">
                <a:solidFill>
                  <a:srgbClr val="000000"/>
                </a:solidFill>
              </a:rPr>
              <a:t>Install Hydro-Turbine Generator(John Redmond) </a:t>
            </a:r>
            <a:r>
              <a:rPr lang="en-US" sz="1200" b="1" kern="0" dirty="0" smtClean="0"/>
              <a:t>– </a:t>
            </a:r>
            <a:r>
              <a:rPr lang="en-US" sz="1200" b="1" dirty="0" smtClean="0">
                <a:solidFill>
                  <a:srgbClr val="000000"/>
                </a:solidFill>
              </a:rPr>
              <a:t>4</a:t>
            </a:r>
            <a:r>
              <a:rPr lang="en-US" sz="1200" b="1" baseline="30000" dirty="0" smtClean="0">
                <a:solidFill>
                  <a:srgbClr val="000000"/>
                </a:solidFill>
              </a:rPr>
              <a:t>th</a:t>
            </a:r>
            <a:r>
              <a:rPr lang="en-US" sz="1200" b="1" dirty="0" smtClean="0">
                <a:solidFill>
                  <a:srgbClr val="000000"/>
                </a:solidFill>
              </a:rPr>
              <a:t> </a:t>
            </a:r>
            <a:r>
              <a:rPr lang="en-US" sz="1200" b="1" kern="0" dirty="0" smtClean="0"/>
              <a:t>Qtr – Less than </a:t>
            </a:r>
            <a:r>
              <a:rPr lang="da-DK" sz="1200" b="1" dirty="0" smtClean="0">
                <a:solidFill>
                  <a:srgbClr val="000000"/>
                </a:solidFill>
              </a:rPr>
              <a:t>$500K</a:t>
            </a:r>
          </a:p>
          <a:p>
            <a:pPr indent="-342900">
              <a:spcAft>
                <a:spcPts val="1200"/>
              </a:spcAft>
              <a:defRPr/>
            </a:pPr>
            <a:r>
              <a:rPr lang="en-US" sz="1200" b="1" dirty="0" smtClean="0">
                <a:solidFill>
                  <a:srgbClr val="000000"/>
                </a:solidFill>
              </a:rPr>
              <a:t>Seal Leaks in Discharge Conduit(Pay Mayes) </a:t>
            </a:r>
            <a:r>
              <a:rPr lang="en-US" sz="1200" b="1" kern="0" dirty="0" smtClean="0"/>
              <a:t>– </a:t>
            </a:r>
            <a:r>
              <a:rPr lang="en-US" sz="1200" b="1" dirty="0" smtClean="0">
                <a:solidFill>
                  <a:srgbClr val="000000"/>
                </a:solidFill>
              </a:rPr>
              <a:t>4</a:t>
            </a:r>
            <a:r>
              <a:rPr lang="en-US" sz="1200" b="1" baseline="30000" dirty="0" smtClean="0">
                <a:solidFill>
                  <a:srgbClr val="000000"/>
                </a:solidFill>
              </a:rPr>
              <a:t>th</a:t>
            </a:r>
            <a:r>
              <a:rPr lang="en-US" sz="1200" b="1" dirty="0" smtClean="0">
                <a:solidFill>
                  <a:srgbClr val="000000"/>
                </a:solidFill>
              </a:rPr>
              <a:t> </a:t>
            </a:r>
            <a:r>
              <a:rPr lang="en-US" sz="1200" b="1" kern="0" dirty="0" smtClean="0"/>
              <a:t>Qtr – Less than </a:t>
            </a:r>
            <a:r>
              <a:rPr lang="da-DK" sz="1200" b="1" dirty="0" smtClean="0">
                <a:solidFill>
                  <a:srgbClr val="000000"/>
                </a:solidFill>
              </a:rPr>
              <a:t>$500K</a:t>
            </a:r>
          </a:p>
          <a:p>
            <a:pPr indent="-342900">
              <a:spcAft>
                <a:spcPts val="1200"/>
              </a:spcAft>
              <a:defRPr/>
            </a:pPr>
            <a:r>
              <a:rPr lang="en-US" sz="1200" b="1" dirty="0" smtClean="0">
                <a:solidFill>
                  <a:srgbClr val="000000"/>
                </a:solidFill>
              </a:rPr>
              <a:t>Repair Eight Service Gates(Big Hill) </a:t>
            </a:r>
            <a:r>
              <a:rPr lang="en-US" sz="1200" b="1" kern="0" dirty="0" smtClean="0"/>
              <a:t>– </a:t>
            </a:r>
            <a:r>
              <a:rPr lang="en-US" sz="1200" b="1" dirty="0" smtClean="0">
                <a:solidFill>
                  <a:srgbClr val="000000"/>
                </a:solidFill>
              </a:rPr>
              <a:t>4</a:t>
            </a:r>
            <a:r>
              <a:rPr lang="en-US" sz="1200" b="1" baseline="30000" dirty="0" smtClean="0">
                <a:solidFill>
                  <a:srgbClr val="000000"/>
                </a:solidFill>
              </a:rPr>
              <a:t>th</a:t>
            </a:r>
            <a:r>
              <a:rPr lang="en-US" sz="1200" b="1" dirty="0" smtClean="0">
                <a:solidFill>
                  <a:srgbClr val="000000"/>
                </a:solidFill>
              </a:rPr>
              <a:t> </a:t>
            </a:r>
            <a:r>
              <a:rPr lang="en-US" sz="1200" b="1" kern="0" dirty="0" smtClean="0"/>
              <a:t>Qtr – Less than </a:t>
            </a:r>
            <a:r>
              <a:rPr lang="da-DK" sz="1200" b="1" dirty="0" smtClean="0">
                <a:solidFill>
                  <a:srgbClr val="000000"/>
                </a:solidFill>
              </a:rPr>
              <a:t>$5M</a:t>
            </a:r>
          </a:p>
          <a:p>
            <a:pPr indent="-342900">
              <a:spcAft>
                <a:spcPts val="1200"/>
              </a:spcAft>
              <a:defRPr/>
            </a:pPr>
            <a:endParaRPr lang="da-DK" sz="1200" b="1" dirty="0" smtClean="0">
              <a:solidFill>
                <a:srgbClr val="000000"/>
              </a:solidFill>
            </a:endParaRPr>
          </a:p>
          <a:p>
            <a:pPr indent="-342900">
              <a:spcAft>
                <a:spcPts val="1200"/>
              </a:spcAft>
              <a:defRPr/>
            </a:pPr>
            <a:endParaRPr lang="da-DK" sz="1200" b="1" dirty="0" smtClean="0">
              <a:solidFill>
                <a:srgbClr val="000000"/>
              </a:solidFill>
            </a:endParaRPr>
          </a:p>
          <a:p>
            <a:pPr indent="-342900">
              <a:spcAft>
                <a:spcPts val="1200"/>
              </a:spcAft>
              <a:defRPr/>
            </a:pPr>
            <a:endParaRPr lang="da-DK" sz="1200" b="1" dirty="0" smtClean="0">
              <a:solidFill>
                <a:srgbClr val="000000"/>
              </a:solidFill>
            </a:endParaRPr>
          </a:p>
          <a:p>
            <a:pPr indent="-342900">
              <a:spcAft>
                <a:spcPts val="1200"/>
              </a:spcAft>
              <a:defRPr/>
            </a:pPr>
            <a:endParaRPr lang="da-DK" sz="1200" b="1" dirty="0" smtClean="0">
              <a:solidFill>
                <a:srgbClr val="000000"/>
              </a:solidFill>
            </a:endParaRPr>
          </a:p>
          <a:p>
            <a:pPr indent="-342900">
              <a:spcBef>
                <a:spcPts val="0"/>
              </a:spcBef>
              <a:spcAft>
                <a:spcPts val="1200"/>
              </a:spcAft>
              <a:defRPr/>
            </a:pPr>
            <a:endParaRPr lang="da-DK" sz="1200" b="1" dirty="0" smtClean="0">
              <a:solidFill>
                <a:srgbClr val="000000"/>
              </a:solidFill>
            </a:endParaRPr>
          </a:p>
        </p:txBody>
      </p:sp>
      <p:sp>
        <p:nvSpPr>
          <p:cNvPr id="47" name="TextBox 38"/>
          <p:cNvSpPr txBox="1">
            <a:spLocks noChangeArrowheads="1"/>
          </p:cNvSpPr>
          <p:nvPr/>
        </p:nvSpPr>
        <p:spPr bwMode="auto">
          <a:xfrm>
            <a:off x="4572000" y="2057400"/>
            <a:ext cx="228600" cy="307777"/>
          </a:xfrm>
          <a:prstGeom prst="rect">
            <a:avLst/>
          </a:prstGeom>
          <a:solidFill>
            <a:srgbClr val="FFFF00"/>
          </a:solidFill>
          <a:ln w="9525">
            <a:noFill/>
            <a:miter lim="800000"/>
            <a:headEnd/>
            <a:tailEnd/>
          </a:ln>
        </p:spPr>
        <p:txBody>
          <a:bodyPr>
            <a:spAutoFit/>
          </a:bodyPr>
          <a:lstStyle/>
          <a:p>
            <a:pPr algn="ctr"/>
            <a:r>
              <a:rPr lang="en-US" sz="1400" b="1" dirty="0" smtClean="0"/>
              <a:t>4</a:t>
            </a:r>
            <a:endParaRPr lang="en-US" sz="1400" b="1" dirty="0"/>
          </a:p>
        </p:txBody>
      </p:sp>
      <p:sp>
        <p:nvSpPr>
          <p:cNvPr id="48" name="TextBox 38"/>
          <p:cNvSpPr txBox="1">
            <a:spLocks noChangeArrowheads="1"/>
          </p:cNvSpPr>
          <p:nvPr/>
        </p:nvSpPr>
        <p:spPr bwMode="auto">
          <a:xfrm>
            <a:off x="4572000" y="4286250"/>
            <a:ext cx="228600" cy="307777"/>
          </a:xfrm>
          <a:prstGeom prst="rect">
            <a:avLst/>
          </a:prstGeom>
          <a:solidFill>
            <a:srgbClr val="FFFF00"/>
          </a:solidFill>
          <a:ln w="9525">
            <a:noFill/>
            <a:miter lim="800000"/>
            <a:headEnd/>
            <a:tailEnd/>
          </a:ln>
        </p:spPr>
        <p:txBody>
          <a:bodyPr>
            <a:spAutoFit/>
          </a:bodyPr>
          <a:lstStyle/>
          <a:p>
            <a:pPr algn="ctr"/>
            <a:r>
              <a:rPr lang="en-US" sz="1400" b="1" dirty="0" smtClean="0"/>
              <a:t>9</a:t>
            </a:r>
            <a:endParaRPr lang="en-US" sz="1400" b="1" dirty="0"/>
          </a:p>
        </p:txBody>
      </p:sp>
      <p:sp>
        <p:nvSpPr>
          <p:cNvPr id="37" name="TextBox 38"/>
          <p:cNvSpPr txBox="1">
            <a:spLocks noChangeArrowheads="1"/>
          </p:cNvSpPr>
          <p:nvPr/>
        </p:nvSpPr>
        <p:spPr bwMode="auto">
          <a:xfrm>
            <a:off x="4572000" y="4762500"/>
            <a:ext cx="381000" cy="307777"/>
          </a:xfrm>
          <a:prstGeom prst="rect">
            <a:avLst/>
          </a:prstGeom>
          <a:solidFill>
            <a:srgbClr val="FFFF00"/>
          </a:solidFill>
          <a:ln w="9525">
            <a:noFill/>
            <a:miter lim="800000"/>
            <a:headEnd/>
            <a:tailEnd/>
          </a:ln>
        </p:spPr>
        <p:txBody>
          <a:bodyPr wrap="square">
            <a:spAutoFit/>
          </a:bodyPr>
          <a:lstStyle/>
          <a:p>
            <a:pPr algn="ctr"/>
            <a:r>
              <a:rPr lang="en-US" sz="1400" b="1" dirty="0" smtClean="0"/>
              <a:t>10</a:t>
            </a:r>
            <a:endParaRPr lang="en-US" sz="1400" b="1" dirty="0"/>
          </a:p>
        </p:txBody>
      </p:sp>
      <p:sp>
        <p:nvSpPr>
          <p:cNvPr id="41" name="TextBox 38"/>
          <p:cNvSpPr txBox="1">
            <a:spLocks noChangeArrowheads="1"/>
          </p:cNvSpPr>
          <p:nvPr/>
        </p:nvSpPr>
        <p:spPr bwMode="auto">
          <a:xfrm>
            <a:off x="4572000" y="5334000"/>
            <a:ext cx="381000" cy="307777"/>
          </a:xfrm>
          <a:prstGeom prst="rect">
            <a:avLst/>
          </a:prstGeom>
          <a:solidFill>
            <a:srgbClr val="FFFF00"/>
          </a:solidFill>
          <a:ln w="9525">
            <a:noFill/>
            <a:miter lim="800000"/>
            <a:headEnd/>
            <a:tailEnd/>
          </a:ln>
        </p:spPr>
        <p:txBody>
          <a:bodyPr wrap="square">
            <a:spAutoFit/>
          </a:bodyPr>
          <a:lstStyle/>
          <a:p>
            <a:pPr algn="ctr"/>
            <a:r>
              <a:rPr lang="en-US" sz="1400" b="1" dirty="0" smtClean="0"/>
              <a:t>11</a:t>
            </a:r>
            <a:endParaRPr lang="en-US" sz="1400" b="1" dirty="0"/>
          </a:p>
        </p:txBody>
      </p:sp>
      <p:sp>
        <p:nvSpPr>
          <p:cNvPr id="43" name="TextBox 38"/>
          <p:cNvSpPr txBox="1">
            <a:spLocks noChangeArrowheads="1"/>
          </p:cNvSpPr>
          <p:nvPr/>
        </p:nvSpPr>
        <p:spPr bwMode="auto">
          <a:xfrm>
            <a:off x="1809750" y="5705475"/>
            <a:ext cx="561975" cy="307777"/>
          </a:xfrm>
          <a:prstGeom prst="rect">
            <a:avLst/>
          </a:prstGeom>
          <a:solidFill>
            <a:srgbClr val="FFFF00"/>
          </a:solidFill>
          <a:ln w="9525">
            <a:noFill/>
            <a:miter lim="800000"/>
            <a:headEnd/>
            <a:tailEnd/>
          </a:ln>
        </p:spPr>
        <p:txBody>
          <a:bodyPr wrap="square">
            <a:spAutoFit/>
          </a:bodyPr>
          <a:lstStyle/>
          <a:p>
            <a:pPr algn="ctr"/>
            <a:r>
              <a:rPr lang="en-US" sz="1400" b="1" dirty="0" smtClean="0"/>
              <a:t>1-3</a:t>
            </a:r>
            <a:endParaRPr lang="en-US" sz="1400" b="1" dirty="0"/>
          </a:p>
        </p:txBody>
      </p:sp>
      <p:sp>
        <p:nvSpPr>
          <p:cNvPr id="44" name="Rectangle 43"/>
          <p:cNvSpPr/>
          <p:nvPr/>
        </p:nvSpPr>
        <p:spPr>
          <a:xfrm>
            <a:off x="2409825" y="5715685"/>
            <a:ext cx="4572000" cy="276999"/>
          </a:xfrm>
          <a:prstGeom prst="rect">
            <a:avLst/>
          </a:prstGeom>
        </p:spPr>
        <p:txBody>
          <a:bodyPr>
            <a:spAutoFit/>
          </a:bodyPr>
          <a:lstStyle/>
          <a:p>
            <a:pPr indent="-342900">
              <a:spcBef>
                <a:spcPts val="0"/>
              </a:spcBef>
              <a:spcAft>
                <a:spcPts val="1200"/>
              </a:spcAft>
              <a:defRPr/>
            </a:pPr>
            <a:r>
              <a:rPr lang="en-US" sz="1200" b="1" dirty="0" smtClean="0">
                <a:solidFill>
                  <a:srgbClr val="000000"/>
                </a:solidFill>
              </a:rPr>
              <a:t>SWT AOR</a:t>
            </a:r>
          </a:p>
        </p:txBody>
      </p:sp>
      <p:sp>
        <p:nvSpPr>
          <p:cNvPr id="46" name="TextBox 38"/>
          <p:cNvSpPr txBox="1">
            <a:spLocks noChangeArrowheads="1"/>
          </p:cNvSpPr>
          <p:nvPr/>
        </p:nvSpPr>
        <p:spPr bwMode="auto">
          <a:xfrm>
            <a:off x="2752725" y="3676650"/>
            <a:ext cx="228600" cy="307777"/>
          </a:xfrm>
          <a:prstGeom prst="rect">
            <a:avLst/>
          </a:prstGeom>
          <a:solidFill>
            <a:srgbClr val="FFFF00"/>
          </a:solidFill>
          <a:ln w="9525">
            <a:noFill/>
            <a:miter lim="800000"/>
            <a:headEnd/>
            <a:tailEnd/>
          </a:ln>
        </p:spPr>
        <p:txBody>
          <a:bodyPr>
            <a:spAutoFit/>
          </a:bodyPr>
          <a:lstStyle/>
          <a:p>
            <a:pPr algn="ctr"/>
            <a:r>
              <a:rPr lang="en-US" sz="1400" b="1" dirty="0" smtClean="0"/>
              <a:t>4</a:t>
            </a:r>
            <a:endParaRPr lang="en-US" sz="1400" b="1" dirty="0"/>
          </a:p>
        </p:txBody>
      </p:sp>
      <p:sp>
        <p:nvSpPr>
          <p:cNvPr id="49" name="TextBox 38"/>
          <p:cNvSpPr txBox="1">
            <a:spLocks noChangeArrowheads="1"/>
          </p:cNvSpPr>
          <p:nvPr/>
        </p:nvSpPr>
        <p:spPr bwMode="auto">
          <a:xfrm>
            <a:off x="2981325" y="3676650"/>
            <a:ext cx="228600" cy="307777"/>
          </a:xfrm>
          <a:prstGeom prst="rect">
            <a:avLst/>
          </a:prstGeom>
          <a:solidFill>
            <a:srgbClr val="FFFF00"/>
          </a:solidFill>
          <a:ln w="9525">
            <a:noFill/>
            <a:miter lim="800000"/>
            <a:headEnd/>
            <a:tailEnd/>
          </a:ln>
        </p:spPr>
        <p:txBody>
          <a:bodyPr>
            <a:spAutoFit/>
          </a:bodyPr>
          <a:lstStyle/>
          <a:p>
            <a:pPr algn="ctr"/>
            <a:r>
              <a:rPr lang="en-US" sz="1400" b="1" dirty="0" smtClean="0"/>
              <a:t>5</a:t>
            </a:r>
            <a:endParaRPr lang="en-US" sz="1400" b="1" dirty="0"/>
          </a:p>
        </p:txBody>
      </p:sp>
      <p:sp>
        <p:nvSpPr>
          <p:cNvPr id="50" name="TextBox 38"/>
          <p:cNvSpPr txBox="1">
            <a:spLocks noChangeArrowheads="1"/>
          </p:cNvSpPr>
          <p:nvPr/>
        </p:nvSpPr>
        <p:spPr bwMode="auto">
          <a:xfrm>
            <a:off x="3590925" y="5019675"/>
            <a:ext cx="381000" cy="307777"/>
          </a:xfrm>
          <a:prstGeom prst="rect">
            <a:avLst/>
          </a:prstGeom>
          <a:solidFill>
            <a:srgbClr val="FFFF00"/>
          </a:solidFill>
          <a:ln w="9525">
            <a:noFill/>
            <a:miter lim="800000"/>
            <a:headEnd/>
            <a:tailEnd/>
          </a:ln>
        </p:spPr>
        <p:txBody>
          <a:bodyPr wrap="square">
            <a:spAutoFit/>
          </a:bodyPr>
          <a:lstStyle/>
          <a:p>
            <a:pPr algn="ctr"/>
            <a:r>
              <a:rPr lang="en-US" sz="1400" b="1" dirty="0" smtClean="0"/>
              <a:t>10</a:t>
            </a:r>
            <a:endParaRPr lang="en-US" sz="1400" b="1" dirty="0"/>
          </a:p>
        </p:txBody>
      </p:sp>
      <p:sp>
        <p:nvSpPr>
          <p:cNvPr id="51" name="TextBox 38"/>
          <p:cNvSpPr txBox="1">
            <a:spLocks noChangeArrowheads="1"/>
          </p:cNvSpPr>
          <p:nvPr/>
        </p:nvSpPr>
        <p:spPr bwMode="auto">
          <a:xfrm>
            <a:off x="3810000" y="1981200"/>
            <a:ext cx="381000" cy="307777"/>
          </a:xfrm>
          <a:prstGeom prst="rect">
            <a:avLst/>
          </a:prstGeom>
          <a:solidFill>
            <a:srgbClr val="FFFF00"/>
          </a:solidFill>
          <a:ln w="9525">
            <a:noFill/>
            <a:miter lim="800000"/>
            <a:headEnd/>
            <a:tailEnd/>
          </a:ln>
        </p:spPr>
        <p:txBody>
          <a:bodyPr wrap="square">
            <a:spAutoFit/>
          </a:bodyPr>
          <a:lstStyle/>
          <a:p>
            <a:pPr algn="ctr"/>
            <a:r>
              <a:rPr lang="en-US" sz="1400" b="1" dirty="0" smtClean="0"/>
              <a:t>11</a:t>
            </a:r>
            <a:endParaRPr lang="en-US" sz="1400" b="1" dirty="0"/>
          </a:p>
        </p:txBody>
      </p:sp>
      <p:sp>
        <p:nvSpPr>
          <p:cNvPr id="32"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FY15 Opportunities – Tulsa District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2C233529-6EF1-4725-B865-4C532ED79483}" type="slidenum">
              <a:rPr lang="en-US"/>
              <a:pPr/>
              <a:t>18</a:t>
            </a:fld>
            <a:endParaRPr lang="en-US" dirty="0"/>
          </a:p>
        </p:txBody>
      </p:sp>
      <p:sp>
        <p:nvSpPr>
          <p:cNvPr id="465924" name="Text Box 4"/>
          <p:cNvSpPr txBox="1">
            <a:spLocks noChangeArrowheads="1"/>
          </p:cNvSpPr>
          <p:nvPr/>
        </p:nvSpPr>
        <p:spPr bwMode="auto">
          <a:xfrm>
            <a:off x="669981" y="940951"/>
            <a:ext cx="7784211" cy="3754874"/>
          </a:xfrm>
          <a:prstGeom prst="rect">
            <a:avLst/>
          </a:prstGeom>
          <a:noFill/>
          <a:ln w="9525">
            <a:noFill/>
            <a:miter lim="800000"/>
            <a:headEnd/>
            <a:tailEnd/>
          </a:ln>
          <a:effectLst/>
        </p:spPr>
        <p:txBody>
          <a:bodyPr wrap="square">
            <a:spAutoFit/>
          </a:bodyPr>
          <a:lstStyle/>
          <a:p>
            <a:pPr marL="228600" indent="-228600">
              <a:tabLst>
                <a:tab pos="571500" algn="l"/>
                <a:tab pos="4114800" algn="l"/>
                <a:tab pos="5143500" algn="l"/>
                <a:tab pos="6343650" algn="l"/>
                <a:tab pos="6515100" algn="l"/>
                <a:tab pos="6692900" algn="l"/>
                <a:tab pos="7429500" algn="l"/>
                <a:tab pos="7607300" algn="l"/>
                <a:tab pos="8229600" algn="l"/>
              </a:tabLst>
            </a:pPr>
            <a:endParaRPr lang="en-US" sz="1400" b="1" dirty="0" smtClean="0">
              <a:effectLst>
                <a:outerShdw blurRad="38100" dist="38100" dir="2700000" algn="tl">
                  <a:srgbClr val="C0C0C0"/>
                </a:outerShdw>
              </a:effectLst>
            </a:endParaRPr>
          </a:p>
          <a:p>
            <a:pPr marL="228600" indent="-228600">
              <a:tabLst>
                <a:tab pos="571500" algn="l"/>
                <a:tab pos="4114800" algn="l"/>
                <a:tab pos="5143500" algn="l"/>
                <a:tab pos="6343650" algn="l"/>
                <a:tab pos="6515100" algn="l"/>
                <a:tab pos="6692900" algn="l"/>
                <a:tab pos="7429500" algn="l"/>
                <a:tab pos="7607300" algn="l"/>
                <a:tab pos="8229600" algn="l"/>
              </a:tabLst>
            </a:pPr>
            <a:r>
              <a:rPr lang="en-US" sz="1400" b="1" dirty="0" smtClean="0">
                <a:effectLst>
                  <a:outerShdw blurRad="38100" dist="38100" dir="2700000" algn="tl">
                    <a:srgbClr val="C0C0C0"/>
                  </a:outerShdw>
                </a:effectLst>
              </a:rPr>
              <a:t>	</a:t>
            </a:r>
            <a:r>
              <a:rPr lang="en-US" sz="1400" u="sng" dirty="0" smtClean="0">
                <a:effectLst>
                  <a:outerShdw blurRad="38100" dist="38100" dir="2700000" algn="tl">
                    <a:srgbClr val="C0C0C0"/>
                  </a:outerShdw>
                </a:effectLst>
              </a:rPr>
              <a:t>Location</a:t>
            </a:r>
            <a:r>
              <a:rPr lang="en-US" sz="1400" dirty="0" smtClean="0">
                <a:effectLst>
                  <a:outerShdw blurRad="38100" dist="38100" dir="2700000" algn="tl">
                    <a:srgbClr val="C0C0C0"/>
                  </a:outerShdw>
                </a:effectLst>
              </a:rPr>
              <a:t>                                </a:t>
            </a:r>
            <a:r>
              <a:rPr lang="en-US" sz="1400" u="sng" dirty="0" smtClean="0">
                <a:effectLst>
                  <a:outerShdw blurRad="38100" dist="38100" dir="2700000" algn="tl">
                    <a:srgbClr val="C0C0C0"/>
                  </a:outerShdw>
                </a:effectLst>
              </a:rPr>
              <a:t>Value (Capacity)</a:t>
            </a:r>
            <a:r>
              <a:rPr lang="en-US" sz="1400" dirty="0" smtClean="0">
                <a:effectLst>
                  <a:outerShdw blurRad="38100" dist="38100" dir="2700000" algn="tl">
                    <a:srgbClr val="C0C0C0"/>
                  </a:outerShdw>
                </a:effectLst>
              </a:rPr>
              <a:t>	      </a:t>
            </a:r>
            <a:r>
              <a:rPr lang="en-US" sz="1400" u="sng" dirty="0" smtClean="0">
                <a:effectLst>
                  <a:outerShdw blurRad="38100" dist="38100" dir="2700000" algn="tl">
                    <a:srgbClr val="C0C0C0"/>
                  </a:outerShdw>
                </a:effectLst>
              </a:rPr>
              <a:t>Set-Aside Decision</a:t>
            </a:r>
            <a:r>
              <a:rPr lang="en-US" sz="1400" dirty="0" smtClean="0">
                <a:effectLst>
                  <a:outerShdw blurRad="38100" dist="38100" dir="2700000" algn="tl">
                    <a:srgbClr val="C0C0C0"/>
                  </a:outerShdw>
                </a:effectLst>
              </a:rPr>
              <a:t>    </a:t>
            </a:r>
            <a:r>
              <a:rPr lang="en-US" sz="1400" u="sng" dirty="0" smtClean="0">
                <a:effectLst>
                  <a:outerShdw blurRad="38100" dist="38100" dir="2700000" algn="tl">
                    <a:srgbClr val="C0C0C0"/>
                  </a:outerShdw>
                </a:effectLst>
              </a:rPr>
              <a:t>Release Date</a:t>
            </a:r>
          </a:p>
          <a:p>
            <a:pPr marL="228600" indent="-228600">
              <a:buFont typeface="Arial" pitchFamily="34" charset="0"/>
              <a:buChar char="•"/>
              <a:tabLst>
                <a:tab pos="571500" algn="l"/>
                <a:tab pos="2624138" algn="dec"/>
                <a:tab pos="5195888" algn="ctr"/>
                <a:tab pos="6691313" algn="ctr"/>
              </a:tabLst>
              <a:defRPr/>
            </a:pPr>
            <a:r>
              <a:rPr lang="en-US" sz="1400" dirty="0" smtClean="0"/>
              <a:t>SWF AE SVCS (Design)	30.0 Mil ($15 x 2)	Unrestricted Mil	2Q, FY15</a:t>
            </a:r>
            <a:endParaRPr lang="en-US" sz="1400" baseline="30000" dirty="0" smtClean="0"/>
          </a:p>
          <a:p>
            <a:pPr marL="228600" indent="-228600">
              <a:buFont typeface="Arial" pitchFamily="34" charset="0"/>
              <a:buChar char="•"/>
              <a:tabLst>
                <a:tab pos="571500" algn="l"/>
                <a:tab pos="2624138" algn="dec"/>
                <a:tab pos="5195888" algn="ctr"/>
                <a:tab pos="6691313" algn="ctr"/>
              </a:tabLst>
              <a:defRPr/>
            </a:pPr>
            <a:r>
              <a:rPr lang="en-US" sz="1400" dirty="0" smtClean="0"/>
              <a:t>SWF AE SVCS (Design) 	30.0 Mil ($10 x 3)	8(a) Mil	 4Q, FY15</a:t>
            </a:r>
          </a:p>
          <a:p>
            <a:pPr marL="228600" indent="-228600">
              <a:buFont typeface="Arial" pitchFamily="34" charset="0"/>
              <a:buChar char="•"/>
              <a:tabLst>
                <a:tab pos="571500" algn="l"/>
                <a:tab pos="2624138" algn="dec"/>
                <a:tab pos="5195888" algn="ctr"/>
                <a:tab pos="6691313" algn="ctr"/>
              </a:tabLst>
              <a:defRPr/>
            </a:pPr>
            <a:r>
              <a:rPr lang="en-US" sz="1400" dirty="0" smtClean="0"/>
              <a:t>SWF AE SVCS (Design) 	10.0 Mil ($10 x 1)	SDVOSB Mil	 3Q, FY15</a:t>
            </a:r>
          </a:p>
          <a:p>
            <a:pPr marL="228600" indent="-228600">
              <a:buFont typeface="Arial" pitchFamily="34" charset="0"/>
              <a:buChar char="•"/>
              <a:tabLst>
                <a:tab pos="571500" algn="l"/>
                <a:tab pos="2624138" algn="dec"/>
                <a:tab pos="5195888" algn="ctr"/>
                <a:tab pos="6691313" algn="ctr"/>
              </a:tabLst>
              <a:defRPr/>
            </a:pPr>
            <a:r>
              <a:rPr lang="en-US" sz="1400" dirty="0" smtClean="0"/>
              <a:t>SWF AE SVCS (Design) 	10.0 Mil ($10 x 1)	EDWOSB Mil	 3Q, FY15</a:t>
            </a:r>
          </a:p>
          <a:p>
            <a:pPr marL="228600" indent="-228600">
              <a:buFont typeface="Arial" pitchFamily="34" charset="0"/>
              <a:buChar char="•"/>
              <a:tabLst>
                <a:tab pos="571500" algn="l"/>
                <a:tab pos="2624138" algn="dec"/>
                <a:tab pos="5195888" algn="ctr"/>
                <a:tab pos="6691313" algn="ctr"/>
              </a:tabLst>
              <a:defRPr/>
            </a:pPr>
            <a:r>
              <a:rPr lang="en-US" sz="1400" dirty="0" smtClean="0"/>
              <a:t>SWF AE SVCS (Design) 	5.0 Mil ($  5 x 1)	</a:t>
            </a:r>
            <a:r>
              <a:rPr lang="en-US" sz="1400" dirty="0" err="1" smtClean="0"/>
              <a:t>HubZone</a:t>
            </a:r>
            <a:r>
              <a:rPr lang="en-US" sz="1400" dirty="0" smtClean="0"/>
              <a:t> Mil	 2Q, FY15</a:t>
            </a:r>
          </a:p>
          <a:p>
            <a:pPr marL="228600" indent="-228600">
              <a:buFont typeface="Arial" pitchFamily="34" charset="0"/>
              <a:buChar char="•"/>
              <a:tabLst>
                <a:tab pos="571500" algn="l"/>
                <a:tab pos="2624138" algn="dec"/>
                <a:tab pos="5195888" algn="ctr"/>
                <a:tab pos="6691313" algn="ctr"/>
              </a:tabLst>
              <a:defRPr/>
            </a:pPr>
            <a:r>
              <a:rPr lang="en-US" sz="1400" dirty="0" smtClean="0"/>
              <a:t>SWF AE SVCS (Design) 	15.0 Mil ($7.5 x 2)	Small Business Civil	 2Q, FY15</a:t>
            </a:r>
          </a:p>
          <a:p>
            <a:pPr marL="228600" indent="-228600">
              <a:buFont typeface="Arial" pitchFamily="34" charset="0"/>
              <a:buChar char="•"/>
              <a:tabLst>
                <a:tab pos="571500" algn="l"/>
                <a:tab pos="2624138" algn="dec"/>
                <a:tab pos="5195888" algn="ctr"/>
                <a:tab pos="6691313" algn="ctr"/>
              </a:tabLst>
              <a:defRPr/>
            </a:pPr>
            <a:endParaRPr lang="en-US" sz="1400" baseline="30000" dirty="0" smtClean="0"/>
          </a:p>
          <a:p>
            <a:pPr marL="228600" indent="-228600">
              <a:tabLst>
                <a:tab pos="571500" algn="l"/>
                <a:tab pos="2624138" algn="dec"/>
                <a:tab pos="5195888" algn="ctr"/>
                <a:tab pos="6691313" algn="ctr"/>
              </a:tabLst>
              <a:defRPr/>
            </a:pPr>
            <a:endParaRPr lang="en-US" sz="1400" dirty="0" smtClean="0"/>
          </a:p>
          <a:p>
            <a:pPr marL="228600" indent="-228600">
              <a:buFont typeface="Arial" pitchFamily="34" charset="0"/>
              <a:buChar char="•"/>
              <a:tabLst>
                <a:tab pos="571500" algn="l"/>
                <a:tab pos="2624138" algn="dec"/>
                <a:tab pos="5195888" algn="ctr"/>
                <a:tab pos="6691313" algn="ctr"/>
              </a:tabLst>
              <a:defRPr/>
            </a:pPr>
            <a:r>
              <a:rPr lang="en-US" sz="1400" dirty="0" smtClean="0"/>
              <a:t>SWF ECSO Horizontal	40.0 Mil (Target of 5, RGV)	8(a)	 3Q, FY16</a:t>
            </a:r>
          </a:p>
          <a:p>
            <a:pPr marL="228600" indent="-228600">
              <a:buFont typeface="Arial" pitchFamily="34" charset="0"/>
              <a:buChar char="•"/>
              <a:tabLst>
                <a:tab pos="571500" algn="l"/>
                <a:tab pos="2624138" algn="dec"/>
                <a:tab pos="5195888" algn="ctr"/>
                <a:tab pos="6691313" algn="ctr"/>
              </a:tabLst>
              <a:defRPr/>
            </a:pPr>
            <a:r>
              <a:rPr lang="en-US" sz="1400" dirty="0" smtClean="0"/>
              <a:t>SWF ECSO Horizontal	70.0 Mil  (Target of 5, TX)	SDVOSB	 1Q, FY16</a:t>
            </a:r>
          </a:p>
          <a:p>
            <a:pPr marL="228600" indent="-228600">
              <a:buFont typeface="Arial" pitchFamily="34" charset="0"/>
              <a:buChar char="•"/>
              <a:tabLst>
                <a:tab pos="571500" algn="l"/>
                <a:tab pos="2624138" algn="dec"/>
                <a:tab pos="5195888" algn="ctr"/>
                <a:tab pos="6691313" algn="ctr"/>
              </a:tabLst>
              <a:defRPr/>
            </a:pPr>
            <a:r>
              <a:rPr lang="en-US" sz="1400" dirty="0" smtClean="0"/>
              <a:t>SWF ECSO Horizontal	30.0 Mil (Target of 5, San Diego)	8(a)	 1Q, FY16</a:t>
            </a:r>
          </a:p>
          <a:p>
            <a:pPr marL="228600" indent="-228600">
              <a:buFont typeface="Arial" pitchFamily="34" charset="0"/>
              <a:buChar char="•"/>
              <a:tabLst>
                <a:tab pos="571500" algn="l"/>
                <a:tab pos="2624138" algn="dec"/>
                <a:tab pos="5195888" algn="ctr"/>
                <a:tab pos="6691313" algn="ctr"/>
              </a:tabLst>
              <a:defRPr/>
            </a:pPr>
            <a:r>
              <a:rPr lang="en-US" sz="1400" dirty="0" smtClean="0"/>
              <a:t>SWF ECSO Horizontal	30.0 Mil (Target of 5, Tucson)         	8(a) 	 2Q, FY16</a:t>
            </a:r>
          </a:p>
          <a:p>
            <a:pPr marL="228600" indent="-228600">
              <a:buFont typeface="Arial" pitchFamily="34" charset="0"/>
              <a:buChar char="•"/>
              <a:tabLst>
                <a:tab pos="571500" algn="l"/>
                <a:tab pos="2624138" algn="dec"/>
                <a:tab pos="5195888" algn="ctr"/>
                <a:tab pos="6691313" algn="ctr"/>
              </a:tabLst>
              <a:defRPr/>
            </a:pPr>
            <a:r>
              <a:rPr lang="en-US" sz="1400" dirty="0" smtClean="0"/>
              <a:t>SWF ECSO Horizontal	79.0 Mil (Target of 5, SW Border)	UR	 2Q, FY16</a:t>
            </a:r>
          </a:p>
          <a:p>
            <a:pPr marL="228600" indent="-228600">
              <a:buFont typeface="Arial" pitchFamily="34" charset="0"/>
              <a:buChar char="•"/>
              <a:tabLst>
                <a:tab pos="571500" algn="l"/>
                <a:tab pos="2624138" algn="dec"/>
                <a:tab pos="5195888" algn="ctr"/>
                <a:tab pos="6691313" algn="ctr"/>
              </a:tabLst>
              <a:defRPr/>
            </a:pPr>
            <a:endParaRPr lang="en-US" sz="1400" dirty="0" smtClean="0"/>
          </a:p>
          <a:p>
            <a:pPr marL="228600" indent="-228600">
              <a:tabLst>
                <a:tab pos="571500" algn="l"/>
                <a:tab pos="2624138" algn="dec"/>
                <a:tab pos="5195888" algn="ctr"/>
                <a:tab pos="6691313" algn="ctr"/>
              </a:tabLst>
              <a:defRPr/>
            </a:pPr>
            <a:r>
              <a:rPr lang="en-US" sz="1400" dirty="0" smtClean="0"/>
              <a:t>	</a:t>
            </a:r>
          </a:p>
        </p:txBody>
      </p:sp>
      <p:sp>
        <p:nvSpPr>
          <p:cNvPr id="5"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FY15 and FY16 Contract Opportunities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Slide Number Placeholder 3"/>
          <p:cNvSpPr>
            <a:spLocks noGrp="1"/>
          </p:cNvSpPr>
          <p:nvPr>
            <p:ph type="sldNum" sz="quarter" idx="10"/>
          </p:nvPr>
        </p:nvSpPr>
        <p:spPr>
          <a:xfrm>
            <a:off x="3581400" y="6381750"/>
            <a:ext cx="2133600" cy="476250"/>
          </a:xfrm>
          <a:noFill/>
        </p:spPr>
        <p:txBody>
          <a:bodyPr/>
          <a:lstStyle/>
          <a:p>
            <a:fld id="{A6150FD7-6C20-4088-8957-D6ECF70502F3}" type="slidenum">
              <a:rPr lang="en-US" smtClean="0"/>
              <a:pPr/>
              <a:t>19</a:t>
            </a:fld>
            <a:endParaRPr lang="en-US" dirty="0" smtClean="0"/>
          </a:p>
        </p:txBody>
      </p:sp>
      <p:graphicFrame>
        <p:nvGraphicFramePr>
          <p:cNvPr id="13" name="Chart 12"/>
          <p:cNvGraphicFramePr/>
          <p:nvPr/>
        </p:nvGraphicFramePr>
        <p:xfrm>
          <a:off x="190500" y="990600"/>
          <a:ext cx="8763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Fort Worth Small Business Program</a:t>
            </a:r>
          </a:p>
        </p:txBody>
      </p:sp>
      <p:sp>
        <p:nvSpPr>
          <p:cNvPr id="7" name="TextBox 6"/>
          <p:cNvSpPr txBox="1"/>
          <p:nvPr/>
        </p:nvSpPr>
        <p:spPr>
          <a:xfrm>
            <a:off x="2705100" y="704850"/>
            <a:ext cx="3689087" cy="461665"/>
          </a:xfrm>
          <a:prstGeom prst="rect">
            <a:avLst/>
          </a:prstGeom>
          <a:noFill/>
        </p:spPr>
        <p:txBody>
          <a:bodyPr wrap="none" rtlCol="0">
            <a:spAutoFit/>
          </a:bodyPr>
          <a:lstStyle/>
          <a:p>
            <a:r>
              <a:rPr lang="en-US" sz="2400" dirty="0" smtClean="0"/>
              <a:t>FY11-14 Obligation Trend</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Slide Number Placeholder 3"/>
          <p:cNvSpPr>
            <a:spLocks noGrp="1"/>
          </p:cNvSpPr>
          <p:nvPr>
            <p:ph type="sldNum" sz="quarter" idx="10"/>
          </p:nvPr>
        </p:nvSpPr>
        <p:spPr>
          <a:noFill/>
        </p:spPr>
        <p:txBody>
          <a:bodyPr/>
          <a:lstStyle/>
          <a:p>
            <a:fld id="{0B304F47-FFD5-4793-AE22-08C15F9CE0EE}" type="slidenum">
              <a:rPr lang="en-US" smtClean="0"/>
              <a:pPr/>
              <a:t>20</a:t>
            </a:fld>
            <a:endParaRPr lang="en-US" dirty="0" smtClean="0"/>
          </a:p>
        </p:txBody>
      </p:sp>
      <p:graphicFrame>
        <p:nvGraphicFramePr>
          <p:cNvPr id="12" name="Chart 11"/>
          <p:cNvGraphicFramePr/>
          <p:nvPr/>
        </p:nvGraphicFramePr>
        <p:xfrm>
          <a:off x="133350" y="1066800"/>
          <a:ext cx="88773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Fort Worth Small Business Program</a:t>
            </a:r>
          </a:p>
        </p:txBody>
      </p:sp>
      <p:sp>
        <p:nvSpPr>
          <p:cNvPr id="7" name="TextBox 6"/>
          <p:cNvSpPr txBox="1"/>
          <p:nvPr/>
        </p:nvSpPr>
        <p:spPr>
          <a:xfrm>
            <a:off x="2705100" y="704850"/>
            <a:ext cx="3876639" cy="461665"/>
          </a:xfrm>
          <a:prstGeom prst="rect">
            <a:avLst/>
          </a:prstGeom>
          <a:noFill/>
        </p:spPr>
        <p:txBody>
          <a:bodyPr wrap="none" rtlCol="0">
            <a:spAutoFit/>
          </a:bodyPr>
          <a:lstStyle/>
          <a:p>
            <a:r>
              <a:rPr lang="en-US" sz="2400" dirty="0" smtClean="0"/>
              <a:t>FY11-14 Percentage Trend</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8200" y="914400"/>
            <a:ext cx="6934200" cy="5263776"/>
          </a:xfrm>
          <a:prstGeom prst="rect">
            <a:avLst/>
          </a:prstGeom>
          <a:noFill/>
          <a:ln w="9525">
            <a:noFill/>
            <a:miter lim="800000"/>
            <a:headEnd/>
            <a:tailEnd/>
          </a:ln>
        </p:spPr>
      </p:pic>
      <p:sp>
        <p:nvSpPr>
          <p:cNvPr id="5" name="TextBox 4"/>
          <p:cNvSpPr txBox="1"/>
          <p:nvPr/>
        </p:nvSpPr>
        <p:spPr>
          <a:xfrm>
            <a:off x="0" y="0"/>
            <a:ext cx="9144000" cy="523220"/>
          </a:xfrm>
          <a:prstGeom prst="rect">
            <a:avLst/>
          </a:prstGeom>
          <a:noFill/>
          <a:ln>
            <a:noFill/>
          </a:ln>
        </p:spPr>
        <p:txBody>
          <a:bodyPr wrap="square" rtlCol="0">
            <a:spAutoFit/>
          </a:bodyPr>
          <a:lstStyle/>
          <a:p>
            <a:pPr algn="ctr"/>
            <a:endParaRPr lang="en-US" sz="2800" b="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1110099" y="1438275"/>
            <a:ext cx="1556901" cy="1477328"/>
          </a:xfrm>
          <a:prstGeom prst="rect">
            <a:avLst/>
          </a:prstGeom>
          <a:noFill/>
        </p:spPr>
        <p:txBody>
          <a:bodyPr wrap="none" rtlCol="0">
            <a:spAutoFit/>
          </a:bodyPr>
          <a:lstStyle/>
          <a:p>
            <a:pPr algn="ctr"/>
            <a:r>
              <a:rPr lang="en-US" b="1" u="sng" dirty="0" smtClean="0"/>
              <a:t>Fort Bliss</a:t>
            </a:r>
          </a:p>
          <a:p>
            <a:r>
              <a:rPr lang="en-US" dirty="0" smtClean="0"/>
              <a:t>FY11   $59M</a:t>
            </a:r>
          </a:p>
          <a:p>
            <a:r>
              <a:rPr lang="en-US" dirty="0" smtClean="0"/>
              <a:t>FY12   $59M</a:t>
            </a:r>
          </a:p>
          <a:p>
            <a:r>
              <a:rPr lang="en-US" dirty="0" smtClean="0"/>
              <a:t>FY13 $342M</a:t>
            </a:r>
          </a:p>
          <a:p>
            <a:r>
              <a:rPr lang="en-US" dirty="0" smtClean="0"/>
              <a:t>FY14  $6.4M</a:t>
            </a:r>
            <a:endParaRPr lang="en-US" dirty="0"/>
          </a:p>
        </p:txBody>
      </p:sp>
      <p:sp>
        <p:nvSpPr>
          <p:cNvPr id="14" name="TextBox 13"/>
          <p:cNvSpPr txBox="1"/>
          <p:nvPr/>
        </p:nvSpPr>
        <p:spPr>
          <a:xfrm>
            <a:off x="2543175" y="4733925"/>
            <a:ext cx="1535420" cy="1477328"/>
          </a:xfrm>
          <a:prstGeom prst="rect">
            <a:avLst/>
          </a:prstGeom>
          <a:noFill/>
        </p:spPr>
        <p:txBody>
          <a:bodyPr wrap="none" rtlCol="0">
            <a:spAutoFit/>
          </a:bodyPr>
          <a:lstStyle/>
          <a:p>
            <a:pPr algn="ctr"/>
            <a:r>
              <a:rPr lang="en-US" b="1" u="sng" dirty="0" smtClean="0"/>
              <a:t>San Antonio</a:t>
            </a:r>
          </a:p>
          <a:p>
            <a:r>
              <a:rPr lang="en-US" dirty="0" smtClean="0"/>
              <a:t>FY11   $19M</a:t>
            </a:r>
          </a:p>
          <a:p>
            <a:r>
              <a:rPr lang="en-US" dirty="0" smtClean="0"/>
              <a:t>FY12   $62M</a:t>
            </a:r>
          </a:p>
          <a:p>
            <a:r>
              <a:rPr lang="en-US" dirty="0" smtClean="0"/>
              <a:t>FY13   $65M</a:t>
            </a:r>
          </a:p>
          <a:p>
            <a:r>
              <a:rPr lang="en-US" dirty="0" smtClean="0"/>
              <a:t>FY14   $39M</a:t>
            </a:r>
            <a:endParaRPr lang="en-US" b="1" dirty="0"/>
          </a:p>
        </p:txBody>
      </p:sp>
      <p:sp>
        <p:nvSpPr>
          <p:cNvPr id="17" name="TextBox 16"/>
          <p:cNvSpPr txBox="1"/>
          <p:nvPr/>
        </p:nvSpPr>
        <p:spPr>
          <a:xfrm>
            <a:off x="7444169" y="4351972"/>
            <a:ext cx="1680781" cy="1477328"/>
          </a:xfrm>
          <a:prstGeom prst="rect">
            <a:avLst/>
          </a:prstGeom>
          <a:noFill/>
        </p:spPr>
        <p:txBody>
          <a:bodyPr wrap="none" rtlCol="0">
            <a:spAutoFit/>
          </a:bodyPr>
          <a:lstStyle/>
          <a:p>
            <a:pPr algn="ctr"/>
            <a:r>
              <a:rPr lang="en-US" b="1" u="sng" dirty="0" smtClean="0"/>
              <a:t>Central Texas</a:t>
            </a:r>
          </a:p>
          <a:p>
            <a:r>
              <a:rPr lang="en-US" dirty="0" smtClean="0"/>
              <a:t>FY11    $82M</a:t>
            </a:r>
          </a:p>
          <a:p>
            <a:r>
              <a:rPr lang="en-US" dirty="0" smtClean="0"/>
              <a:t>FY12  $133M</a:t>
            </a:r>
          </a:p>
          <a:p>
            <a:r>
              <a:rPr lang="en-US" dirty="0" smtClean="0"/>
              <a:t>FY13  $305M</a:t>
            </a:r>
          </a:p>
          <a:p>
            <a:r>
              <a:rPr lang="en-US" dirty="0" smtClean="0"/>
              <a:t>FY14    $44M</a:t>
            </a:r>
            <a:endParaRPr lang="en-US" b="1" dirty="0"/>
          </a:p>
        </p:txBody>
      </p:sp>
      <p:sp>
        <p:nvSpPr>
          <p:cNvPr id="18" name="TextBox 17"/>
          <p:cNvSpPr txBox="1"/>
          <p:nvPr/>
        </p:nvSpPr>
        <p:spPr>
          <a:xfrm>
            <a:off x="6518578" y="762000"/>
            <a:ext cx="2168222" cy="1477328"/>
          </a:xfrm>
          <a:prstGeom prst="rect">
            <a:avLst/>
          </a:prstGeom>
          <a:noFill/>
        </p:spPr>
        <p:txBody>
          <a:bodyPr wrap="none" rtlCol="0">
            <a:spAutoFit/>
          </a:bodyPr>
          <a:lstStyle/>
          <a:p>
            <a:pPr algn="ctr"/>
            <a:r>
              <a:rPr lang="en-US" b="1" u="sng" dirty="0" smtClean="0"/>
              <a:t>Dallas/ Fort Worth</a:t>
            </a:r>
          </a:p>
          <a:p>
            <a:pPr algn="ctr"/>
            <a:r>
              <a:rPr lang="en-US" dirty="0" smtClean="0"/>
              <a:t>FY11   $14M</a:t>
            </a:r>
          </a:p>
          <a:p>
            <a:pPr algn="ctr"/>
            <a:r>
              <a:rPr lang="en-US" dirty="0" smtClean="0"/>
              <a:t>FY12     $3M</a:t>
            </a:r>
          </a:p>
          <a:p>
            <a:pPr algn="ctr"/>
            <a:r>
              <a:rPr lang="en-US" dirty="0" smtClean="0"/>
              <a:t>FY13   $46M</a:t>
            </a:r>
          </a:p>
          <a:p>
            <a:pPr algn="ctr"/>
            <a:r>
              <a:rPr lang="en-US" dirty="0" smtClean="0"/>
              <a:t>FY14   $12M</a:t>
            </a:r>
            <a:endParaRPr lang="en-US" b="1" dirty="0"/>
          </a:p>
        </p:txBody>
      </p:sp>
      <p:sp>
        <p:nvSpPr>
          <p:cNvPr id="20" name="5-Point Star 19"/>
          <p:cNvSpPr/>
          <p:nvPr/>
        </p:nvSpPr>
        <p:spPr>
          <a:xfrm>
            <a:off x="814755" y="3038475"/>
            <a:ext cx="304800" cy="3048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5-Point Star 20"/>
          <p:cNvSpPr/>
          <p:nvPr/>
        </p:nvSpPr>
        <p:spPr>
          <a:xfrm>
            <a:off x="5029200" y="4181475"/>
            <a:ext cx="304800" cy="3048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5-Point Star 21"/>
          <p:cNvSpPr/>
          <p:nvPr/>
        </p:nvSpPr>
        <p:spPr>
          <a:xfrm>
            <a:off x="5562600" y="3343275"/>
            <a:ext cx="304800" cy="3048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5-Point Star 22"/>
          <p:cNvSpPr/>
          <p:nvPr/>
        </p:nvSpPr>
        <p:spPr>
          <a:xfrm>
            <a:off x="5898660" y="2528520"/>
            <a:ext cx="304800" cy="3048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1143000" y="6411551"/>
            <a:ext cx="6248400" cy="415498"/>
          </a:xfrm>
          <a:prstGeom prst="rect">
            <a:avLst/>
          </a:prstGeom>
          <a:noFill/>
        </p:spPr>
        <p:txBody>
          <a:bodyPr wrap="square" rtlCol="0">
            <a:spAutoFit/>
          </a:bodyPr>
          <a:lstStyle/>
          <a:p>
            <a:r>
              <a:rPr lang="en-US" sz="1050" dirty="0" smtClean="0"/>
              <a:t>For more information on how do business with the Fort Worth District, Corps of Engineers contact</a:t>
            </a:r>
          </a:p>
          <a:p>
            <a:r>
              <a:rPr lang="en-US" sz="1050" dirty="0" smtClean="0"/>
              <a:t>Carolyn Staten 817 886-1382 or email ceswfddsa@usace.army.mil </a:t>
            </a:r>
            <a:endParaRPr lang="en-US" sz="1050" dirty="0"/>
          </a:p>
        </p:txBody>
      </p:sp>
      <p:cxnSp>
        <p:nvCxnSpPr>
          <p:cNvPr id="29" name="Straight Arrow Connector 28"/>
          <p:cNvCxnSpPr/>
          <p:nvPr/>
        </p:nvCxnSpPr>
        <p:spPr>
          <a:xfrm>
            <a:off x="981075" y="1743075"/>
            <a:ext cx="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6089160" y="1066800"/>
            <a:ext cx="464040" cy="14712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22" idx="3"/>
          </p:cNvCxnSpPr>
          <p:nvPr/>
        </p:nvCxnSpPr>
        <p:spPr>
          <a:xfrm flipH="1" flipV="1">
            <a:off x="5809188" y="3648074"/>
            <a:ext cx="1658412" cy="100012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21" idx="2"/>
          </p:cNvCxnSpPr>
          <p:nvPr/>
        </p:nvCxnSpPr>
        <p:spPr>
          <a:xfrm flipV="1">
            <a:off x="4038600" y="4486274"/>
            <a:ext cx="1048812" cy="54292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971550" y="1743075"/>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Small Business Dollars at Work in Texas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3657600" y="6381750"/>
            <a:ext cx="2133600" cy="476250"/>
          </a:xfrm>
        </p:spPr>
        <p:txBody>
          <a:bodyPr/>
          <a:lstStyle/>
          <a:p>
            <a:fld id="{AFA00BF0-E9AB-4BE0-AB99-0A11F76F46C6}" type="slidenum">
              <a:rPr lang="en-US"/>
              <a:pPr/>
              <a:t>22</a:t>
            </a:fld>
            <a:endParaRPr lang="en-US" dirty="0"/>
          </a:p>
        </p:txBody>
      </p:sp>
      <p:sp>
        <p:nvSpPr>
          <p:cNvPr id="12" name="TextBox 11"/>
          <p:cNvSpPr txBox="1"/>
          <p:nvPr/>
        </p:nvSpPr>
        <p:spPr>
          <a:xfrm>
            <a:off x="419100" y="914400"/>
            <a:ext cx="8496300" cy="5416868"/>
          </a:xfrm>
          <a:prstGeom prst="rect">
            <a:avLst/>
          </a:prstGeom>
          <a:noFill/>
        </p:spPr>
        <p:txBody>
          <a:bodyPr wrap="square" rtlCol="0">
            <a:spAutoFit/>
          </a:bodyPr>
          <a:lstStyle/>
          <a:p>
            <a:r>
              <a:rPr lang="en-US" sz="1400" dirty="0" smtClean="0"/>
              <a:t>1.  </a:t>
            </a:r>
            <a:r>
              <a:rPr lang="en-US" sz="1600" dirty="0" smtClean="0"/>
              <a:t>Respond to sources sought and requests for information.</a:t>
            </a:r>
          </a:p>
          <a:p>
            <a:endParaRPr lang="en-US" sz="1600" dirty="0" smtClean="0"/>
          </a:p>
          <a:p>
            <a:r>
              <a:rPr lang="en-US" sz="1600" dirty="0" smtClean="0"/>
              <a:t>2.  Attend all events concerning the proposal to make sure you know exactly what's expected - site visit, pre-proposal conference, etc., and read all amendments.  </a:t>
            </a:r>
          </a:p>
          <a:p>
            <a:endParaRPr lang="en-US" sz="1600" dirty="0" smtClean="0"/>
          </a:p>
          <a:p>
            <a:r>
              <a:rPr lang="en-US" sz="1600" dirty="0" smtClean="0"/>
              <a:t>3.  Ensure your SAM information is up to date. Visit with a Procurement Technical Assistance Center (PTAC) for SAM and proposal process assistance.  Consider multiple small business certifications.  Market yourself to the Districts as a SB concern with multiple-certifications and be sure your business cards and capabilities statements prominently reflect your status. </a:t>
            </a:r>
          </a:p>
          <a:p>
            <a:endParaRPr lang="en-US" sz="1600" dirty="0" smtClean="0"/>
          </a:p>
          <a:p>
            <a:r>
              <a:rPr lang="en-US" sz="1600" dirty="0" smtClean="0"/>
              <a:t>4.  Form teaming agreements or subcontracting arrangements with other contractors.  Subcontracting work is great for experience and understanding of Corps projects.  </a:t>
            </a:r>
          </a:p>
          <a:p>
            <a:endParaRPr lang="en-US" sz="1600" dirty="0" smtClean="0"/>
          </a:p>
          <a:p>
            <a:pPr marL="228600" indent="-228600">
              <a:buAutoNum type="arabicPeriod" startAt="5"/>
            </a:pPr>
            <a:r>
              <a:rPr lang="en-US" sz="1600" dirty="0" smtClean="0"/>
              <a:t>Take advantage of feedback via a de-brief with contracting officers following unsuccessful proposals.</a:t>
            </a:r>
          </a:p>
          <a:p>
            <a:pPr marL="228600" indent="-228600">
              <a:buAutoNum type="arabicPeriod" startAt="5"/>
            </a:pPr>
            <a:endParaRPr lang="en-US" sz="1600" dirty="0" smtClean="0"/>
          </a:p>
          <a:p>
            <a:pPr marL="228600" indent="-228600">
              <a:buAutoNum type="arabicPeriod" startAt="5"/>
            </a:pPr>
            <a:r>
              <a:rPr lang="en-US" sz="1600" dirty="0" smtClean="0"/>
              <a:t>Attend monthly and/or a capabilities briefings and demonstrate your companies experience and how you will contribute to our Districts small business programs.</a:t>
            </a:r>
          </a:p>
          <a:p>
            <a:pPr marL="228600" indent="-228600">
              <a:buAutoNum type="arabicPeriod" startAt="5"/>
            </a:pPr>
            <a:endParaRPr lang="en-US" sz="1400" dirty="0" smtClean="0"/>
          </a:p>
          <a:p>
            <a:pPr marL="228600" indent="-228600">
              <a:buAutoNum type="arabicPeriod" startAt="5"/>
            </a:pPr>
            <a:endParaRPr lang="en-US" sz="1400" dirty="0" smtClean="0"/>
          </a:p>
          <a:p>
            <a:pPr marL="228600" indent="-228600">
              <a:buAutoNum type="arabicPeriod" startAt="5"/>
            </a:pPr>
            <a:endParaRPr lang="en-US" sz="1400" dirty="0"/>
          </a:p>
        </p:txBody>
      </p:sp>
      <p:sp>
        <p:nvSpPr>
          <p:cNvPr id="7"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Doing Business with Fort Worth</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457200" y="1143000"/>
            <a:ext cx="8229600" cy="4876800"/>
          </a:xfrm>
        </p:spPr>
        <p:txBody>
          <a:bodyPr/>
          <a:lstStyle/>
          <a:p>
            <a:pPr eaLnBrk="1" hangingPunct="1">
              <a:spcBef>
                <a:spcPct val="0"/>
              </a:spcBef>
            </a:pPr>
            <a:r>
              <a:rPr lang="en-US" sz="2400" dirty="0" smtClean="0"/>
              <a:t>SAME Small Business Conference</a:t>
            </a:r>
            <a:br>
              <a:rPr lang="en-US" sz="2400" dirty="0" smtClean="0"/>
            </a:br>
            <a:r>
              <a:rPr lang="en-US" sz="2400" dirty="0" smtClean="0"/>
              <a:t>Kansas City, MO</a:t>
            </a:r>
            <a:br>
              <a:rPr lang="en-US" sz="2400" dirty="0" smtClean="0"/>
            </a:br>
            <a:r>
              <a:rPr lang="en-US" sz="2400" dirty="0" smtClean="0"/>
              <a:t>Date: Dec 9-11, 2014</a:t>
            </a:r>
          </a:p>
          <a:p>
            <a:pPr eaLnBrk="1" hangingPunct="1">
              <a:spcBef>
                <a:spcPct val="0"/>
              </a:spcBef>
            </a:pPr>
            <a:endParaRPr lang="en-US" sz="1200" dirty="0" smtClean="0"/>
          </a:p>
          <a:p>
            <a:pPr eaLnBrk="1" hangingPunct="1">
              <a:spcBef>
                <a:spcPct val="0"/>
              </a:spcBef>
            </a:pPr>
            <a:r>
              <a:rPr lang="en-US" sz="2400" dirty="0" smtClean="0"/>
              <a:t>Small Business Open House and Networking Forum – Fort Worth, TX</a:t>
            </a:r>
          </a:p>
          <a:p>
            <a:pPr eaLnBrk="1" hangingPunct="1">
              <a:spcBef>
                <a:spcPct val="0"/>
              </a:spcBef>
              <a:buNone/>
            </a:pPr>
            <a:r>
              <a:rPr lang="en-US" sz="2400" dirty="0" smtClean="0"/>
              <a:t>	Date: Feb 13, 2015</a:t>
            </a:r>
          </a:p>
          <a:p>
            <a:pPr eaLnBrk="1" hangingPunct="1">
              <a:spcBef>
                <a:spcPct val="0"/>
              </a:spcBef>
              <a:buNone/>
            </a:pPr>
            <a:r>
              <a:rPr lang="en-US" sz="2400" dirty="0" smtClean="0"/>
              <a:t>	POC: Carolyn Staten - </a:t>
            </a:r>
            <a:r>
              <a:rPr lang="en-US" sz="2400" dirty="0" smtClean="0">
                <a:hlinkClick r:id="rId3"/>
              </a:rPr>
              <a:t>ceswfddsa@usace.army.mil</a:t>
            </a:r>
            <a:endParaRPr lang="en-US" sz="2400" dirty="0" smtClean="0"/>
          </a:p>
          <a:p>
            <a:pPr eaLnBrk="1" hangingPunct="1">
              <a:spcBef>
                <a:spcPct val="0"/>
              </a:spcBef>
              <a:buNone/>
            </a:pPr>
            <a:endParaRPr lang="en-US" sz="1200" dirty="0" smtClean="0"/>
          </a:p>
          <a:p>
            <a:pPr eaLnBrk="1" hangingPunct="1">
              <a:spcBef>
                <a:spcPct val="0"/>
              </a:spcBef>
            </a:pPr>
            <a:r>
              <a:rPr lang="en-US" sz="2400" dirty="0" smtClean="0"/>
              <a:t>Arkansas Procurement Small Business Conference – Little Rock, AR</a:t>
            </a:r>
          </a:p>
          <a:p>
            <a:pPr eaLnBrk="1" hangingPunct="1">
              <a:spcBef>
                <a:spcPct val="0"/>
              </a:spcBef>
              <a:buNone/>
            </a:pPr>
            <a:r>
              <a:rPr lang="en-US" sz="2400" dirty="0" smtClean="0"/>
              <a:t>	Date:  April 2015</a:t>
            </a:r>
          </a:p>
          <a:p>
            <a:pPr eaLnBrk="1" hangingPunct="1">
              <a:spcBef>
                <a:spcPct val="0"/>
              </a:spcBef>
              <a:buNone/>
            </a:pPr>
            <a:r>
              <a:rPr lang="en-US" sz="2400" dirty="0" smtClean="0"/>
              <a:t>	POC:  Soila Reando – </a:t>
            </a:r>
            <a:r>
              <a:rPr lang="en-US" sz="2400" dirty="0" smtClean="0">
                <a:hlinkClick r:id="rId4"/>
              </a:rPr>
              <a:t>soila.t.reando@usace.army.mil</a:t>
            </a:r>
            <a:endParaRPr lang="en-US" sz="2400" dirty="0" smtClean="0">
              <a:solidFill>
                <a:srgbClr val="FF0000"/>
              </a:solidFill>
            </a:endParaRPr>
          </a:p>
        </p:txBody>
      </p:sp>
      <p:sp>
        <p:nvSpPr>
          <p:cNvPr id="5"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23</a:t>
            </a:fld>
            <a:endParaRPr lang="en-US" dirty="0" smtClean="0"/>
          </a:p>
        </p:txBody>
      </p:sp>
      <p:sp>
        <p:nvSpPr>
          <p:cNvPr id="6"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FY15 Items of Interest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457200" y="2133600"/>
            <a:ext cx="184150" cy="304800"/>
          </a:xfrm>
          <a:prstGeom prst="rect">
            <a:avLst/>
          </a:prstGeom>
          <a:noFill/>
          <a:ln w="9525">
            <a:noFill/>
            <a:miter lim="800000"/>
            <a:headEnd/>
            <a:tailEnd/>
          </a:ln>
        </p:spPr>
        <p:txBody>
          <a:bodyPr wrap="none">
            <a:spAutoFit/>
          </a:bodyPr>
          <a:lstStyle/>
          <a:p>
            <a:endParaRPr lang="en-US" sz="1400" b="1" dirty="0"/>
          </a:p>
        </p:txBody>
      </p:sp>
      <p:sp>
        <p:nvSpPr>
          <p:cNvPr id="7" name="TextBox 7"/>
          <p:cNvSpPr txBox="1">
            <a:spLocks noChangeArrowheads="1"/>
          </p:cNvSpPr>
          <p:nvPr/>
        </p:nvSpPr>
        <p:spPr bwMode="auto">
          <a:xfrm>
            <a:off x="533400" y="1143000"/>
            <a:ext cx="8382000" cy="4062651"/>
          </a:xfrm>
          <a:prstGeom prst="rect">
            <a:avLst/>
          </a:prstGeom>
          <a:noFill/>
          <a:ln w="9525">
            <a:noFill/>
            <a:miter lim="800000"/>
            <a:headEnd/>
            <a:tailEnd/>
          </a:ln>
        </p:spPr>
        <p:txBody>
          <a:bodyPr wrap="square">
            <a:spAutoFit/>
          </a:bodyPr>
          <a:lstStyle/>
          <a:p>
            <a:pPr algn="ctr"/>
            <a:r>
              <a:rPr lang="en-US" sz="2000" b="1" dirty="0" smtClean="0"/>
              <a:t>Division Leader, Office of Small Business Programs</a:t>
            </a:r>
          </a:p>
          <a:p>
            <a:pPr algn="ctr"/>
            <a:r>
              <a:rPr lang="en-US" sz="2000" dirty="0" smtClean="0"/>
              <a:t>Melea Crouse</a:t>
            </a:r>
          </a:p>
          <a:p>
            <a:pPr algn="ctr"/>
            <a:r>
              <a:rPr lang="en-US" sz="2000" dirty="0" smtClean="0">
                <a:hlinkClick r:id="rId3"/>
              </a:rPr>
              <a:t>Melea.crouse@usace.army.mil</a:t>
            </a:r>
            <a:endParaRPr lang="en-US" sz="2000" dirty="0" smtClean="0"/>
          </a:p>
          <a:p>
            <a:pPr algn="ctr"/>
            <a:endParaRPr lang="en-US" sz="2000" b="1" dirty="0" smtClean="0"/>
          </a:p>
          <a:p>
            <a:pPr algn="ctr"/>
            <a:r>
              <a:rPr lang="en-US" sz="2000" b="1" dirty="0" smtClean="0"/>
              <a:t>District Small Business Specialists</a:t>
            </a:r>
          </a:p>
          <a:p>
            <a:pPr algn="ctr"/>
            <a:endParaRPr lang="en-US" b="1" dirty="0" smtClean="0"/>
          </a:p>
          <a:p>
            <a:r>
              <a:rPr lang="en-US" sz="2000" b="1" dirty="0" smtClean="0"/>
              <a:t>Carolyn Staten – Fort Worth	   Ken Adams - Galveston</a:t>
            </a:r>
          </a:p>
          <a:p>
            <a:r>
              <a:rPr lang="en-US" sz="2000" dirty="0" smtClean="0">
                <a:hlinkClick r:id="rId4"/>
              </a:rPr>
              <a:t>Ceswfddsa@usace.army.mil</a:t>
            </a:r>
            <a:r>
              <a:rPr lang="en-US" sz="2000" dirty="0" smtClean="0"/>
              <a:t>	   </a:t>
            </a:r>
            <a:r>
              <a:rPr lang="en-US" sz="2000" dirty="0" smtClean="0">
                <a:hlinkClick r:id="rId5"/>
              </a:rPr>
              <a:t>Kenneth.w.adams@usace.army.mil</a:t>
            </a:r>
            <a:endParaRPr lang="en-US" sz="2000" dirty="0" smtClean="0"/>
          </a:p>
          <a:p>
            <a:r>
              <a:rPr lang="en-US" sz="2000" dirty="0" smtClean="0"/>
              <a:t>(817) 886-1382			   (409) 766-3006</a:t>
            </a:r>
          </a:p>
          <a:p>
            <a:endParaRPr lang="en-US" sz="2000" dirty="0" smtClean="0"/>
          </a:p>
          <a:p>
            <a:r>
              <a:rPr lang="en-US" sz="2000" b="1" dirty="0" smtClean="0"/>
              <a:t>Soila Reando – Little Rock</a:t>
            </a:r>
            <a:r>
              <a:rPr lang="en-US" sz="2000" dirty="0" smtClean="0"/>
              <a:t>	   </a:t>
            </a:r>
            <a:r>
              <a:rPr lang="en-US" sz="2000" b="1" dirty="0" smtClean="0"/>
              <a:t>Gene Snyman – Tulsa</a:t>
            </a:r>
          </a:p>
          <a:p>
            <a:r>
              <a:rPr lang="en-US" sz="2000" dirty="0" smtClean="0">
                <a:hlinkClick r:id="rId6"/>
              </a:rPr>
              <a:t>Soila.t.reando@usace.army.mil</a:t>
            </a:r>
            <a:r>
              <a:rPr lang="en-US" sz="2000" dirty="0" smtClean="0"/>
              <a:t>	   </a:t>
            </a:r>
            <a:r>
              <a:rPr lang="en-US" sz="2000" dirty="0" smtClean="0">
                <a:hlinkClick r:id="rId7"/>
              </a:rPr>
              <a:t>Gene.snyman@usace.army.mil</a:t>
            </a:r>
            <a:endParaRPr lang="en-US" sz="2000" dirty="0" smtClean="0"/>
          </a:p>
          <a:p>
            <a:r>
              <a:rPr lang="en-US" sz="2000" dirty="0" smtClean="0"/>
              <a:t>(501) 324-7194			   (918) 669-7010</a:t>
            </a:r>
          </a:p>
        </p:txBody>
      </p:sp>
      <p:sp>
        <p:nvSpPr>
          <p:cNvPr id="5"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24</a:t>
            </a:fld>
            <a:endParaRPr lang="en-US" dirty="0" smtClean="0"/>
          </a:p>
        </p:txBody>
      </p:sp>
      <p:sp>
        <p:nvSpPr>
          <p:cNvPr id="8"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Key Small Business Contacts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457200" y="2133600"/>
            <a:ext cx="184150" cy="304800"/>
          </a:xfrm>
          <a:prstGeom prst="rect">
            <a:avLst/>
          </a:prstGeom>
          <a:noFill/>
          <a:ln w="9525">
            <a:noFill/>
            <a:miter lim="800000"/>
            <a:headEnd/>
            <a:tailEnd/>
          </a:ln>
        </p:spPr>
        <p:txBody>
          <a:bodyPr wrap="none">
            <a:spAutoFit/>
          </a:bodyPr>
          <a:lstStyle/>
          <a:p>
            <a:endParaRPr lang="en-US" sz="1400" b="1" dirty="0"/>
          </a:p>
        </p:txBody>
      </p:sp>
      <p:sp>
        <p:nvSpPr>
          <p:cNvPr id="7" name="TextBox 7"/>
          <p:cNvSpPr txBox="1">
            <a:spLocks noChangeArrowheads="1"/>
          </p:cNvSpPr>
          <p:nvPr/>
        </p:nvSpPr>
        <p:spPr bwMode="auto">
          <a:xfrm>
            <a:off x="381000" y="933450"/>
            <a:ext cx="8382000" cy="4678204"/>
          </a:xfrm>
          <a:prstGeom prst="rect">
            <a:avLst/>
          </a:prstGeom>
          <a:noFill/>
          <a:ln w="9525">
            <a:noFill/>
            <a:miter lim="800000"/>
            <a:headEnd/>
            <a:tailEnd/>
          </a:ln>
        </p:spPr>
        <p:txBody>
          <a:bodyPr wrap="square">
            <a:spAutoFit/>
          </a:bodyPr>
          <a:lstStyle/>
          <a:p>
            <a:pPr algn="ctr"/>
            <a:r>
              <a:rPr lang="en-US" sz="2000" b="1" dirty="0" smtClean="0"/>
              <a:t>Principal Assistant Responsible for Contracting (PARC)</a:t>
            </a:r>
            <a:endParaRPr lang="en-US" sz="2000" dirty="0" smtClean="0"/>
          </a:p>
          <a:p>
            <a:pPr algn="ctr"/>
            <a:r>
              <a:rPr lang="en-US" sz="2000" dirty="0" smtClean="0"/>
              <a:t>Denver Heath</a:t>
            </a:r>
          </a:p>
          <a:p>
            <a:pPr algn="ctr"/>
            <a:endParaRPr lang="en-US" sz="2000" b="1" dirty="0" smtClean="0"/>
          </a:p>
          <a:p>
            <a:pPr algn="ctr"/>
            <a:r>
              <a:rPr lang="en-US" sz="2000" b="1" dirty="0" smtClean="0"/>
              <a:t>Regional Chief of Contracting</a:t>
            </a:r>
          </a:p>
          <a:p>
            <a:pPr algn="ctr"/>
            <a:r>
              <a:rPr lang="en-US" sz="2000" dirty="0" smtClean="0"/>
              <a:t>David Curry</a:t>
            </a:r>
          </a:p>
          <a:p>
            <a:pPr algn="ctr"/>
            <a:endParaRPr lang="en-US" sz="2000" b="1" dirty="0" smtClean="0"/>
          </a:p>
          <a:p>
            <a:pPr algn="ctr"/>
            <a:r>
              <a:rPr lang="en-US" sz="2000" b="1" dirty="0" smtClean="0"/>
              <a:t>Chiefs of Contracting</a:t>
            </a:r>
          </a:p>
          <a:p>
            <a:pPr>
              <a:tabLst>
                <a:tab pos="685800" algn="l"/>
                <a:tab pos="4743450" algn="l"/>
              </a:tabLst>
            </a:pPr>
            <a:r>
              <a:rPr lang="en-US" dirty="0" smtClean="0"/>
              <a:t>	</a:t>
            </a:r>
            <a:r>
              <a:rPr lang="en-US" sz="2000" dirty="0" smtClean="0"/>
              <a:t>Kathrine Freeman – Fort Worth	Curtis Cole - Galveston</a:t>
            </a:r>
          </a:p>
          <a:p>
            <a:pPr>
              <a:tabLst>
                <a:tab pos="685800" algn="l"/>
                <a:tab pos="4743450" algn="l"/>
              </a:tabLst>
            </a:pPr>
            <a:r>
              <a:rPr lang="en-US" sz="2000" dirty="0" smtClean="0"/>
              <a:t>	Sandra Easter – Little Rock	Brian Brobson - Tulsa</a:t>
            </a:r>
          </a:p>
          <a:p>
            <a:endParaRPr lang="en-US" b="1" dirty="0" smtClean="0"/>
          </a:p>
          <a:p>
            <a:pPr algn="ctr"/>
            <a:r>
              <a:rPr lang="en-US" sz="2000" b="1" dirty="0" smtClean="0"/>
              <a:t>Deputy District Engineers</a:t>
            </a:r>
          </a:p>
          <a:p>
            <a:pPr>
              <a:tabLst>
                <a:tab pos="685800" algn="l"/>
                <a:tab pos="4743450" algn="l"/>
              </a:tabLst>
            </a:pPr>
            <a:r>
              <a:rPr lang="en-US" sz="2000" b="1" dirty="0" smtClean="0"/>
              <a:t>	</a:t>
            </a:r>
            <a:r>
              <a:rPr lang="en-US" sz="2000" dirty="0" smtClean="0"/>
              <a:t>Peggy Grubbs – Fort Worth	Edmond Russo - Galveston</a:t>
            </a:r>
          </a:p>
          <a:p>
            <a:pPr>
              <a:tabLst>
                <a:tab pos="685800" algn="l"/>
                <a:tab pos="4743450" algn="l"/>
              </a:tabLst>
            </a:pPr>
            <a:r>
              <a:rPr lang="en-US" sz="2000" dirty="0" smtClean="0"/>
              <a:t>	Randy Hathaway – Little Rock</a:t>
            </a:r>
            <a:r>
              <a:rPr lang="en-US" sz="2000" dirty="0" smtClean="0">
                <a:solidFill>
                  <a:srgbClr val="FF0000"/>
                </a:solidFill>
              </a:rPr>
              <a:t>	</a:t>
            </a:r>
            <a:r>
              <a:rPr lang="en-US" sz="2000" dirty="0" smtClean="0"/>
              <a:t>John Roberts - Tulsa</a:t>
            </a:r>
          </a:p>
          <a:p>
            <a:pPr algn="ctr"/>
            <a:endParaRPr lang="en-US" sz="2000" b="1" dirty="0" smtClean="0"/>
          </a:p>
          <a:p>
            <a:pPr algn="ctr"/>
            <a:endParaRPr lang="en-US" sz="2000" b="1" dirty="0" smtClean="0"/>
          </a:p>
        </p:txBody>
      </p:sp>
      <p:sp>
        <p:nvSpPr>
          <p:cNvPr id="6"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25</a:t>
            </a:fld>
            <a:endParaRPr lang="en-US" dirty="0" smtClean="0"/>
          </a:p>
        </p:txBody>
      </p:sp>
      <p:sp>
        <p:nvSpPr>
          <p:cNvPr id="8"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Key Contracting Contacts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62200" y="1305580"/>
            <a:ext cx="5791200" cy="3077766"/>
          </a:xfrm>
          <a:prstGeom prst="rect">
            <a:avLst/>
          </a:prstGeom>
          <a:noFill/>
          <a:ln>
            <a:noFill/>
          </a:ln>
          <a:effectLst>
            <a:glow rad="63500">
              <a:schemeClr val="accent2">
                <a:satMod val="175000"/>
                <a:alpha val="40000"/>
              </a:schemeClr>
            </a:glow>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endParaRPr lang="en-US" sz="1600" b="1" dirty="0" smtClean="0">
              <a:solidFill>
                <a:srgbClr val="0033CC"/>
              </a:solidFill>
            </a:endParaRPr>
          </a:p>
          <a:p>
            <a:pPr algn="ctr"/>
            <a:r>
              <a:rPr lang="en-US" sz="1600" b="1" dirty="0" smtClean="0">
                <a:solidFill>
                  <a:srgbClr val="0033CC"/>
                </a:solidFill>
              </a:rPr>
              <a:t>Facebook:</a:t>
            </a:r>
          </a:p>
          <a:p>
            <a:pPr algn="ctr"/>
            <a:r>
              <a:rPr lang="en-US" sz="1600" b="1" dirty="0" smtClean="0">
                <a:solidFill>
                  <a:srgbClr val="0033CC"/>
                </a:solidFill>
              </a:rPr>
              <a:t>www.facebook.com/pages/Fort-Worth-District-US-Army-Corps-of-Engineers/18808371129308swdusace</a:t>
            </a:r>
          </a:p>
          <a:p>
            <a:pPr algn="ctr"/>
            <a:endParaRPr lang="en-US" sz="1600" b="1" dirty="0" smtClean="0">
              <a:solidFill>
                <a:srgbClr val="0033CC"/>
              </a:solidFill>
            </a:endParaRPr>
          </a:p>
          <a:p>
            <a:pPr algn="ctr"/>
            <a:r>
              <a:rPr lang="en-US" sz="1600" b="1" dirty="0" smtClean="0">
                <a:solidFill>
                  <a:srgbClr val="0033CC"/>
                </a:solidFill>
              </a:rPr>
              <a:t>Twitter:</a:t>
            </a:r>
          </a:p>
          <a:p>
            <a:pPr algn="ctr"/>
            <a:r>
              <a:rPr lang="en-US" sz="1600" b="1" dirty="0" smtClean="0">
                <a:solidFill>
                  <a:srgbClr val="0033CC"/>
                </a:solidFill>
              </a:rPr>
              <a:t>www.twitter.com/#!/usace_FortWorth</a:t>
            </a:r>
          </a:p>
          <a:p>
            <a:pPr algn="ctr"/>
            <a:endParaRPr lang="en-US" sz="1600" b="1" dirty="0" smtClean="0">
              <a:solidFill>
                <a:srgbClr val="0033CC"/>
              </a:solidFill>
            </a:endParaRPr>
          </a:p>
          <a:p>
            <a:pPr algn="ctr"/>
            <a:endParaRPr lang="en-US" sz="1600" b="1" dirty="0" smtClean="0">
              <a:solidFill>
                <a:srgbClr val="0033CC"/>
              </a:solidFill>
            </a:endParaRPr>
          </a:p>
          <a:p>
            <a:pPr algn="ctr"/>
            <a:endParaRPr lang="en-US" sz="1600" b="1" dirty="0" smtClean="0">
              <a:solidFill>
                <a:srgbClr val="A88C24"/>
              </a:solidFill>
            </a:endParaRPr>
          </a:p>
          <a:p>
            <a:pPr algn="ctr"/>
            <a:endParaRPr lang="en-US" sz="1600" b="1" dirty="0" smtClean="0">
              <a:solidFill>
                <a:srgbClr val="A88C24"/>
              </a:solidFill>
            </a:endParaRPr>
          </a:p>
          <a:p>
            <a:pPr algn="ctr"/>
            <a:endParaRPr lang="en-US" b="1" dirty="0">
              <a:solidFill>
                <a:srgbClr val="FFC000"/>
              </a:solidFill>
            </a:endParaRPr>
          </a:p>
        </p:txBody>
      </p:sp>
      <p:sp>
        <p:nvSpPr>
          <p:cNvPr id="7" name="Rectangle 6"/>
          <p:cNvSpPr/>
          <p:nvPr/>
        </p:nvSpPr>
        <p:spPr>
          <a:xfrm>
            <a:off x="3657600" y="4125558"/>
            <a:ext cx="3745321" cy="338554"/>
          </a:xfrm>
          <a:prstGeom prst="rect">
            <a:avLst/>
          </a:prstGeom>
          <a:effectLst>
            <a:outerShdw blurRad="50800" dist="38100" dir="5400000" algn="t" rotWithShape="0">
              <a:prstClr val="black">
                <a:alpha val="40000"/>
              </a:prstClr>
            </a:outerShdw>
          </a:effectLst>
        </p:spPr>
        <p:txBody>
          <a:bodyPr wrap="none">
            <a:spAutoFit/>
          </a:bodyPr>
          <a:lstStyle/>
          <a:p>
            <a:r>
              <a:rPr lang="en-US" sz="1600" b="1" dirty="0" smtClean="0">
                <a:solidFill>
                  <a:srgbClr val="0033CC"/>
                </a:solidFill>
              </a:rPr>
              <a:t>www.dvidshub.net/unit/USACE-SWD</a:t>
            </a:r>
          </a:p>
        </p:txBody>
      </p:sp>
      <p:pic>
        <p:nvPicPr>
          <p:cNvPr id="8" name="Picture 7" descr="onlineservice.png"/>
          <p:cNvPicPr>
            <a:picLocks noChangeAspect="1"/>
          </p:cNvPicPr>
          <p:nvPr/>
        </p:nvPicPr>
        <p:blipFill>
          <a:blip r:embed="rId3" cstate="print"/>
          <a:stretch>
            <a:fillRect/>
          </a:stretch>
        </p:blipFill>
        <p:spPr>
          <a:xfrm>
            <a:off x="1201474" y="2666735"/>
            <a:ext cx="1846526" cy="1600465"/>
          </a:xfrm>
          <a:prstGeom prst="rect">
            <a:avLst/>
          </a:prstGeom>
        </p:spPr>
      </p:pic>
      <p:sp>
        <p:nvSpPr>
          <p:cNvPr id="12" name="Rectangle 11"/>
          <p:cNvSpPr/>
          <p:nvPr/>
        </p:nvSpPr>
        <p:spPr>
          <a:xfrm>
            <a:off x="3048000" y="4840069"/>
            <a:ext cx="4572000" cy="646331"/>
          </a:xfrm>
          <a:prstGeom prst="rect">
            <a:avLst/>
          </a:prstGeom>
          <a:effectLst>
            <a:outerShdw blurRad="50800" dist="38100" dir="5400000" algn="t" rotWithShape="0">
              <a:prstClr val="black">
                <a:alpha val="40000"/>
              </a:prstClr>
            </a:outerShdw>
          </a:effectLst>
        </p:spPr>
        <p:txBody>
          <a:bodyPr>
            <a:spAutoFit/>
          </a:bodyPr>
          <a:lstStyle/>
          <a:p>
            <a:pPr algn="ctr"/>
            <a:r>
              <a:rPr lang="en-US" sz="2000" b="1" dirty="0" smtClean="0">
                <a:solidFill>
                  <a:srgbClr val="0033CC"/>
                </a:solidFill>
              </a:rPr>
              <a:t>Online:</a:t>
            </a:r>
            <a:r>
              <a:rPr lang="en-US" sz="1600" b="1" dirty="0" smtClean="0">
                <a:solidFill>
                  <a:srgbClr val="0033CC"/>
                </a:solidFill>
              </a:rPr>
              <a:t> </a:t>
            </a:r>
          </a:p>
          <a:p>
            <a:pPr algn="ctr"/>
            <a:r>
              <a:rPr lang="en-US" sz="1600" b="1" dirty="0" smtClean="0">
                <a:solidFill>
                  <a:srgbClr val="0033CC"/>
                </a:solidFill>
              </a:rPr>
              <a:t>www.swf.usace.army.mil</a:t>
            </a:r>
          </a:p>
        </p:txBody>
      </p:sp>
      <p:sp>
        <p:nvSpPr>
          <p:cNvPr id="14" name="Rectangle 13"/>
          <p:cNvSpPr/>
          <p:nvPr/>
        </p:nvSpPr>
        <p:spPr>
          <a:xfrm>
            <a:off x="4838270" y="3744558"/>
            <a:ext cx="1019831" cy="400110"/>
          </a:xfrm>
          <a:prstGeom prst="rect">
            <a:avLst/>
          </a:prstGeom>
          <a:effectLst>
            <a:outerShdw blurRad="50800" dist="38100" dir="5400000" algn="t" rotWithShape="0">
              <a:prstClr val="black">
                <a:alpha val="40000"/>
              </a:prstClr>
            </a:outerShdw>
          </a:effectLst>
        </p:spPr>
        <p:txBody>
          <a:bodyPr wrap="none">
            <a:spAutoFit/>
          </a:bodyPr>
          <a:lstStyle/>
          <a:p>
            <a:pPr algn="ctr"/>
            <a:r>
              <a:rPr lang="en-US" sz="1600" b="1" dirty="0" smtClean="0">
                <a:solidFill>
                  <a:srgbClr val="0033CC"/>
                </a:solidFill>
              </a:rPr>
              <a:t>DVIDS:</a:t>
            </a:r>
            <a:r>
              <a:rPr lang="en-US" sz="2000" b="1" dirty="0" smtClean="0">
                <a:solidFill>
                  <a:srgbClr val="0033CC"/>
                </a:solidFill>
              </a:rPr>
              <a:t>  </a:t>
            </a:r>
          </a:p>
        </p:txBody>
      </p:sp>
      <p:sp>
        <p:nvSpPr>
          <p:cNvPr id="16" name="Rectangle 15"/>
          <p:cNvSpPr/>
          <p:nvPr/>
        </p:nvSpPr>
        <p:spPr>
          <a:xfrm>
            <a:off x="2971800" y="3108675"/>
            <a:ext cx="4572000" cy="584775"/>
          </a:xfrm>
          <a:prstGeom prst="rect">
            <a:avLst/>
          </a:prstGeom>
          <a:effectLst>
            <a:outerShdw blurRad="50800" dist="38100" dir="5400000" algn="t" rotWithShape="0">
              <a:prstClr val="black">
                <a:alpha val="40000"/>
              </a:prstClr>
            </a:outerShdw>
          </a:effectLst>
        </p:spPr>
        <p:txBody>
          <a:bodyPr>
            <a:spAutoFit/>
          </a:bodyPr>
          <a:lstStyle/>
          <a:p>
            <a:pPr algn="ctr"/>
            <a:r>
              <a:rPr lang="en-US" sz="1600" b="1" dirty="0" smtClean="0">
                <a:solidFill>
                  <a:srgbClr val="0033CC"/>
                </a:solidFill>
              </a:rPr>
              <a:t>Flickr:</a:t>
            </a:r>
          </a:p>
          <a:p>
            <a:pPr algn="ctr"/>
            <a:r>
              <a:rPr lang="en-US" sz="1600" b="1" dirty="0" smtClean="0">
                <a:solidFill>
                  <a:srgbClr val="0033CC"/>
                </a:solidFill>
              </a:rPr>
              <a:t>www.flickr.com/usaceswd</a:t>
            </a:r>
            <a:endParaRPr lang="en-US" sz="1600" dirty="0"/>
          </a:p>
        </p:txBody>
      </p:sp>
      <p:sp>
        <p:nvSpPr>
          <p:cNvPr id="17"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26</a:t>
            </a:fld>
            <a:endParaRPr lang="en-US" dirty="0" smtClean="0"/>
          </a:p>
        </p:txBody>
      </p:sp>
      <p:sp>
        <p:nvSpPr>
          <p:cNvPr id="10" name="Text Box 3"/>
          <p:cNvSpPr txBox="1">
            <a:spLocks noChangeArrowheads="1"/>
          </p:cNvSpPr>
          <p:nvPr/>
        </p:nvSpPr>
        <p:spPr bwMode="auto">
          <a:xfrm>
            <a:off x="0" y="162580"/>
            <a:ext cx="9143999" cy="646331"/>
          </a:xfrm>
          <a:prstGeom prst="rect">
            <a:avLst/>
          </a:prstGeom>
          <a:noFill/>
          <a:ln w="9525">
            <a:noFill/>
            <a:miter lim="800000"/>
            <a:headEnd/>
            <a:tailEnd/>
          </a:ln>
        </p:spPr>
        <p:txBody>
          <a:bodyPr wrap="square">
            <a:spAutoFit/>
          </a:bodyPr>
          <a:lstStyle/>
          <a:p>
            <a:pPr algn="ctr" eaLnBrk="0" hangingPunct="0"/>
            <a:r>
              <a:rPr lang="en-US" sz="3600" b="1" dirty="0"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_LRP">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5087484FF9314081B33580E940B68B" ma:contentTypeVersion="0" ma:contentTypeDescription="Create a new document." ma:contentTypeScope="" ma:versionID="4190b4f78557c665e5197ca029a6e16d">
  <xsd:schema xmlns:xsd="http://www.w3.org/2001/XMLSchema" xmlns:p="http://schemas.microsoft.com/office/2006/metadata/properties" targetNamespace="http://schemas.microsoft.com/office/2006/metadata/properties" ma:root="true" ma:fieldsID="d02ba1190fc18d746559ed31fffff9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7AD45B59-B48F-4723-9965-6565D56D31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7A6F0CCD-6268-4292-AA20-58AAFCF3F329}">
  <ds:schemaRefs>
    <ds:schemaRef ds:uri="http://schemas.microsoft.com/sharepoint/v3/contenttype/forms"/>
  </ds:schemaRefs>
</ds:datastoreItem>
</file>

<file path=customXml/itemProps3.xml><?xml version="1.0" encoding="utf-8"?>
<ds:datastoreItem xmlns:ds="http://schemas.openxmlformats.org/officeDocument/2006/customXml" ds:itemID="{33ABD490-99E4-4A4B-9A82-6D335DA2700A}">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Aspect</Template>
  <TotalTime>9840</TotalTime>
  <Words>4938</Words>
  <Application>Microsoft Office PowerPoint</Application>
  <PresentationFormat>On-screen Show (4:3)</PresentationFormat>
  <Paragraphs>866</Paragraphs>
  <Slides>26</Slides>
  <Notes>26</Notes>
  <HiddenSlides>0</HiddenSlides>
  <MMClips>0</MMClips>
  <ScaleCrop>false</ScaleCrop>
  <HeadingPairs>
    <vt:vector size="8" baseType="variant">
      <vt:variant>
        <vt:lpstr>Theme</vt:lpstr>
      </vt:variant>
      <vt:variant>
        <vt:i4>1</vt:i4>
      </vt:variant>
      <vt:variant>
        <vt:lpstr>Links</vt:lpstr>
      </vt:variant>
      <vt:variant>
        <vt:i4>10</vt:i4>
      </vt:variant>
      <vt:variant>
        <vt:lpstr>Embedded OLE Servers</vt:lpstr>
      </vt:variant>
      <vt:variant>
        <vt:i4>3</vt:i4>
      </vt:variant>
      <vt:variant>
        <vt:lpstr>Slide Titles</vt:lpstr>
      </vt:variant>
      <vt:variant>
        <vt:i4>26</vt:i4>
      </vt:variant>
    </vt:vector>
  </HeadingPairs>
  <TitlesOfParts>
    <vt:vector size="40" baseType="lpstr">
      <vt:lpstr>Theme_LRP</vt:lpstr>
      <vt:lpstr>C:\Users\M2EDDJMR\Documents\P2\FY14 Awards\20141006 Award Breakdown.xlsx!Milcon and SRM Awards![20141006 Award Breakdown.xlsx]Milcon and SRM Awards Chart 1</vt:lpstr>
      <vt:lpstr>C:\Users\M2EDDJMR\Documents\P2\FY14 Awards\20141006 Proposed Expenditure Slides.xlsx!Sheet1![20141006 Proposed Expenditure Slides.xlsx]Sheet1 Chart 2</vt:lpstr>
      <vt:lpstr>C:\Users\M2EDDJMR\Documents\P2\FY14 Awards\20141006 Award Breakdown.xlsx!Awards By Contract Amt![20141006 Award Breakdown.xlsx]Awards By Contract Amt Chart 2</vt:lpstr>
      <vt:lpstr>C:\Users\M2EDDJMR\Documents\P2\FY14 Awards\20141006 Award Breakdown.xlsx!Awards By # of Projects![20141006 Award Breakdown.xlsx]Awards By # of Projects Chart 1</vt:lpstr>
      <vt:lpstr>C:\Users\M2EDDJMR\Documents\P2\FY14 Awards\20141006 Award Breakdown.xlsx!Awards by MIL JOC SRM![20141006 Award Breakdown.xlsx]Awards by MIL JOC SRM Chart 3</vt:lpstr>
      <vt:lpstr>C:\Users\M2EDDJMR\Documents\P2\FY14 Awards\20141006 Award Breakdown.xlsx!Awards by MIL JOC SRM![20141006 Award Breakdown.xlsx]Awards by MIL JOC SRM Chart 2</vt:lpstr>
      <vt:lpstr>C:\Users\M2EDDJMR\Documents\P2\FY13\20131007 FY13 EOY Presentations.xlsx!Awards MIL JOC SRM![20131007 FY13 EOY Presentations.xlsx]Awards MIL JOC SRM Chart 4</vt:lpstr>
      <vt:lpstr>C:\Users\M2EDDJMR\Documents\P2\FY13\20131007 FY13 EOY Presentations.xlsx!Awards MIL JOC SRM![20131007 FY13 EOY Presentations.xlsx]Awards MIL JOC SRM Chart 2</vt:lpstr>
      <vt:lpstr>C:\Users\M2EDDJMR\Documents\P2\FY14 Awards\20141006 Award Breakdown.xlsx!JOC by Location![20141006 Award Breakdown.xlsx]JOC by Location Chart 3</vt:lpstr>
      <vt:lpstr>C:\Users\M2EDDJMR\Documents\P2\FY14 Awards\20141006 Award Breakdown.xlsx!JOC by Location![20141006 Award Breakdown.xlsx]JOC by Location Chart 1</vt:lpstr>
      <vt:lpstr>Slide</vt:lpstr>
      <vt:lpstr>Worksheet</vt:lpstr>
      <vt:lpstr>CorelDRAW 6.0</vt:lpstr>
      <vt:lpstr>Slide 1</vt:lpstr>
      <vt:lpstr>Slide 2</vt:lpstr>
      <vt:lpstr>Slide 3</vt:lpstr>
      <vt:lpstr>Slide 4</vt:lpstr>
      <vt:lpstr>Slide 5</vt:lpstr>
      <vt:lpstr>Slide 6</vt:lpstr>
      <vt:lpstr>Slide 7</vt:lpstr>
      <vt:lpstr>Slide 8</vt:lpstr>
      <vt:lpstr>FY13 Awards:  210 Projects @ $558M</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USACE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Pittsburgh District Overview</dc:title>
  <dc:creator>Karen L. Auer</dc:creator>
  <cp:lastModifiedBy>M2DD9RPM</cp:lastModifiedBy>
  <cp:revision>796</cp:revision>
  <dcterms:created xsi:type="dcterms:W3CDTF">2010-08-17T22:12:08Z</dcterms:created>
  <dcterms:modified xsi:type="dcterms:W3CDTF">2014-10-30T19:33:09Z</dcterms:modified>
</cp:coreProperties>
</file>