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 id="2147483695" r:id="rId2"/>
  </p:sldMasterIdLst>
  <p:notesMasterIdLst>
    <p:notesMasterId r:id="rId11"/>
  </p:notesMasterIdLst>
  <p:sldIdLst>
    <p:sldId id="289" r:id="rId3"/>
    <p:sldId id="272" r:id="rId4"/>
    <p:sldId id="285" r:id="rId5"/>
    <p:sldId id="296" r:id="rId6"/>
    <p:sldId id="294" r:id="rId7"/>
    <p:sldId id="295" r:id="rId8"/>
    <p:sldId id="291" r:id="rId9"/>
    <p:sldId id="286" r:id="rId10"/>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24" autoAdjust="0"/>
    <p:restoredTop sz="70100" autoAdjust="0"/>
  </p:normalViewPr>
  <p:slideViewPr>
    <p:cSldViewPr>
      <p:cViewPr varScale="1">
        <p:scale>
          <a:sx n="40" d="100"/>
          <a:sy n="40" d="100"/>
        </p:scale>
        <p:origin x="-778"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endParaRPr lang="en-US" dirty="0"/>
          </a:p>
        </p:txBody>
      </p:sp>
      <p:sp>
        <p:nvSpPr>
          <p:cNvPr id="5123" name="Rectangle 3"/>
          <p:cNvSpPr>
            <a:spLocks noGrp="1" noChangeArrowheads="1"/>
          </p:cNvSpPr>
          <p:nvPr>
            <p:ph type="dt"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endParaRPr lang="en-US" dirty="0"/>
          </a:p>
        </p:txBody>
      </p:sp>
      <p:sp>
        <p:nvSpPr>
          <p:cNvPr id="51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6"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endParaRPr lang="en-US" dirty="0"/>
          </a:p>
        </p:txBody>
      </p:sp>
      <p:sp>
        <p:nvSpPr>
          <p:cNvPr id="5127"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25E7ECA4-A75D-420E-8055-D51F006FD6C9}"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farsite.hill.af.mil/reghtml/regs/FAR2AFMCFARS/FARDFARS/FAR/19.ht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We use various methods to execute contracts for </a:t>
            </a:r>
            <a:r>
              <a:rPr lang="en-US" baseline="0" dirty="0" smtClean="0"/>
              <a:t>much of our response missions for FEMA</a:t>
            </a:r>
            <a:endParaRPr lang="en-US" dirty="0" smtClean="0"/>
          </a:p>
          <a:p>
            <a:endParaRPr lang="en-US" dirty="0"/>
          </a:p>
        </p:txBody>
      </p:sp>
      <p:sp>
        <p:nvSpPr>
          <p:cNvPr id="4" name="Slide Number Placeholder 3"/>
          <p:cNvSpPr>
            <a:spLocks noGrp="1"/>
          </p:cNvSpPr>
          <p:nvPr>
            <p:ph type="sldNum" sz="quarter" idx="10"/>
          </p:nvPr>
        </p:nvSpPr>
        <p:spPr/>
        <p:txBody>
          <a:bodyPr/>
          <a:lstStyle/>
          <a:p>
            <a:fld id="{25E7ECA4-A75D-420E-8055-D51F006FD6C9}"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FAR 26.205</a:t>
            </a:r>
          </a:p>
          <a:p>
            <a:endParaRPr lang="en-US" dirty="0" smtClean="0"/>
          </a:p>
        </p:txBody>
      </p:sp>
      <p:sp>
        <p:nvSpPr>
          <p:cNvPr id="4" name="Slide Number Placeholder 3"/>
          <p:cNvSpPr>
            <a:spLocks noGrp="1"/>
          </p:cNvSpPr>
          <p:nvPr>
            <p:ph type="sldNum" sz="quarter" idx="10"/>
          </p:nvPr>
        </p:nvSpPr>
        <p:spPr/>
        <p:txBody>
          <a:bodyPr/>
          <a:lstStyle/>
          <a:p>
            <a:fld id="{25E7ECA4-A75D-420E-8055-D51F006FD6C9}"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 FAR 26.205</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aseline="0" dirty="0" smtClean="0">
              <a:latin typeface="Times New Roman" pitchFamily="18" charset="0"/>
              <a:cs typeface="Times New Roman" pitchFamily="18" charset="0"/>
            </a:endParaRPr>
          </a:p>
          <a:p>
            <a:r>
              <a:rPr lang="en-US" dirty="0" smtClean="0"/>
              <a:t>CCR = Central Contractor Registry</a:t>
            </a:r>
            <a:endParaRPr lang="en-US" dirty="0"/>
          </a:p>
        </p:txBody>
      </p:sp>
      <p:sp>
        <p:nvSpPr>
          <p:cNvPr id="4" name="Slide Number Placeholder 3"/>
          <p:cNvSpPr>
            <a:spLocks noGrp="1"/>
          </p:cNvSpPr>
          <p:nvPr>
            <p:ph type="sldNum" sz="quarter" idx="10"/>
          </p:nvPr>
        </p:nvSpPr>
        <p:spPr/>
        <p:txBody>
          <a:bodyPr/>
          <a:lstStyle/>
          <a:p>
            <a:fld id="{25E7ECA4-A75D-420E-8055-D51F006FD6C9}"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FAR 26.202 </a:t>
            </a:r>
            <a:endParaRPr lang="en-US" dirty="0"/>
          </a:p>
        </p:txBody>
      </p:sp>
      <p:sp>
        <p:nvSpPr>
          <p:cNvPr id="4" name="Slide Number Placeholder 3"/>
          <p:cNvSpPr>
            <a:spLocks noGrp="1"/>
          </p:cNvSpPr>
          <p:nvPr>
            <p:ph type="sldNum" sz="quarter" idx="10"/>
          </p:nvPr>
        </p:nvSpPr>
        <p:spPr/>
        <p:txBody>
          <a:bodyPr/>
          <a:lstStyle/>
          <a:p>
            <a:fld id="{0CDD14AA-30D3-47C4-953B-51CBD3004801}"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0" dirty="0" smtClean="0"/>
              <a:t>FAR 26.202-1-- Local Area Set-aside.</a:t>
            </a:r>
          </a:p>
          <a:p>
            <a:pPr algn="l">
              <a:buNone/>
            </a:pPr>
            <a:r>
              <a:rPr lang="en-US" sz="1200" dirty="0" smtClean="0"/>
              <a:t>(a) The contracting officer, in consultation with the requirements office, shall define the specific geographic area for the local set-aside.</a:t>
            </a:r>
          </a:p>
          <a:p>
            <a:pPr algn="l">
              <a:buNone/>
            </a:pPr>
            <a:r>
              <a:rPr lang="en-US" sz="1200" dirty="0" smtClean="0"/>
              <a:t>(b) A major disaster or emergency area may span counties in several contiguous States. The set-aside area need not include all the counties in the declared disaster/emergency area(s), but cannot go outside it.</a:t>
            </a:r>
          </a:p>
          <a:p>
            <a:pPr>
              <a:buNone/>
            </a:pPr>
            <a:r>
              <a:rPr lang="en-US" sz="1200" dirty="0" smtClean="0"/>
              <a:t>(c) The contracting officer shall also determine whether a local area set-aside should be further restricted to small business concerns in the set-aside area (see </a:t>
            </a:r>
            <a:r>
              <a:rPr lang="en-US" sz="1200" u="sng" dirty="0" smtClean="0">
                <a:hlinkClick r:id="rId3" action="ppaction://hlinkfile"/>
              </a:rPr>
              <a:t>Part 19</a:t>
            </a:r>
            <a:r>
              <a:rPr lang="en-US" sz="1200" dirty="0" smtClean="0"/>
              <a:t>).</a:t>
            </a:r>
            <a:endParaRPr lang="en-US" sz="1200" dirty="0"/>
          </a:p>
        </p:txBody>
      </p:sp>
      <p:sp>
        <p:nvSpPr>
          <p:cNvPr id="4" name="Slide Number Placeholder 3"/>
          <p:cNvSpPr>
            <a:spLocks noGrp="1"/>
          </p:cNvSpPr>
          <p:nvPr>
            <p:ph type="sldNum" sz="quarter" idx="10"/>
          </p:nvPr>
        </p:nvSpPr>
        <p:spPr/>
        <p:txBody>
          <a:bodyPr/>
          <a:lstStyle/>
          <a:p>
            <a:fld id="{0CDD14AA-30D3-47C4-953B-51CBD3004801}"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ACI DEBRIS: </a:t>
            </a:r>
            <a:r>
              <a:rPr lang="en-US" dirty="0" smtClean="0"/>
              <a:t>The Advance Contracting Initiative (ACI) for debris removal, site management/debris reduction management, and structural demolition was awarded by the New Orleans District</a:t>
            </a:r>
          </a:p>
          <a:p>
            <a:endParaRPr lang="en-US" dirty="0" smtClean="0"/>
          </a:p>
          <a:p>
            <a:r>
              <a:rPr lang="en-US" b="1" dirty="0" smtClean="0"/>
              <a:t>ACI ICE: </a:t>
            </a:r>
            <a:r>
              <a:rPr lang="en-US" dirty="0" smtClean="0"/>
              <a:t>Charleston District.</a:t>
            </a:r>
            <a:r>
              <a:rPr lang="en-US" baseline="0" dirty="0" smtClean="0"/>
              <a:t>  </a:t>
            </a:r>
            <a:r>
              <a:rPr lang="en-US" dirty="0" smtClean="0"/>
              <a:t>This contract is a Supply Requirements contract covering the United States, Puerto Rico, the US Virgin Islands, American Samoa, Guam, the Northern Mariana Islands, the Federated States of Micronesia, and the Marshall Islands.</a:t>
            </a:r>
          </a:p>
          <a:p>
            <a:endParaRPr lang="en-US" dirty="0" smtClean="0"/>
          </a:p>
          <a:p>
            <a:r>
              <a:rPr lang="en-US" b="1" dirty="0" smtClean="0"/>
              <a:t>ACI POWER: </a:t>
            </a:r>
            <a:r>
              <a:rPr lang="en-US" b="0" dirty="0" smtClean="0"/>
              <a:t>Philadelphia.</a:t>
            </a:r>
            <a:r>
              <a:rPr lang="en-US" b="1" dirty="0" smtClean="0"/>
              <a:t> </a:t>
            </a:r>
            <a:r>
              <a:rPr lang="en-US" dirty="0" smtClean="0"/>
              <a:t>(3) contracts (one per each defined geographical area). The contractor is solely responsible for all the Regions within their respective Geographical Area as noted below. </a:t>
            </a:r>
            <a:br>
              <a:rPr lang="en-US" dirty="0" smtClean="0"/>
            </a:br>
            <a:r>
              <a:rPr lang="en-US" dirty="0" smtClean="0"/>
              <a:t/>
            </a:r>
            <a:br>
              <a:rPr lang="en-US" dirty="0" smtClean="0"/>
            </a:br>
            <a:r>
              <a:rPr lang="en-US" b="1" dirty="0" smtClean="0"/>
              <a:t>ACI Temporary Roofing: </a:t>
            </a:r>
            <a:r>
              <a:rPr lang="en-US" dirty="0" smtClean="0"/>
              <a:t>These contracts have been awarded by the Omaha and Jacksonville Districts. Construction services type Indefinite Delivery, Indefinite Quantity (IDIQ) contracts. All of the ACI Contracts are based on a target production of 300 roofs per day.</a:t>
            </a:r>
          </a:p>
          <a:p>
            <a:endParaRPr lang="en-US" dirty="0" smtClean="0"/>
          </a:p>
          <a:p>
            <a:r>
              <a:rPr lang="en-US" b="1" dirty="0" smtClean="0"/>
              <a:t>ACI Water: </a:t>
            </a:r>
            <a:r>
              <a:rPr lang="en-US" dirty="0" smtClean="0"/>
              <a:t>New England District. Requirements contract, covering the United States, Puerto Rico, the U. S. Virgin Islands, American Samoa, Guam, the Northern Mariana Islands, the Federated States of Micronesia, and the Marshall Islands. </a:t>
            </a:r>
            <a:br>
              <a:rPr lang="en-US" dirty="0" smtClean="0"/>
            </a:br>
            <a:r>
              <a:rPr lang="en-US" dirty="0" smtClean="0"/>
              <a:t> </a:t>
            </a:r>
            <a:br>
              <a:rPr lang="en-US" dirty="0" smtClean="0"/>
            </a:br>
            <a:r>
              <a:rPr lang="en-US" dirty="0" smtClean="0"/>
              <a:t/>
            </a:r>
            <a:br>
              <a:rPr lang="en-US" dirty="0" smtClean="0"/>
            </a:br>
            <a:r>
              <a:rPr lang="en-US" dirty="0" smtClean="0"/>
              <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0CDD14AA-30D3-47C4-953B-51CBD3004801}"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5E7ECA4-A75D-420E-8055-D51F006FD6C9}" type="slidenum">
              <a:rPr lang="en-US" smtClean="0"/>
              <a:pPr/>
              <a:t>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152400"/>
            <a:ext cx="2152650" cy="5973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 y="152400"/>
            <a:ext cx="6305550" cy="59737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a:prstGeom prst="rect">
            <a:avLst/>
          </a:prstGeom>
        </p:spPr>
        <p:txBody>
          <a:bodyPr/>
          <a:lstStyle/>
          <a:p>
            <a:endParaRPr lang="en-US" dirty="0"/>
          </a:p>
        </p:txBody>
      </p:sp>
      <p:sp>
        <p:nvSpPr>
          <p:cNvPr id="4" name="Footer Placeholder 3"/>
          <p:cNvSpPr>
            <a:spLocks noGrp="1"/>
          </p:cNvSpPr>
          <p:nvPr>
            <p:ph type="ftr" sz="quarter" idx="10"/>
          </p:nvPr>
        </p:nvSpPr>
        <p:spPr>
          <a:xfrm>
            <a:off x="3124200" y="6248400"/>
            <a:ext cx="2895600" cy="457200"/>
          </a:xfrm>
          <a:prstGeom prst="rect">
            <a:avLst/>
          </a:prstGeom>
        </p:spPr>
        <p:txBody>
          <a:bodyPr/>
          <a:lstStyle>
            <a:lvl1pPr>
              <a:defRPr/>
            </a:lvl1pPr>
          </a:lstStyle>
          <a:p>
            <a:endParaRPr lang="en-US" dirty="0"/>
          </a:p>
        </p:txBody>
      </p:sp>
      <p:sp>
        <p:nvSpPr>
          <p:cNvPr id="5" name="Slide Number Placeholder 4"/>
          <p:cNvSpPr>
            <a:spLocks noGrp="1"/>
          </p:cNvSpPr>
          <p:nvPr>
            <p:ph type="sldNum" sz="quarter" idx="11"/>
          </p:nvPr>
        </p:nvSpPr>
        <p:spPr>
          <a:xfrm>
            <a:off x="6553200" y="6248400"/>
            <a:ext cx="1905000" cy="457200"/>
          </a:xfrm>
          <a:prstGeom prst="rect">
            <a:avLst/>
          </a:prstGeom>
        </p:spPr>
        <p:txBody>
          <a:bodyPr/>
          <a:lstStyle>
            <a:lvl1pPr>
              <a:defRPr/>
            </a:lvl1pPr>
          </a:lstStyle>
          <a:p>
            <a:fld id="{2D737019-F250-43FF-8901-34D65CFF1054}"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85FBFC07-9CD2-4A02-B877-4CD0C84E1B1A}" type="slidenum">
              <a:rPr lang="en-US"/>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B7CF9126-2B07-49EE-AB10-D2B37052B021}" type="slidenum">
              <a:rPr lang="en-US"/>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DBF495E2-CCDE-4626-B83C-0DEF11691F22}" type="slidenum">
              <a:rPr lang="en-US"/>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F642E042-0957-4671-8A2A-43D12F172F42}" type="slidenum">
              <a:rPr lang="en-US"/>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F768E5E0-44BE-49BF-BE68-533DB8691F66}" type="slidenum">
              <a:rPr lang="en-US"/>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A2D5E173-3A6D-4DD9-980E-D84628D3EDCB}" type="slidenum">
              <a:rPr lang="en-US"/>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472EC460-023A-49BE-8A71-67C2AD8093DD}" type="slidenum">
              <a:rPr lang="en-US"/>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6349F91B-4A67-43EC-A281-A8380AF21B6A}" type="slidenum">
              <a:rPr lang="en-US"/>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962FF999-AD44-41CA-B909-9A218C721667}" type="slidenum">
              <a:rPr lang="en-US"/>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F309C81D-956E-4B53-BE80-A5D46C52868D}" type="slidenum">
              <a:rPr lang="en-US"/>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F083BEB4-F2DD-41AF-83F1-EC32AB44EE08}"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6.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57" name="Picture 33" descr="FloodFighter1"/>
          <p:cNvPicPr>
            <a:picLocks noChangeAspect="1" noChangeArrowheads="1"/>
          </p:cNvPicPr>
          <p:nvPr/>
        </p:nvPicPr>
        <p:blipFill>
          <a:blip r:embed="rId14" cstate="print"/>
          <a:srcRect/>
          <a:stretch>
            <a:fillRect/>
          </a:stretch>
        </p:blipFill>
        <p:spPr bwMode="auto">
          <a:xfrm>
            <a:off x="5334000" y="1663700"/>
            <a:ext cx="3810000" cy="2527300"/>
          </a:xfrm>
          <a:prstGeom prst="rect">
            <a:avLst/>
          </a:prstGeom>
          <a:noFill/>
        </p:spPr>
      </p:pic>
      <p:pic>
        <p:nvPicPr>
          <p:cNvPr id="1053" name="Picture 29" descr="FloodFighter4"/>
          <p:cNvPicPr>
            <a:picLocks noChangeAspect="1" noChangeArrowheads="1"/>
          </p:cNvPicPr>
          <p:nvPr/>
        </p:nvPicPr>
        <p:blipFill>
          <a:blip r:embed="rId15" cstate="print"/>
          <a:srcRect/>
          <a:stretch>
            <a:fillRect/>
          </a:stretch>
        </p:blipFill>
        <p:spPr bwMode="auto">
          <a:xfrm>
            <a:off x="3905250" y="3381375"/>
            <a:ext cx="5238750" cy="3476625"/>
          </a:xfrm>
          <a:prstGeom prst="rect">
            <a:avLst/>
          </a:prstGeom>
          <a:noFill/>
        </p:spPr>
      </p:pic>
      <p:grpSp>
        <p:nvGrpSpPr>
          <p:cNvPr id="2" name="Group 28"/>
          <p:cNvGrpSpPr>
            <a:grpSpLocks/>
          </p:cNvGrpSpPr>
          <p:nvPr/>
        </p:nvGrpSpPr>
        <p:grpSpPr bwMode="auto">
          <a:xfrm>
            <a:off x="0" y="0"/>
            <a:ext cx="9144000" cy="6861175"/>
            <a:chOff x="0" y="0"/>
            <a:chExt cx="5760" cy="4322"/>
          </a:xfrm>
        </p:grpSpPr>
        <p:grpSp>
          <p:nvGrpSpPr>
            <p:cNvPr id="3" name="Group 27"/>
            <p:cNvGrpSpPr>
              <a:grpSpLocks/>
            </p:cNvGrpSpPr>
            <p:nvPr userDrawn="1"/>
          </p:nvGrpSpPr>
          <p:grpSpPr bwMode="auto">
            <a:xfrm>
              <a:off x="0" y="0"/>
              <a:ext cx="5760" cy="4322"/>
              <a:chOff x="0" y="0"/>
              <a:chExt cx="5760" cy="4322"/>
            </a:xfrm>
          </p:grpSpPr>
          <p:pic>
            <p:nvPicPr>
              <p:cNvPr id="1047" name="Picture 23" descr="ppt_camo_bkgrnd-03"/>
              <p:cNvPicPr>
                <a:picLocks noChangeAspect="1" noChangeArrowheads="1"/>
              </p:cNvPicPr>
              <p:nvPr userDrawn="1"/>
            </p:nvPicPr>
            <p:blipFill>
              <a:blip r:embed="rId16" cstate="print"/>
              <a:srcRect/>
              <a:stretch>
                <a:fillRect/>
              </a:stretch>
            </p:blipFill>
            <p:spPr bwMode="auto">
              <a:xfrm>
                <a:off x="0" y="0"/>
                <a:ext cx="5760" cy="4322"/>
              </a:xfrm>
              <a:prstGeom prst="rect">
                <a:avLst/>
              </a:prstGeom>
              <a:noFill/>
            </p:spPr>
          </p:pic>
          <p:pic>
            <p:nvPicPr>
              <p:cNvPr id="1045" name="Picture 21" descr="white_curve"/>
              <p:cNvPicPr>
                <a:picLocks noChangeAspect="1" noChangeArrowheads="1"/>
              </p:cNvPicPr>
              <p:nvPr userDrawn="1"/>
            </p:nvPicPr>
            <p:blipFill>
              <a:blip r:embed="rId17" cstate="print"/>
              <a:srcRect/>
              <a:stretch>
                <a:fillRect/>
              </a:stretch>
            </p:blipFill>
            <p:spPr bwMode="auto">
              <a:xfrm>
                <a:off x="2502" y="990"/>
                <a:ext cx="3258" cy="3330"/>
              </a:xfrm>
              <a:prstGeom prst="rect">
                <a:avLst/>
              </a:prstGeom>
              <a:noFill/>
            </p:spPr>
          </p:pic>
        </p:grpSp>
        <p:pic>
          <p:nvPicPr>
            <p:cNvPr id="1032" name="Picture 8" descr="USACE_logo"/>
            <p:cNvPicPr>
              <a:picLocks noChangeAspect="1" noChangeArrowheads="1"/>
            </p:cNvPicPr>
            <p:nvPr userDrawn="1"/>
          </p:nvPicPr>
          <p:blipFill>
            <a:blip r:embed="rId18" cstate="print"/>
            <a:srcRect/>
            <a:stretch>
              <a:fillRect/>
            </a:stretch>
          </p:blipFill>
          <p:spPr bwMode="auto">
            <a:xfrm>
              <a:off x="144" y="3201"/>
              <a:ext cx="864" cy="591"/>
            </a:xfrm>
            <a:prstGeom prst="rect">
              <a:avLst/>
            </a:prstGeom>
            <a:noFill/>
          </p:spPr>
        </p:pic>
      </p:grpSp>
      <p:sp>
        <p:nvSpPr>
          <p:cNvPr id="1043" name="Line 19"/>
          <p:cNvSpPr>
            <a:spLocks noChangeShapeType="1"/>
          </p:cNvSpPr>
          <p:nvPr/>
        </p:nvSpPr>
        <p:spPr bwMode="auto">
          <a:xfrm>
            <a:off x="5334000" y="3352800"/>
            <a:ext cx="3810000" cy="0"/>
          </a:xfrm>
          <a:prstGeom prst="line">
            <a:avLst/>
          </a:prstGeom>
          <a:noFill/>
          <a:ln w="63500">
            <a:solidFill>
              <a:schemeClr val="bg1"/>
            </a:solidFill>
            <a:round/>
            <a:headEnd/>
            <a:tailEnd/>
          </a:ln>
          <a:effectLst/>
        </p:spPr>
        <p:txBody>
          <a:bodyPr/>
          <a:lstStyle/>
          <a:p>
            <a:endParaRPr lang="en-US" dirty="0"/>
          </a:p>
        </p:txBody>
      </p:sp>
      <p:sp>
        <p:nvSpPr>
          <p:cNvPr id="1026" name="Rectangle 2"/>
          <p:cNvSpPr>
            <a:spLocks noGrp="1" noChangeArrowheads="1"/>
          </p:cNvSpPr>
          <p:nvPr>
            <p:ph type="title"/>
          </p:nvPr>
        </p:nvSpPr>
        <p:spPr bwMode="auto">
          <a:xfrm>
            <a:off x="76200" y="152400"/>
            <a:ext cx="6324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PRESENTATION TITLE</a:t>
            </a:r>
          </a:p>
        </p:txBody>
      </p:sp>
      <p:sp>
        <p:nvSpPr>
          <p:cNvPr id="1033" name="Text Box 9"/>
          <p:cNvSpPr txBox="1">
            <a:spLocks noChangeArrowheads="1"/>
          </p:cNvSpPr>
          <p:nvPr/>
        </p:nvSpPr>
        <p:spPr bwMode="auto">
          <a:xfrm>
            <a:off x="136525" y="6096000"/>
            <a:ext cx="3597275" cy="549275"/>
          </a:xfrm>
          <a:prstGeom prst="rect">
            <a:avLst/>
          </a:prstGeom>
          <a:noFill/>
          <a:ln w="9525">
            <a:noFill/>
            <a:miter lim="800000"/>
            <a:headEnd/>
            <a:tailEnd/>
          </a:ln>
          <a:effectLst/>
        </p:spPr>
        <p:txBody>
          <a:bodyPr>
            <a:spAutoFit/>
          </a:bodyPr>
          <a:lstStyle/>
          <a:p>
            <a:r>
              <a:rPr lang="en-US" sz="1200" b="1" dirty="0"/>
              <a:t>US Army Corps of Engineers</a:t>
            </a:r>
          </a:p>
          <a:p>
            <a:r>
              <a:rPr lang="en-US" b="1" dirty="0"/>
              <a:t>BUILDING STRONG</a:t>
            </a:r>
            <a:r>
              <a:rPr lang="en-US" sz="1400" b="1" baseline="-25000" dirty="0"/>
              <a:t>®</a:t>
            </a:r>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txStyles>
    <p:titleStyle>
      <a:lvl1pPr algn="l" rtl="0" fontAlgn="base">
        <a:spcBef>
          <a:spcPct val="0"/>
        </a:spcBef>
        <a:spcAft>
          <a:spcPct val="0"/>
        </a:spcAft>
        <a:defRPr sz="3600" b="1">
          <a:solidFill>
            <a:schemeClr val="tx2"/>
          </a:solidFill>
          <a:latin typeface="+mj-lt"/>
          <a:ea typeface="+mj-ea"/>
          <a:cs typeface="+mj-cs"/>
        </a:defRPr>
      </a:lvl1pPr>
      <a:lvl2pPr algn="l" rtl="0" fontAlgn="base">
        <a:spcBef>
          <a:spcPct val="0"/>
        </a:spcBef>
        <a:spcAft>
          <a:spcPct val="0"/>
        </a:spcAft>
        <a:defRPr sz="3600" b="1">
          <a:solidFill>
            <a:schemeClr val="tx2"/>
          </a:solidFill>
          <a:latin typeface="Arial" charset="0"/>
        </a:defRPr>
      </a:lvl2pPr>
      <a:lvl3pPr algn="l" rtl="0" fontAlgn="base">
        <a:spcBef>
          <a:spcPct val="0"/>
        </a:spcBef>
        <a:spcAft>
          <a:spcPct val="0"/>
        </a:spcAft>
        <a:defRPr sz="3600" b="1">
          <a:solidFill>
            <a:schemeClr val="tx2"/>
          </a:solidFill>
          <a:latin typeface="Arial" charset="0"/>
        </a:defRPr>
      </a:lvl3pPr>
      <a:lvl4pPr algn="l" rtl="0" fontAlgn="base">
        <a:spcBef>
          <a:spcPct val="0"/>
        </a:spcBef>
        <a:spcAft>
          <a:spcPct val="0"/>
        </a:spcAft>
        <a:defRPr sz="3600" b="1">
          <a:solidFill>
            <a:schemeClr val="tx2"/>
          </a:solidFill>
          <a:latin typeface="Arial" charset="0"/>
        </a:defRPr>
      </a:lvl4pPr>
      <a:lvl5pPr algn="l" rtl="0" fontAlgn="base">
        <a:spcBef>
          <a:spcPct val="0"/>
        </a:spcBef>
        <a:spcAft>
          <a:spcPct val="0"/>
        </a:spcAft>
        <a:defRPr sz="3600" b="1">
          <a:solidFill>
            <a:schemeClr val="tx2"/>
          </a:solidFill>
          <a:latin typeface="Arial" charset="0"/>
        </a:defRPr>
      </a:lvl5pPr>
      <a:lvl6pPr marL="457200" algn="l" rtl="0" fontAlgn="base">
        <a:spcBef>
          <a:spcPct val="0"/>
        </a:spcBef>
        <a:spcAft>
          <a:spcPct val="0"/>
        </a:spcAft>
        <a:defRPr sz="3600" b="1">
          <a:solidFill>
            <a:schemeClr val="tx2"/>
          </a:solidFill>
          <a:latin typeface="Arial" charset="0"/>
        </a:defRPr>
      </a:lvl6pPr>
      <a:lvl7pPr marL="914400" algn="l" rtl="0" fontAlgn="base">
        <a:spcBef>
          <a:spcPct val="0"/>
        </a:spcBef>
        <a:spcAft>
          <a:spcPct val="0"/>
        </a:spcAft>
        <a:defRPr sz="3600" b="1">
          <a:solidFill>
            <a:schemeClr val="tx2"/>
          </a:solidFill>
          <a:latin typeface="Arial" charset="0"/>
        </a:defRPr>
      </a:lvl7pPr>
      <a:lvl8pPr marL="1371600" algn="l" rtl="0" fontAlgn="base">
        <a:spcBef>
          <a:spcPct val="0"/>
        </a:spcBef>
        <a:spcAft>
          <a:spcPct val="0"/>
        </a:spcAft>
        <a:defRPr sz="3600" b="1">
          <a:solidFill>
            <a:schemeClr val="tx2"/>
          </a:solidFill>
          <a:latin typeface="Arial" charset="0"/>
        </a:defRPr>
      </a:lvl8pPr>
      <a:lvl9pPr marL="1828800" algn="l" rtl="0" fontAlgn="base">
        <a:spcBef>
          <a:spcPct val="0"/>
        </a:spcBef>
        <a:spcAft>
          <a:spcPct val="0"/>
        </a:spcAft>
        <a:defRPr sz="3600" b="1">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sldNum" sz="quarter" idx="4"/>
          </p:nvPr>
        </p:nvSpPr>
        <p:spPr bwMode="auto">
          <a:xfrm>
            <a:off x="36576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fld id="{CC3E60FD-8AF9-46FC-B5FA-0FB5B3636085}" type="slidenum">
              <a:rPr lang="en-US"/>
              <a:pPr/>
              <a:t>‹#›</a:t>
            </a:fld>
            <a:endParaRPr lang="en-US" dirty="0"/>
          </a:p>
        </p:txBody>
      </p:sp>
      <p:pic>
        <p:nvPicPr>
          <p:cNvPr id="3080" name="Picture 8" descr="USACE_logo"/>
          <p:cNvPicPr>
            <a:picLocks noChangeAspect="1" noChangeArrowheads="1"/>
          </p:cNvPicPr>
          <p:nvPr/>
        </p:nvPicPr>
        <p:blipFill>
          <a:blip r:embed="rId14" cstate="print"/>
          <a:srcRect/>
          <a:stretch>
            <a:fillRect/>
          </a:stretch>
        </p:blipFill>
        <p:spPr bwMode="auto">
          <a:xfrm>
            <a:off x="8004175" y="5715000"/>
            <a:ext cx="758825" cy="519113"/>
          </a:xfrm>
          <a:prstGeom prst="rect">
            <a:avLst/>
          </a:prstGeom>
          <a:noFill/>
        </p:spPr>
      </p:pic>
      <p:sp>
        <p:nvSpPr>
          <p:cNvPr id="3081" name="Text Box 9"/>
          <p:cNvSpPr txBox="1">
            <a:spLocks noChangeArrowheads="1"/>
          </p:cNvSpPr>
          <p:nvPr/>
        </p:nvSpPr>
        <p:spPr bwMode="auto">
          <a:xfrm>
            <a:off x="6223000" y="6416675"/>
            <a:ext cx="2606675" cy="212725"/>
          </a:xfrm>
          <a:prstGeom prst="rect">
            <a:avLst/>
          </a:prstGeom>
          <a:noFill/>
          <a:ln w="9525">
            <a:noFill/>
            <a:miter lim="800000"/>
            <a:headEnd/>
            <a:tailEnd/>
          </a:ln>
          <a:effectLst/>
        </p:spPr>
        <p:txBody>
          <a:bodyPr lIns="0" tIns="0" rIns="0" bIns="0">
            <a:spAutoFit/>
          </a:bodyPr>
          <a:lstStyle/>
          <a:p>
            <a:pPr algn="r"/>
            <a:r>
              <a:rPr lang="en-US" sz="1400" b="1" dirty="0"/>
              <a:t>BUILDING STRONG</a:t>
            </a:r>
            <a:r>
              <a:rPr lang="en-US" sz="1400" b="1" baseline="-25000" dirty="0"/>
              <a:t>®</a:t>
            </a:r>
          </a:p>
        </p:txBody>
      </p:sp>
      <p:sp>
        <p:nvSpPr>
          <p:cNvPr id="3082" name="Line 10"/>
          <p:cNvSpPr>
            <a:spLocks noChangeShapeType="1"/>
          </p:cNvSpPr>
          <p:nvPr/>
        </p:nvSpPr>
        <p:spPr bwMode="auto">
          <a:xfrm flipH="1">
            <a:off x="457200" y="6324600"/>
            <a:ext cx="8229600" cy="0"/>
          </a:xfrm>
          <a:prstGeom prst="line">
            <a:avLst/>
          </a:prstGeom>
          <a:noFill/>
          <a:ln w="9525">
            <a:solidFill>
              <a:schemeClr val="tx1"/>
            </a:solidFill>
            <a:round/>
            <a:headEnd/>
            <a:tailEnd/>
          </a:ln>
          <a:effectLst/>
        </p:spPr>
        <p:txBody>
          <a:bodyPr/>
          <a:lstStyle/>
          <a:p>
            <a:endParaRPr lang="en-US" dirty="0"/>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fontAlgn="base">
        <a:spcBef>
          <a:spcPct val="20000"/>
        </a:spcBef>
        <a:spcAft>
          <a:spcPct val="0"/>
        </a:spcAft>
        <a:buSzPct val="75000"/>
        <a:buFont typeface="Arial" charset="0"/>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fontAlgn="base">
        <a:spcBef>
          <a:spcPct val="20000"/>
        </a:spcBef>
        <a:spcAft>
          <a:spcPct val="0"/>
        </a:spcAft>
        <a:buSzPct val="5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SzPct val="5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5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5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hyperlink" Target="https://www.acquisition.gov/"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www.acquisition.gov/"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ackground"/>
          <p:cNvPicPr>
            <a:picLocks noChangeAspect="1" noChangeArrowheads="1"/>
          </p:cNvPicPr>
          <p:nvPr/>
        </p:nvPicPr>
        <p:blipFill>
          <a:blip r:embed="rId2" cstate="print"/>
          <a:srcRect/>
          <a:stretch>
            <a:fillRect/>
          </a:stretch>
        </p:blipFill>
        <p:spPr bwMode="auto">
          <a:xfrm>
            <a:off x="4763" y="4763"/>
            <a:ext cx="9134475" cy="6848475"/>
          </a:xfrm>
          <a:prstGeom prst="rect">
            <a:avLst/>
          </a:prstGeom>
          <a:noFill/>
          <a:ln w="9525">
            <a:noFill/>
            <a:miter lim="800000"/>
            <a:headEnd/>
            <a:tailEnd/>
          </a:ln>
        </p:spPr>
      </p:pic>
      <p:sp>
        <p:nvSpPr>
          <p:cNvPr id="6147" name="Rectangle 5"/>
          <p:cNvSpPr>
            <a:spLocks noGrp="1" noChangeArrowheads="1"/>
          </p:cNvSpPr>
          <p:nvPr>
            <p:ph type="ctrTitle"/>
          </p:nvPr>
        </p:nvSpPr>
        <p:spPr>
          <a:xfrm>
            <a:off x="0" y="-228600"/>
            <a:ext cx="7772400" cy="1524000"/>
          </a:xfrm>
          <a:noFill/>
        </p:spPr>
        <p:txBody>
          <a:bodyPr/>
          <a:lstStyle/>
          <a:p>
            <a:pPr eaLnBrk="1" hangingPunct="1"/>
            <a:r>
              <a:rPr lang="en-US" dirty="0" smtClean="0"/>
              <a:t>Contracting for Disaster Response</a:t>
            </a:r>
          </a:p>
        </p:txBody>
      </p:sp>
      <p:sp>
        <p:nvSpPr>
          <p:cNvPr id="6148" name="Text Box 6"/>
          <p:cNvSpPr txBox="1">
            <a:spLocks noChangeArrowheads="1"/>
          </p:cNvSpPr>
          <p:nvPr/>
        </p:nvSpPr>
        <p:spPr bwMode="auto">
          <a:xfrm>
            <a:off x="76200" y="1828800"/>
            <a:ext cx="3505200" cy="1308050"/>
          </a:xfrm>
          <a:prstGeom prst="rect">
            <a:avLst/>
          </a:prstGeom>
          <a:noFill/>
          <a:ln w="9525">
            <a:noFill/>
            <a:miter lim="800000"/>
            <a:headEnd/>
            <a:tailEnd/>
          </a:ln>
        </p:spPr>
        <p:txBody>
          <a:bodyPr>
            <a:spAutoFit/>
          </a:bodyPr>
          <a:lstStyle/>
          <a:p>
            <a:pPr>
              <a:spcBef>
                <a:spcPct val="50000"/>
              </a:spcBef>
            </a:pPr>
            <a:r>
              <a:rPr lang="en-US" sz="1600" b="1" dirty="0" smtClean="0">
                <a:latin typeface="+mj-lt"/>
              </a:rPr>
              <a:t>Lisa C. Billman</a:t>
            </a:r>
            <a:endParaRPr lang="en-US" sz="1600" b="1" dirty="0">
              <a:latin typeface="+mj-lt"/>
            </a:endParaRPr>
          </a:p>
          <a:p>
            <a:pPr>
              <a:spcBef>
                <a:spcPct val="50000"/>
              </a:spcBef>
            </a:pPr>
            <a:r>
              <a:rPr lang="en-US" sz="1400" dirty="0">
                <a:latin typeface="+mj-lt"/>
              </a:rPr>
              <a:t>Fort Worth District </a:t>
            </a:r>
            <a:r>
              <a:rPr lang="en-US" sz="1400" dirty="0" smtClean="0">
                <a:latin typeface="+mj-lt"/>
              </a:rPr>
              <a:t>	</a:t>
            </a:r>
            <a:endParaRPr lang="en-US" sz="1400" dirty="0">
              <a:latin typeface="+mj-lt"/>
            </a:endParaRPr>
          </a:p>
          <a:p>
            <a:pPr>
              <a:spcBef>
                <a:spcPct val="50000"/>
              </a:spcBef>
            </a:pPr>
            <a:r>
              <a:rPr lang="en-US" sz="1400" dirty="0" smtClean="0">
                <a:latin typeface="+mj-lt"/>
              </a:rPr>
              <a:t>Acting Chief, Civil/IIS Branch	</a:t>
            </a:r>
            <a:endParaRPr lang="en-US" sz="1400" dirty="0">
              <a:latin typeface="+mj-lt"/>
            </a:endParaRPr>
          </a:p>
          <a:p>
            <a:pPr>
              <a:spcBef>
                <a:spcPct val="50000"/>
              </a:spcBef>
            </a:pPr>
            <a:r>
              <a:rPr lang="en-US" sz="1400" dirty="0" smtClean="0">
                <a:latin typeface="+mj-lt"/>
              </a:rPr>
              <a:t>3 JUN 2012</a:t>
            </a:r>
            <a:endParaRPr lang="en-US" sz="14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cs typeface="Times New Roman" pitchFamily="18" charset="0"/>
              </a:rPr>
              <a:t>Agenda</a:t>
            </a:r>
            <a:endParaRPr lang="en-US" sz="4000" dirty="0">
              <a:cs typeface="Times New Roman" pitchFamily="18" charset="0"/>
            </a:endParaRPr>
          </a:p>
        </p:txBody>
      </p:sp>
      <p:sp>
        <p:nvSpPr>
          <p:cNvPr id="3" name="TextBox 2"/>
          <p:cNvSpPr txBox="1"/>
          <p:nvPr/>
        </p:nvSpPr>
        <p:spPr>
          <a:xfrm>
            <a:off x="609600" y="1447800"/>
            <a:ext cx="7924800" cy="3323987"/>
          </a:xfrm>
          <a:prstGeom prst="rect">
            <a:avLst/>
          </a:prstGeom>
          <a:noFill/>
        </p:spPr>
        <p:txBody>
          <a:bodyPr wrap="square" rtlCol="0">
            <a:spAutoFit/>
          </a:bodyPr>
          <a:lstStyle/>
          <a:p>
            <a:pPr>
              <a:lnSpc>
                <a:spcPct val="150000"/>
              </a:lnSpc>
              <a:buFont typeface="Arial" pitchFamily="34" charset="0"/>
              <a:buChar char="•"/>
            </a:pPr>
            <a:r>
              <a:rPr lang="en-US" sz="2800" dirty="0" smtClean="0">
                <a:latin typeface="+mn-lt"/>
                <a:cs typeface="Times New Roman" pitchFamily="18" charset="0"/>
              </a:rPr>
              <a:t> Disaster Response Registry</a:t>
            </a:r>
          </a:p>
          <a:p>
            <a:pPr>
              <a:lnSpc>
                <a:spcPct val="150000"/>
              </a:lnSpc>
              <a:buFont typeface="Arial" pitchFamily="34" charset="0"/>
              <a:buChar char="•"/>
            </a:pPr>
            <a:r>
              <a:rPr lang="en-US" sz="2800" dirty="0" smtClean="0">
                <a:latin typeface="+mn-lt"/>
                <a:cs typeface="Times New Roman" pitchFamily="18" charset="0"/>
              </a:rPr>
              <a:t> Stafford Act</a:t>
            </a:r>
          </a:p>
          <a:p>
            <a:pPr>
              <a:lnSpc>
                <a:spcPct val="150000"/>
              </a:lnSpc>
              <a:buFont typeface="Arial" pitchFamily="34" charset="0"/>
              <a:buChar char="•"/>
            </a:pPr>
            <a:r>
              <a:rPr lang="en-US" sz="2800" dirty="0" smtClean="0">
                <a:latin typeface="+mn-lt"/>
                <a:cs typeface="Times New Roman" pitchFamily="18" charset="0"/>
              </a:rPr>
              <a:t> </a:t>
            </a:r>
            <a:r>
              <a:rPr lang="en-US" sz="2800" dirty="0" smtClean="0">
                <a:latin typeface="Arial" pitchFamily="34" charset="0"/>
                <a:cs typeface="Arial" pitchFamily="34" charset="0"/>
              </a:rPr>
              <a:t>Advance Contracting Initiative</a:t>
            </a:r>
          </a:p>
          <a:p>
            <a:pPr>
              <a:lnSpc>
                <a:spcPct val="150000"/>
              </a:lnSpc>
              <a:buFont typeface="Arial" pitchFamily="34" charset="0"/>
              <a:buChar char="•"/>
            </a:pPr>
            <a:endParaRPr lang="en-US" sz="2800" dirty="0" smtClean="0">
              <a:latin typeface="Arial" pitchFamily="34" charset="0"/>
              <a:cs typeface="Arial" pitchFamily="34" charset="0"/>
            </a:endParaRPr>
          </a:p>
          <a:p>
            <a:pPr>
              <a:lnSpc>
                <a:spcPct val="150000"/>
              </a:lnSpc>
              <a:buFont typeface="Arial" pitchFamily="34" charset="0"/>
              <a:buChar char="•"/>
            </a:pPr>
            <a:endParaRPr lang="en-US" sz="2800" dirty="0" smtClean="0">
              <a:latin typeface="+mn-lt"/>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Times New Roman" pitchFamily="18" charset="0"/>
              </a:rPr>
              <a:t>Disaster Response Registry</a:t>
            </a:r>
            <a:endParaRPr lang="en-US" dirty="0">
              <a:cs typeface="Times New Roman" pitchFamily="18" charset="0"/>
            </a:endParaRPr>
          </a:p>
        </p:txBody>
      </p:sp>
      <p:sp>
        <p:nvSpPr>
          <p:cNvPr id="3" name="Content Placeholder 2"/>
          <p:cNvSpPr>
            <a:spLocks noGrp="1"/>
          </p:cNvSpPr>
          <p:nvPr>
            <p:ph idx="1"/>
          </p:nvPr>
        </p:nvSpPr>
        <p:spPr>
          <a:xfrm>
            <a:off x="457200" y="1676400"/>
            <a:ext cx="8001000" cy="4495800"/>
          </a:xfrm>
        </p:spPr>
        <p:txBody>
          <a:bodyPr/>
          <a:lstStyle/>
          <a:p>
            <a:pPr marL="731520" indent="-731520">
              <a:spcAft>
                <a:spcPts val="600"/>
              </a:spcAft>
              <a:buAutoNum type="alphaLcParenBoth"/>
            </a:pPr>
            <a:r>
              <a:rPr lang="en-US" sz="3000" dirty="0" smtClean="0"/>
              <a:t>Contracting officers shall consult the Disaster Response Registry via </a:t>
            </a:r>
            <a:r>
              <a:rPr lang="en-US" sz="3000" dirty="0" smtClean="0">
                <a:hlinkClick r:id="rId3"/>
              </a:rPr>
              <a:t>https://www.acquisition.gov</a:t>
            </a:r>
            <a:r>
              <a:rPr lang="en-US" sz="3000" dirty="0" smtClean="0"/>
              <a:t> to determine the availability of contractors for debris removal, distribution of supplies, reconstruction, and other disaster or emergency relief activities inside the United States and outlying areas.</a:t>
            </a:r>
          </a:p>
          <a:p>
            <a:pPr marL="57150" indent="-514350">
              <a:spcAft>
                <a:spcPts val="600"/>
              </a:spcAft>
              <a:buAutoNum type="alphaLcParenBoth"/>
            </a:pPr>
            <a:endParaRPr lang="en-US" sz="30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Times New Roman" pitchFamily="18" charset="0"/>
              </a:rPr>
              <a:t>Disaster Response Registry</a:t>
            </a:r>
            <a:endParaRPr lang="en-US" dirty="0">
              <a:cs typeface="Times New Roman" pitchFamily="18" charset="0"/>
            </a:endParaRPr>
          </a:p>
        </p:txBody>
      </p:sp>
      <p:sp>
        <p:nvSpPr>
          <p:cNvPr id="3" name="Content Placeholder 2"/>
          <p:cNvSpPr>
            <a:spLocks noGrp="1"/>
          </p:cNvSpPr>
          <p:nvPr>
            <p:ph idx="1"/>
          </p:nvPr>
        </p:nvSpPr>
        <p:spPr>
          <a:xfrm>
            <a:off x="304800" y="1600200"/>
            <a:ext cx="8001000" cy="4648200"/>
          </a:xfrm>
        </p:spPr>
        <p:txBody>
          <a:bodyPr/>
          <a:lstStyle/>
          <a:p>
            <a:pPr marL="731520" indent="-731520">
              <a:buNone/>
            </a:pPr>
            <a:r>
              <a:rPr lang="en-US" sz="3000" dirty="0" smtClean="0"/>
              <a:t>(b) 	A list of prospective vendors voluntarily participating in the Disaster Response Registry can be retrieved using the CCR Search tool, which can be accessed via </a:t>
            </a:r>
            <a:r>
              <a:rPr lang="en-US" sz="3000" dirty="0" smtClean="0">
                <a:hlinkClick r:id="rId3"/>
              </a:rPr>
              <a:t>https://www.acquisition.gov</a:t>
            </a:r>
            <a:r>
              <a:rPr lang="en-US" sz="3000" dirty="0" smtClean="0"/>
              <a:t>.  These vendors may be identified by selecting the criteria for “Disaster Response Contractors.” Contractors are required to register with CCR in order to gain access to the Disaster Response Registry."</a:t>
            </a:r>
          </a:p>
          <a:p>
            <a:pPr marL="57150" indent="-514350">
              <a:spcAft>
                <a:spcPts val="600"/>
              </a:spcAft>
              <a:buAutoNum type="alphaLcParenBoth"/>
            </a:pPr>
            <a:endParaRPr lang="en-US" sz="30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Stafford Act</a:t>
            </a:r>
            <a:endParaRPr lang="en-US" dirty="0"/>
          </a:p>
        </p:txBody>
      </p:sp>
      <p:sp>
        <p:nvSpPr>
          <p:cNvPr id="3" name="Content Placeholder 2"/>
          <p:cNvSpPr>
            <a:spLocks noGrp="1"/>
          </p:cNvSpPr>
          <p:nvPr>
            <p:ph idx="1"/>
          </p:nvPr>
        </p:nvSpPr>
        <p:spPr>
          <a:xfrm>
            <a:off x="304800" y="1600200"/>
            <a:ext cx="8382000" cy="4572000"/>
          </a:xfrm>
        </p:spPr>
        <p:txBody>
          <a:bodyPr/>
          <a:lstStyle/>
          <a:p>
            <a:pPr>
              <a:buNone/>
            </a:pPr>
            <a:r>
              <a:rPr lang="en-US" sz="2800" dirty="0" smtClean="0"/>
              <a:t>	When awarding emergency response contracts during the term of a major disaster or emergency declaration by the President of the United States under the authority of the </a:t>
            </a:r>
            <a:r>
              <a:rPr lang="en-US" sz="2800" b="1" dirty="0" smtClean="0"/>
              <a:t>Robert T. Stafford Disaster Relief and Emergency Assistance Act </a:t>
            </a:r>
            <a:r>
              <a:rPr lang="en-US" sz="2800" dirty="0" smtClean="0"/>
              <a:t>(42 U.S.C.5121, et seq.), preference shall be given, to the extent feasible and practicable, to local firms. Preference may be given through a local area set-aside or an evaluation preference.</a:t>
            </a:r>
          </a:p>
          <a:p>
            <a:pPr>
              <a:buNone/>
            </a:pPr>
            <a:endParaRPr lang="en-US" sz="2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Stafford Act</a:t>
            </a:r>
            <a:br>
              <a:rPr lang="en-US" dirty="0" smtClean="0"/>
            </a:br>
            <a:r>
              <a:rPr lang="en-US" sz="4000" dirty="0" smtClean="0"/>
              <a:t>Local Area Set-Aside</a:t>
            </a:r>
            <a:endParaRPr lang="en-US" sz="4000" dirty="0"/>
          </a:p>
        </p:txBody>
      </p:sp>
      <p:sp>
        <p:nvSpPr>
          <p:cNvPr id="3" name="Content Placeholder 2"/>
          <p:cNvSpPr>
            <a:spLocks noGrp="1"/>
          </p:cNvSpPr>
          <p:nvPr>
            <p:ph idx="1"/>
          </p:nvPr>
        </p:nvSpPr>
        <p:spPr>
          <a:xfrm>
            <a:off x="1219200" y="2362200"/>
            <a:ext cx="6629400" cy="3429000"/>
          </a:xfrm>
        </p:spPr>
        <p:txBody>
          <a:bodyPr/>
          <a:lstStyle/>
          <a:p>
            <a:pPr marL="0" indent="0">
              <a:buNone/>
            </a:pPr>
            <a:r>
              <a:rPr lang="en-US" dirty="0" smtClean="0"/>
              <a:t>The Contracting Officer may set aside solicitations to allow only local firms within a specific geographic area to compete.</a:t>
            </a:r>
          </a:p>
          <a:p>
            <a:pPr>
              <a:buNone/>
            </a:pP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 Contracting Initiative (ACI)</a:t>
            </a:r>
            <a:endParaRPr lang="en-US" dirty="0"/>
          </a:p>
        </p:txBody>
      </p:sp>
      <p:sp>
        <p:nvSpPr>
          <p:cNvPr id="3" name="Content Placeholder 2"/>
          <p:cNvSpPr>
            <a:spLocks noGrp="1"/>
          </p:cNvSpPr>
          <p:nvPr>
            <p:ph idx="1"/>
          </p:nvPr>
        </p:nvSpPr>
        <p:spPr>
          <a:xfrm>
            <a:off x="1143000" y="1905000"/>
            <a:ext cx="7467600" cy="3886200"/>
          </a:xfrm>
        </p:spPr>
        <p:txBody>
          <a:bodyPr/>
          <a:lstStyle/>
          <a:p>
            <a:r>
              <a:rPr lang="en-US" sz="3600" dirty="0" smtClean="0"/>
              <a:t>Debris</a:t>
            </a:r>
          </a:p>
          <a:p>
            <a:r>
              <a:rPr lang="en-US" sz="3600" dirty="0" smtClean="0"/>
              <a:t>Ice</a:t>
            </a:r>
          </a:p>
          <a:p>
            <a:r>
              <a:rPr lang="en-US" sz="3600" dirty="0" smtClean="0"/>
              <a:t>Power</a:t>
            </a:r>
          </a:p>
          <a:p>
            <a:r>
              <a:rPr lang="en-US" sz="3600" dirty="0" smtClean="0"/>
              <a:t>Roofing</a:t>
            </a:r>
          </a:p>
          <a:p>
            <a:r>
              <a:rPr lang="en-US" sz="3600" dirty="0" smtClean="0"/>
              <a:t>Water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600"/>
            <a:ext cx="8229600" cy="1143000"/>
          </a:xfrm>
        </p:spPr>
        <p:txBody>
          <a:bodyPr/>
          <a:lstStyle/>
          <a:p>
            <a:r>
              <a:rPr lang="en-US" dirty="0" smtClean="0">
                <a:cs typeface="Times New Roman" pitchFamily="18" charset="0"/>
              </a:rPr>
              <a:t>Questions?</a:t>
            </a:r>
            <a:endParaRPr lang="en-US" dirty="0">
              <a:cs typeface="Times New Roman" pitchFamily="18" charset="0"/>
            </a:endParaRPr>
          </a:p>
        </p:txBody>
      </p:sp>
    </p:spTree>
  </p:cSld>
  <p:clrMapOvr>
    <a:masterClrMapping/>
  </p:clrMapOvr>
</p:sld>
</file>

<file path=ppt/theme/theme1.xml><?xml version="1.0" encoding="utf-8"?>
<a:theme xmlns:a="http://schemas.openxmlformats.org/drawingml/2006/main" name="Title Master">
  <a:themeElements>
    <a:clrScheme name="Titl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itl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itl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itl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itl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itl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itl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itl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itl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itl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itl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itl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itl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lide Master">
  <a:themeElements>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2563</TotalTime>
  <Words>350</Words>
  <Application>Microsoft Office PowerPoint</Application>
  <PresentationFormat>On-screen Show (4:3)</PresentationFormat>
  <Paragraphs>48</Paragraphs>
  <Slides>8</Slides>
  <Notes>7</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Title Master</vt:lpstr>
      <vt:lpstr>Slide Master</vt:lpstr>
      <vt:lpstr>Contracting for Disaster Response</vt:lpstr>
      <vt:lpstr>Agenda</vt:lpstr>
      <vt:lpstr>Disaster Response Registry</vt:lpstr>
      <vt:lpstr>Disaster Response Registry</vt:lpstr>
      <vt:lpstr>Stafford Act</vt:lpstr>
      <vt:lpstr>Stafford Act Local Area Set-Aside</vt:lpstr>
      <vt:lpstr>Advance Contracting Initiative (ACI)</vt:lpstr>
      <vt:lpstr>Questions?</vt:lpstr>
    </vt:vector>
  </TitlesOfParts>
  <Company>USAED, Alaska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WOHLBACHJL</dc:creator>
  <cp:lastModifiedBy>USACE</cp:lastModifiedBy>
  <cp:revision>231</cp:revision>
  <dcterms:created xsi:type="dcterms:W3CDTF">2004-05-06T14:48:22Z</dcterms:created>
  <dcterms:modified xsi:type="dcterms:W3CDTF">2013-06-03T13:32:05Z</dcterms:modified>
</cp:coreProperties>
</file>